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ink/ink1.xml" ContentType="application/inkml+xml"/>
  <Override PartName="/ppt/ink/ink2.xml" ContentType="application/inkml+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5.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3"/>
  </p:notesMasterIdLst>
  <p:sldIdLst>
    <p:sldId id="256" r:id="rId2"/>
    <p:sldId id="262" r:id="rId3"/>
    <p:sldId id="260" r:id="rId4"/>
    <p:sldId id="2567" r:id="rId5"/>
    <p:sldId id="2568" r:id="rId6"/>
    <p:sldId id="257" r:id="rId7"/>
    <p:sldId id="2569" r:id="rId8"/>
    <p:sldId id="2571" r:id="rId9"/>
    <p:sldId id="2570" r:id="rId10"/>
    <p:sldId id="280" r:id="rId11"/>
    <p:sldId id="535" r:id="rId12"/>
    <p:sldId id="2573" r:id="rId13"/>
    <p:sldId id="258" r:id="rId14"/>
    <p:sldId id="2575" r:id="rId15"/>
    <p:sldId id="2577" r:id="rId16"/>
    <p:sldId id="2549" r:id="rId17"/>
    <p:sldId id="2552" r:id="rId18"/>
    <p:sldId id="267" r:id="rId19"/>
    <p:sldId id="2558" r:id="rId20"/>
    <p:sldId id="2574" r:id="rId21"/>
    <p:sldId id="2578" r:id="rId22"/>
    <p:sldId id="2537" r:id="rId23"/>
    <p:sldId id="530" r:id="rId24"/>
    <p:sldId id="2582" r:id="rId25"/>
    <p:sldId id="2581" r:id="rId26"/>
    <p:sldId id="2583" r:id="rId27"/>
    <p:sldId id="2585" r:id="rId28"/>
    <p:sldId id="2584" r:id="rId29"/>
    <p:sldId id="2587" r:id="rId30"/>
    <p:sldId id="2586" r:id="rId31"/>
    <p:sldId id="296"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ECE00"/>
    <a:srgbClr val="FF00FF"/>
    <a:srgbClr val="DAB783"/>
    <a:srgbClr val="D2F6F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5" d="100"/>
          <a:sy n="115" d="100"/>
        </p:scale>
        <p:origin x="372"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stacked"/>
        <c:varyColors val="0"/>
        <c:ser>
          <c:idx val="0"/>
          <c:order val="0"/>
          <c:tx>
            <c:strRef>
              <c:f>Sheet1!$B$1</c:f>
              <c:strCache>
                <c:ptCount val="1"/>
                <c:pt idx="0">
                  <c:v>Series 1</c:v>
                </c:pt>
              </c:strCache>
            </c:strRef>
          </c:tx>
          <c:spPr>
            <a:solidFill>
              <a:schemeClr val="accent1"/>
            </a:solidFill>
            <a:ln>
              <a:noFill/>
            </a:ln>
            <a:effectLst/>
          </c:spPr>
          <c:invertIfNegative val="0"/>
          <c:dPt>
            <c:idx val="0"/>
            <c:invertIfNegative val="0"/>
            <c:bubble3D val="0"/>
            <c:spPr>
              <a:solidFill>
                <a:srgbClr val="98A3AD"/>
              </a:solidFill>
              <a:ln>
                <a:noFill/>
              </a:ln>
              <a:effectLst/>
            </c:spPr>
            <c:extLst>
              <c:ext xmlns:c16="http://schemas.microsoft.com/office/drawing/2014/chart" uri="{C3380CC4-5D6E-409C-BE32-E72D297353CC}">
                <c16:uniqueId val="{00000001-51DE-481D-80B4-5A96AB882B40}"/>
              </c:ext>
            </c:extLst>
          </c:dPt>
          <c:dPt>
            <c:idx val="1"/>
            <c:invertIfNegative val="0"/>
            <c:bubble3D val="0"/>
            <c:spPr>
              <a:solidFill>
                <a:srgbClr val="667181"/>
              </a:solidFill>
              <a:ln>
                <a:noFill/>
              </a:ln>
              <a:effectLst/>
            </c:spPr>
            <c:extLst>
              <c:ext xmlns:c16="http://schemas.microsoft.com/office/drawing/2014/chart" uri="{C3380CC4-5D6E-409C-BE32-E72D297353CC}">
                <c16:uniqueId val="{00000003-51DE-481D-80B4-5A96AB882B40}"/>
              </c:ext>
            </c:extLst>
          </c:dPt>
          <c:dPt>
            <c:idx val="2"/>
            <c:invertIfNegative val="0"/>
            <c:bubble3D val="0"/>
            <c:spPr>
              <a:solidFill>
                <a:srgbClr val="30353F"/>
              </a:solidFill>
              <a:ln>
                <a:noFill/>
              </a:ln>
              <a:effectLst/>
            </c:spPr>
            <c:extLst>
              <c:ext xmlns:c16="http://schemas.microsoft.com/office/drawing/2014/chart" uri="{C3380CC4-5D6E-409C-BE32-E72D297353CC}">
                <c16:uniqueId val="{00000005-51DE-481D-80B4-5A96AB882B40}"/>
              </c:ext>
            </c:extLst>
          </c:dPt>
          <c:cat>
            <c:numRef>
              <c:f>Sheet1!$A$2:$A$5</c:f>
              <c:numCache>
                <c:formatCode>General</c:formatCode>
                <c:ptCount val="4"/>
              </c:numCache>
            </c:numRef>
          </c:cat>
          <c:val>
            <c:numRef>
              <c:f>Sheet1!$B$2:$B$5</c:f>
              <c:numCache>
                <c:formatCode>General</c:formatCode>
                <c:ptCount val="4"/>
                <c:pt idx="0">
                  <c:v>26584</c:v>
                </c:pt>
                <c:pt idx="1">
                  <c:v>2098</c:v>
                </c:pt>
                <c:pt idx="2">
                  <c:v>2438</c:v>
                </c:pt>
                <c:pt idx="3">
                  <c:v>22903</c:v>
                </c:pt>
              </c:numCache>
            </c:numRef>
          </c:val>
          <c:extLst>
            <c:ext xmlns:c16="http://schemas.microsoft.com/office/drawing/2014/chart" uri="{C3380CC4-5D6E-409C-BE32-E72D297353CC}">
              <c16:uniqueId val="{00000006-51DE-481D-80B4-5A96AB882B40}"/>
            </c:ext>
          </c:extLst>
        </c:ser>
        <c:ser>
          <c:idx val="1"/>
          <c:order val="1"/>
          <c:tx>
            <c:strRef>
              <c:f>Sheet1!$C$1</c:f>
              <c:strCache>
                <c:ptCount val="1"/>
                <c:pt idx="0">
                  <c:v>Column2</c:v>
                </c:pt>
              </c:strCache>
            </c:strRef>
          </c:tx>
          <c:spPr>
            <a:solidFill>
              <a:schemeClr val="accent2"/>
            </a:solidFill>
            <a:ln>
              <a:noFill/>
            </a:ln>
            <a:effectLst/>
          </c:spPr>
          <c:invertIfNegative val="0"/>
          <c:cat>
            <c:numRef>
              <c:f>Sheet1!$A$2:$A$5</c:f>
              <c:numCache>
                <c:formatCode>General</c:formatCode>
                <c:ptCount val="4"/>
              </c:numCache>
            </c:numRef>
          </c:cat>
          <c:val>
            <c:numRef>
              <c:f>Sheet1!$C$2:$C$5</c:f>
              <c:numCache>
                <c:formatCode>General</c:formatCode>
                <c:ptCount val="4"/>
              </c:numCache>
            </c:numRef>
          </c:val>
          <c:extLst>
            <c:ext xmlns:c16="http://schemas.microsoft.com/office/drawing/2014/chart" uri="{C3380CC4-5D6E-409C-BE32-E72D297353CC}">
              <c16:uniqueId val="{00000007-51DE-481D-80B4-5A96AB882B40}"/>
            </c:ext>
          </c:extLst>
        </c:ser>
        <c:ser>
          <c:idx val="2"/>
          <c:order val="2"/>
          <c:tx>
            <c:strRef>
              <c:f>Sheet1!$D$1</c:f>
              <c:strCache>
                <c:ptCount val="1"/>
                <c:pt idx="0">
                  <c:v>Column1</c:v>
                </c:pt>
              </c:strCache>
            </c:strRef>
          </c:tx>
          <c:spPr>
            <a:solidFill>
              <a:schemeClr val="accent3"/>
            </a:solidFill>
            <a:ln>
              <a:noFill/>
            </a:ln>
            <a:effectLst/>
          </c:spPr>
          <c:invertIfNegative val="0"/>
          <c:cat>
            <c:numRef>
              <c:f>Sheet1!$A$2:$A$5</c:f>
              <c:numCache>
                <c:formatCode>General</c:formatCode>
                <c:ptCount val="4"/>
              </c:numCache>
            </c:numRef>
          </c:cat>
          <c:val>
            <c:numRef>
              <c:f>Sheet1!$D$2:$D$5</c:f>
              <c:numCache>
                <c:formatCode>General</c:formatCode>
                <c:ptCount val="4"/>
              </c:numCache>
            </c:numRef>
          </c:val>
          <c:extLst>
            <c:ext xmlns:c16="http://schemas.microsoft.com/office/drawing/2014/chart" uri="{C3380CC4-5D6E-409C-BE32-E72D297353CC}">
              <c16:uniqueId val="{00000008-51DE-481D-80B4-5A96AB882B40}"/>
            </c:ext>
          </c:extLst>
        </c:ser>
        <c:dLbls>
          <c:showLegendKey val="0"/>
          <c:showVal val="0"/>
          <c:showCatName val="0"/>
          <c:showSerName val="0"/>
          <c:showPercent val="0"/>
          <c:showBubbleSize val="0"/>
        </c:dLbls>
        <c:gapWidth val="88"/>
        <c:overlap val="100"/>
        <c:axId val="-1735754960"/>
        <c:axId val="-1735756048"/>
      </c:barChart>
      <c:catAx>
        <c:axId val="-1735754960"/>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735756048"/>
        <c:crosses val="autoZero"/>
        <c:auto val="1"/>
        <c:lblAlgn val="ctr"/>
        <c:lblOffset val="100"/>
        <c:noMultiLvlLbl val="0"/>
      </c:catAx>
      <c:valAx>
        <c:axId val="-1735756048"/>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73575496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A78D1F3-5B15-4F54-8728-F17BA22391EF}" type="doc">
      <dgm:prSet loTypeId="urn:microsoft.com/office/officeart/2005/8/layout/chevron2" loCatId="process" qsTypeId="urn:microsoft.com/office/officeart/2005/8/quickstyle/simple1" qsCatId="simple" csTypeId="urn:microsoft.com/office/officeart/2005/8/colors/colorful1" csCatId="colorful" phldr="1"/>
      <dgm:spPr/>
      <dgm:t>
        <a:bodyPr/>
        <a:lstStyle/>
        <a:p>
          <a:endParaRPr lang="en-GB"/>
        </a:p>
      </dgm:t>
    </dgm:pt>
    <dgm:pt modelId="{8068DA59-DCD8-487C-A79B-CCF35C9C3E1B}">
      <dgm:prSet phldrT="[Text]" phldr="0"/>
      <dgm:spPr/>
      <dgm:t>
        <a:bodyPr/>
        <a:lstStyle/>
        <a:p>
          <a:pPr rtl="0"/>
          <a:r>
            <a:rPr lang="en-GB" b="1" dirty="0">
              <a:latin typeface="Calibri"/>
              <a:ea typeface="Roboto"/>
              <a:cs typeface="Roboto"/>
            </a:rPr>
            <a:t>Section 1</a:t>
          </a:r>
        </a:p>
      </dgm:t>
    </dgm:pt>
    <dgm:pt modelId="{35F8869B-C356-432B-B7D7-11AC86417E89}" type="parTrans" cxnId="{76BAB530-2748-48BD-899F-6597FC41D7FA}">
      <dgm:prSet/>
      <dgm:spPr/>
      <dgm:t>
        <a:bodyPr/>
        <a:lstStyle/>
        <a:p>
          <a:endParaRPr lang="en-GB"/>
        </a:p>
      </dgm:t>
    </dgm:pt>
    <dgm:pt modelId="{1428B787-1F51-4969-B801-1DDA4FB15529}" type="sibTrans" cxnId="{76BAB530-2748-48BD-899F-6597FC41D7FA}">
      <dgm:prSet/>
      <dgm:spPr/>
      <dgm:t>
        <a:bodyPr/>
        <a:lstStyle/>
        <a:p>
          <a:endParaRPr lang="en-GB"/>
        </a:p>
      </dgm:t>
    </dgm:pt>
    <dgm:pt modelId="{A7CBD209-A0B2-43A0-918B-9B7D51162115}">
      <dgm:prSet phldrT="[Text]" phldr="0"/>
      <dgm:spPr/>
      <dgm:t>
        <a:bodyPr/>
        <a:lstStyle/>
        <a:p>
          <a:pPr rtl="0"/>
          <a:r>
            <a:rPr lang="en-GB" dirty="0"/>
            <a:t>Business Objective understanding and High-level Approach</a:t>
          </a:r>
        </a:p>
      </dgm:t>
    </dgm:pt>
    <dgm:pt modelId="{D182FFCE-2489-4D1E-A915-E553A7AB937A}" type="parTrans" cxnId="{84FACF78-D236-4A4D-BA95-8E9E73C7CDB4}">
      <dgm:prSet/>
      <dgm:spPr/>
      <dgm:t>
        <a:bodyPr/>
        <a:lstStyle/>
        <a:p>
          <a:endParaRPr lang="en-GB"/>
        </a:p>
      </dgm:t>
    </dgm:pt>
    <dgm:pt modelId="{34B35571-210B-459A-811B-F31BCD7AFF33}" type="sibTrans" cxnId="{84FACF78-D236-4A4D-BA95-8E9E73C7CDB4}">
      <dgm:prSet/>
      <dgm:spPr/>
      <dgm:t>
        <a:bodyPr/>
        <a:lstStyle/>
        <a:p>
          <a:endParaRPr lang="en-GB"/>
        </a:p>
      </dgm:t>
    </dgm:pt>
    <dgm:pt modelId="{3099D398-E024-441A-9508-3347C506E25C}">
      <dgm:prSet phldrT="[Text]" phldr="0"/>
      <dgm:spPr/>
      <dgm:t>
        <a:bodyPr/>
        <a:lstStyle/>
        <a:p>
          <a:pPr rtl="0"/>
          <a:r>
            <a:rPr lang="en-GB" b="1" dirty="0">
              <a:latin typeface="Calibri"/>
              <a:cs typeface="Calibri"/>
            </a:rPr>
            <a:t>Section 2</a:t>
          </a:r>
          <a:endParaRPr lang="en-GB" b="1" dirty="0">
            <a:latin typeface="Calibri"/>
          </a:endParaRPr>
        </a:p>
      </dgm:t>
    </dgm:pt>
    <dgm:pt modelId="{2AB596C7-B57E-43CF-AD3A-0E77CA40E2A5}" type="parTrans" cxnId="{16C3A1D4-529C-4E77-8D22-F9C6860D701F}">
      <dgm:prSet/>
      <dgm:spPr/>
      <dgm:t>
        <a:bodyPr/>
        <a:lstStyle/>
        <a:p>
          <a:endParaRPr lang="en-GB"/>
        </a:p>
      </dgm:t>
    </dgm:pt>
    <dgm:pt modelId="{AF6C7943-DB11-4EFA-8875-B62B905E6B07}" type="sibTrans" cxnId="{16C3A1D4-529C-4E77-8D22-F9C6860D701F}">
      <dgm:prSet/>
      <dgm:spPr/>
      <dgm:t>
        <a:bodyPr/>
        <a:lstStyle/>
        <a:p>
          <a:endParaRPr lang="en-GB"/>
        </a:p>
      </dgm:t>
    </dgm:pt>
    <dgm:pt modelId="{1E644FDE-E8D1-4418-830C-366B3C6FF07E}">
      <dgm:prSet phldrT="[Text]" phldr="0"/>
      <dgm:spPr/>
      <dgm:t>
        <a:bodyPr/>
        <a:lstStyle/>
        <a:p>
          <a:pPr rtl="0"/>
          <a:r>
            <a:rPr lang="en-GB" dirty="0"/>
            <a:t>Data Health Review</a:t>
          </a:r>
        </a:p>
      </dgm:t>
    </dgm:pt>
    <dgm:pt modelId="{ED27CF62-18C8-4D54-A607-65E9C0DAB485}" type="parTrans" cxnId="{7750C91D-1E1A-468C-90E6-3F86262D9517}">
      <dgm:prSet/>
      <dgm:spPr/>
      <dgm:t>
        <a:bodyPr/>
        <a:lstStyle/>
        <a:p>
          <a:endParaRPr lang="en-GB"/>
        </a:p>
      </dgm:t>
    </dgm:pt>
    <dgm:pt modelId="{DC977594-87E6-4B2A-90EB-DE3CFAAA6D45}" type="sibTrans" cxnId="{7750C91D-1E1A-468C-90E6-3F86262D9517}">
      <dgm:prSet/>
      <dgm:spPr/>
      <dgm:t>
        <a:bodyPr/>
        <a:lstStyle/>
        <a:p>
          <a:endParaRPr lang="en-GB"/>
        </a:p>
      </dgm:t>
    </dgm:pt>
    <dgm:pt modelId="{50A0DE05-6B04-4F0D-B365-FB6AC8CF4CAF}">
      <dgm:prSet phldrT="[Text]" phldr="0"/>
      <dgm:spPr/>
      <dgm:t>
        <a:bodyPr/>
        <a:lstStyle/>
        <a:p>
          <a:pPr rtl="0"/>
          <a:r>
            <a:rPr lang="en-GB" b="1" dirty="0">
              <a:latin typeface="Calibri"/>
              <a:cs typeface="Calibri"/>
            </a:rPr>
            <a:t>Section 3</a:t>
          </a:r>
          <a:endParaRPr lang="en-GB" b="1" dirty="0"/>
        </a:p>
      </dgm:t>
    </dgm:pt>
    <dgm:pt modelId="{6E2731ED-1A3D-403C-BD28-703C73FB9EAA}" type="parTrans" cxnId="{4A8CBAAC-1A9C-4E09-A97F-021554E16967}">
      <dgm:prSet/>
      <dgm:spPr/>
      <dgm:t>
        <a:bodyPr/>
        <a:lstStyle/>
        <a:p>
          <a:endParaRPr lang="en-GB"/>
        </a:p>
      </dgm:t>
    </dgm:pt>
    <dgm:pt modelId="{FEDA635D-13A1-4988-BF01-949AE0A7CB5E}" type="sibTrans" cxnId="{4A8CBAAC-1A9C-4E09-A97F-021554E16967}">
      <dgm:prSet/>
      <dgm:spPr/>
      <dgm:t>
        <a:bodyPr/>
        <a:lstStyle/>
        <a:p>
          <a:endParaRPr lang="en-GB"/>
        </a:p>
      </dgm:t>
    </dgm:pt>
    <dgm:pt modelId="{DBE2AC0C-EFD4-4AAD-BA05-72BF2643D7AB}">
      <dgm:prSet phldr="0"/>
      <dgm:spPr/>
      <dgm:t>
        <a:bodyPr/>
        <a:lstStyle/>
        <a:p>
          <a:pPr rtl="0"/>
          <a:r>
            <a:rPr lang="en-GB" b="1" dirty="0">
              <a:latin typeface="Calibri"/>
              <a:cs typeface="Calibri"/>
            </a:rPr>
            <a:t>Section 4</a:t>
          </a:r>
          <a:endParaRPr lang="en-US" b="1" dirty="0">
            <a:latin typeface="Calibri"/>
            <a:cs typeface="Calibri"/>
          </a:endParaRPr>
        </a:p>
      </dgm:t>
    </dgm:pt>
    <dgm:pt modelId="{6CCEE2F1-6BC2-4F78-8A27-FC3F47C9076E}" type="parTrans" cxnId="{A97863E7-B477-4B28-B8CD-D3BF1E0CBECD}">
      <dgm:prSet/>
      <dgm:spPr/>
      <dgm:t>
        <a:bodyPr/>
        <a:lstStyle/>
        <a:p>
          <a:endParaRPr lang="en-IN"/>
        </a:p>
      </dgm:t>
    </dgm:pt>
    <dgm:pt modelId="{77FB2CDF-B24C-460C-A243-33D12E971F99}" type="sibTrans" cxnId="{A97863E7-B477-4B28-B8CD-D3BF1E0CBECD}">
      <dgm:prSet/>
      <dgm:spPr/>
      <dgm:t>
        <a:bodyPr/>
        <a:lstStyle/>
        <a:p>
          <a:endParaRPr lang="en-IN"/>
        </a:p>
      </dgm:t>
    </dgm:pt>
    <dgm:pt modelId="{4BCFFD91-7B10-49A2-B65D-89C73CFD4556}">
      <dgm:prSet phldr="0"/>
      <dgm:spPr/>
      <dgm:t>
        <a:bodyPr/>
        <a:lstStyle/>
        <a:p>
          <a:pPr rtl="0"/>
          <a:r>
            <a:rPr lang="en-GB" b="1" dirty="0">
              <a:latin typeface="Calibri"/>
              <a:cs typeface="Calibri"/>
            </a:rPr>
            <a:t>Section 5</a:t>
          </a:r>
        </a:p>
      </dgm:t>
    </dgm:pt>
    <dgm:pt modelId="{25C9A705-FD0C-4BBB-AE80-6C377BC63C36}" type="parTrans" cxnId="{F3FF4569-D7A9-4F5D-B08B-7EE790D12309}">
      <dgm:prSet/>
      <dgm:spPr/>
      <dgm:t>
        <a:bodyPr/>
        <a:lstStyle/>
        <a:p>
          <a:endParaRPr lang="en-IN"/>
        </a:p>
      </dgm:t>
    </dgm:pt>
    <dgm:pt modelId="{287D909D-74C9-4D1E-8F3B-92D25157ECE8}" type="sibTrans" cxnId="{F3FF4569-D7A9-4F5D-B08B-7EE790D12309}">
      <dgm:prSet/>
      <dgm:spPr/>
      <dgm:t>
        <a:bodyPr/>
        <a:lstStyle/>
        <a:p>
          <a:endParaRPr lang="en-IN"/>
        </a:p>
      </dgm:t>
    </dgm:pt>
    <dgm:pt modelId="{2EF4718D-8117-446D-A494-9C5C7ECA3A1F}">
      <dgm:prSet phldr="0"/>
      <dgm:spPr/>
      <dgm:t>
        <a:bodyPr/>
        <a:lstStyle/>
        <a:p>
          <a:pPr rtl="0"/>
          <a:r>
            <a:rPr lang="en-GB" dirty="0"/>
            <a:t>Exploratory Data Analysis</a:t>
          </a:r>
        </a:p>
      </dgm:t>
    </dgm:pt>
    <dgm:pt modelId="{430AA19A-F288-4D57-89FC-F17267B5679F}" type="parTrans" cxnId="{6E23EDD3-5E61-4C0F-A182-39B10C6E1C73}">
      <dgm:prSet/>
      <dgm:spPr/>
      <dgm:t>
        <a:bodyPr/>
        <a:lstStyle/>
        <a:p>
          <a:endParaRPr lang="en-IN"/>
        </a:p>
      </dgm:t>
    </dgm:pt>
    <dgm:pt modelId="{0B1043AC-69C2-460B-9920-B6C1AEF3F449}" type="sibTrans" cxnId="{6E23EDD3-5E61-4C0F-A182-39B10C6E1C73}">
      <dgm:prSet/>
      <dgm:spPr/>
      <dgm:t>
        <a:bodyPr/>
        <a:lstStyle/>
        <a:p>
          <a:endParaRPr lang="en-IN"/>
        </a:p>
      </dgm:t>
    </dgm:pt>
    <dgm:pt modelId="{5C1CE697-C8C9-4979-8355-C15B4172FFCF}">
      <dgm:prSet phldr="0"/>
      <dgm:spPr/>
      <dgm:t>
        <a:bodyPr/>
        <a:lstStyle/>
        <a:p>
          <a:pPr rtl="0"/>
          <a:r>
            <a:rPr lang="en-GB" dirty="0"/>
            <a:t>KPI/ Metric based questions</a:t>
          </a:r>
          <a:endParaRPr lang="en-US" dirty="0">
            <a:latin typeface="Calibri"/>
            <a:cs typeface="Calibri"/>
          </a:endParaRPr>
        </a:p>
      </dgm:t>
    </dgm:pt>
    <dgm:pt modelId="{CFEDE37A-EA23-4906-B7E0-798B8BFB9B4A}" type="parTrans" cxnId="{F138FB24-046C-4574-8F7D-EA0305F36E29}">
      <dgm:prSet/>
      <dgm:spPr/>
      <dgm:t>
        <a:bodyPr/>
        <a:lstStyle/>
        <a:p>
          <a:endParaRPr lang="en-IN"/>
        </a:p>
      </dgm:t>
    </dgm:pt>
    <dgm:pt modelId="{ED1E4409-A06E-4B69-99D6-46197A26D8CE}" type="sibTrans" cxnId="{F138FB24-046C-4574-8F7D-EA0305F36E29}">
      <dgm:prSet/>
      <dgm:spPr/>
      <dgm:t>
        <a:bodyPr/>
        <a:lstStyle/>
        <a:p>
          <a:endParaRPr lang="en-IN"/>
        </a:p>
      </dgm:t>
    </dgm:pt>
    <dgm:pt modelId="{5E9C4691-FD6A-47DB-8EF4-A5EC34D70C4A}">
      <dgm:prSet phldr="0"/>
      <dgm:spPr/>
      <dgm:t>
        <a:bodyPr/>
        <a:lstStyle/>
        <a:p>
          <a:pPr rtl="0"/>
          <a:r>
            <a:rPr lang="en-GB" dirty="0"/>
            <a:t>Open-ended questions and Approaches</a:t>
          </a:r>
        </a:p>
      </dgm:t>
    </dgm:pt>
    <dgm:pt modelId="{CAC2D0A3-08D7-4797-B133-1F51AD7D0566}" type="parTrans" cxnId="{CFEFAE3E-6E3F-4EA2-89EE-786CFC7CC2F0}">
      <dgm:prSet/>
      <dgm:spPr/>
      <dgm:t>
        <a:bodyPr/>
        <a:lstStyle/>
        <a:p>
          <a:endParaRPr lang="en-IN"/>
        </a:p>
      </dgm:t>
    </dgm:pt>
    <dgm:pt modelId="{95BD72F4-02F0-4A3C-A0CC-CD687D14CA56}" type="sibTrans" cxnId="{CFEFAE3E-6E3F-4EA2-89EE-786CFC7CC2F0}">
      <dgm:prSet/>
      <dgm:spPr/>
      <dgm:t>
        <a:bodyPr/>
        <a:lstStyle/>
        <a:p>
          <a:endParaRPr lang="en-IN"/>
        </a:p>
      </dgm:t>
    </dgm:pt>
    <dgm:pt modelId="{18B5FA1F-347D-48DB-A609-4E0832DF64A9}" type="pres">
      <dgm:prSet presAssocID="{0A78D1F3-5B15-4F54-8728-F17BA22391EF}" presName="linearFlow" presStyleCnt="0">
        <dgm:presLayoutVars>
          <dgm:dir/>
          <dgm:animLvl val="lvl"/>
          <dgm:resizeHandles val="exact"/>
        </dgm:presLayoutVars>
      </dgm:prSet>
      <dgm:spPr/>
    </dgm:pt>
    <dgm:pt modelId="{9C1E6B61-308A-40FF-BE70-DC2022038462}" type="pres">
      <dgm:prSet presAssocID="{8068DA59-DCD8-487C-A79B-CCF35C9C3E1B}" presName="composite" presStyleCnt="0"/>
      <dgm:spPr/>
    </dgm:pt>
    <dgm:pt modelId="{AE1D2309-C3D2-4B01-B491-E7E7C4A2CC29}" type="pres">
      <dgm:prSet presAssocID="{8068DA59-DCD8-487C-A79B-CCF35C9C3E1B}" presName="parentText" presStyleLbl="alignNode1" presStyleIdx="0" presStyleCnt="5">
        <dgm:presLayoutVars>
          <dgm:chMax val="1"/>
          <dgm:bulletEnabled val="1"/>
        </dgm:presLayoutVars>
      </dgm:prSet>
      <dgm:spPr/>
    </dgm:pt>
    <dgm:pt modelId="{70159590-F11C-4E0C-89B4-8DD4575CC32A}" type="pres">
      <dgm:prSet presAssocID="{8068DA59-DCD8-487C-A79B-CCF35C9C3E1B}" presName="descendantText" presStyleLbl="alignAcc1" presStyleIdx="0" presStyleCnt="5">
        <dgm:presLayoutVars>
          <dgm:bulletEnabled val="1"/>
        </dgm:presLayoutVars>
      </dgm:prSet>
      <dgm:spPr/>
    </dgm:pt>
    <dgm:pt modelId="{1DB7C4CF-FFB3-41DD-9FE3-ED06C0D6BF0B}" type="pres">
      <dgm:prSet presAssocID="{1428B787-1F51-4969-B801-1DDA4FB15529}" presName="sp" presStyleCnt="0"/>
      <dgm:spPr/>
    </dgm:pt>
    <dgm:pt modelId="{17267AE0-C198-4726-A4E1-6D3B0DF34ED1}" type="pres">
      <dgm:prSet presAssocID="{3099D398-E024-441A-9508-3347C506E25C}" presName="composite" presStyleCnt="0"/>
      <dgm:spPr/>
    </dgm:pt>
    <dgm:pt modelId="{CAD09BB6-0486-4F16-8538-42D2F4D3DF57}" type="pres">
      <dgm:prSet presAssocID="{3099D398-E024-441A-9508-3347C506E25C}" presName="parentText" presStyleLbl="alignNode1" presStyleIdx="1" presStyleCnt="5">
        <dgm:presLayoutVars>
          <dgm:chMax val="1"/>
          <dgm:bulletEnabled val="1"/>
        </dgm:presLayoutVars>
      </dgm:prSet>
      <dgm:spPr/>
    </dgm:pt>
    <dgm:pt modelId="{D97EC6EF-35BC-4263-A6B6-5C0124C15F80}" type="pres">
      <dgm:prSet presAssocID="{3099D398-E024-441A-9508-3347C506E25C}" presName="descendantText" presStyleLbl="alignAcc1" presStyleIdx="1" presStyleCnt="5">
        <dgm:presLayoutVars>
          <dgm:bulletEnabled val="1"/>
        </dgm:presLayoutVars>
      </dgm:prSet>
      <dgm:spPr/>
    </dgm:pt>
    <dgm:pt modelId="{83D64754-47DA-45F6-B7A2-1FB559DDAF16}" type="pres">
      <dgm:prSet presAssocID="{AF6C7943-DB11-4EFA-8875-B62B905E6B07}" presName="sp" presStyleCnt="0"/>
      <dgm:spPr/>
    </dgm:pt>
    <dgm:pt modelId="{96DDCC04-E010-4531-811D-2724F8B2256F}" type="pres">
      <dgm:prSet presAssocID="{50A0DE05-6B04-4F0D-B365-FB6AC8CF4CAF}" presName="composite" presStyleCnt="0"/>
      <dgm:spPr/>
    </dgm:pt>
    <dgm:pt modelId="{C552AF93-C4DB-45DE-94A0-06D4A00AB54D}" type="pres">
      <dgm:prSet presAssocID="{50A0DE05-6B04-4F0D-B365-FB6AC8CF4CAF}" presName="parentText" presStyleLbl="alignNode1" presStyleIdx="2" presStyleCnt="5">
        <dgm:presLayoutVars>
          <dgm:chMax val="1"/>
          <dgm:bulletEnabled val="1"/>
        </dgm:presLayoutVars>
      </dgm:prSet>
      <dgm:spPr/>
    </dgm:pt>
    <dgm:pt modelId="{4B87A250-8EBB-43E5-99E4-D5D17269FF88}" type="pres">
      <dgm:prSet presAssocID="{50A0DE05-6B04-4F0D-B365-FB6AC8CF4CAF}" presName="descendantText" presStyleLbl="alignAcc1" presStyleIdx="2" presStyleCnt="5">
        <dgm:presLayoutVars>
          <dgm:bulletEnabled val="1"/>
        </dgm:presLayoutVars>
      </dgm:prSet>
      <dgm:spPr/>
    </dgm:pt>
    <dgm:pt modelId="{28A1EA09-EB1F-47F1-BB61-1F69C9456380}" type="pres">
      <dgm:prSet presAssocID="{FEDA635D-13A1-4988-BF01-949AE0A7CB5E}" presName="sp" presStyleCnt="0"/>
      <dgm:spPr/>
    </dgm:pt>
    <dgm:pt modelId="{7BA94B90-D7FE-468D-95A0-5F2DFE4B5485}" type="pres">
      <dgm:prSet presAssocID="{DBE2AC0C-EFD4-4AAD-BA05-72BF2643D7AB}" presName="composite" presStyleCnt="0"/>
      <dgm:spPr/>
    </dgm:pt>
    <dgm:pt modelId="{29866F47-BD8F-470E-9CE5-DCC70C51E6C9}" type="pres">
      <dgm:prSet presAssocID="{DBE2AC0C-EFD4-4AAD-BA05-72BF2643D7AB}" presName="parentText" presStyleLbl="alignNode1" presStyleIdx="3" presStyleCnt="5">
        <dgm:presLayoutVars>
          <dgm:chMax val="1"/>
          <dgm:bulletEnabled val="1"/>
        </dgm:presLayoutVars>
      </dgm:prSet>
      <dgm:spPr/>
    </dgm:pt>
    <dgm:pt modelId="{4F1D2B31-20F6-498C-81B4-403B60991D85}" type="pres">
      <dgm:prSet presAssocID="{DBE2AC0C-EFD4-4AAD-BA05-72BF2643D7AB}" presName="descendantText" presStyleLbl="alignAcc1" presStyleIdx="3" presStyleCnt="5">
        <dgm:presLayoutVars>
          <dgm:bulletEnabled val="1"/>
        </dgm:presLayoutVars>
      </dgm:prSet>
      <dgm:spPr/>
    </dgm:pt>
    <dgm:pt modelId="{B5273680-8294-4561-B170-AC0173B94A89}" type="pres">
      <dgm:prSet presAssocID="{77FB2CDF-B24C-460C-A243-33D12E971F99}" presName="sp" presStyleCnt="0"/>
      <dgm:spPr/>
    </dgm:pt>
    <dgm:pt modelId="{EACD6B77-172D-4886-90C9-05748536094E}" type="pres">
      <dgm:prSet presAssocID="{4BCFFD91-7B10-49A2-B65D-89C73CFD4556}" presName="composite" presStyleCnt="0"/>
      <dgm:spPr/>
    </dgm:pt>
    <dgm:pt modelId="{EC8D6578-04BC-4C9E-91FA-394217037F5A}" type="pres">
      <dgm:prSet presAssocID="{4BCFFD91-7B10-49A2-B65D-89C73CFD4556}" presName="parentText" presStyleLbl="alignNode1" presStyleIdx="4" presStyleCnt="5">
        <dgm:presLayoutVars>
          <dgm:chMax val="1"/>
          <dgm:bulletEnabled val="1"/>
        </dgm:presLayoutVars>
      </dgm:prSet>
      <dgm:spPr/>
    </dgm:pt>
    <dgm:pt modelId="{06428A99-418F-4CF8-8C6A-EEE5B75797F6}" type="pres">
      <dgm:prSet presAssocID="{4BCFFD91-7B10-49A2-B65D-89C73CFD4556}" presName="descendantText" presStyleLbl="alignAcc1" presStyleIdx="4" presStyleCnt="5">
        <dgm:presLayoutVars>
          <dgm:bulletEnabled val="1"/>
        </dgm:presLayoutVars>
      </dgm:prSet>
      <dgm:spPr/>
    </dgm:pt>
  </dgm:ptLst>
  <dgm:cxnLst>
    <dgm:cxn modelId="{00D11B01-D120-4FA8-8C6B-F1202245DD73}" type="presOf" srcId="{0A78D1F3-5B15-4F54-8728-F17BA22391EF}" destId="{18B5FA1F-347D-48DB-A609-4E0832DF64A9}" srcOrd="0" destOrd="0" presId="urn:microsoft.com/office/officeart/2005/8/layout/chevron2"/>
    <dgm:cxn modelId="{37876304-B0C8-42D0-B91B-DF2EE7770510}" type="presOf" srcId="{5E9C4691-FD6A-47DB-8EF4-A5EC34D70C4A}" destId="{06428A99-418F-4CF8-8C6A-EEE5B75797F6}" srcOrd="0" destOrd="0" presId="urn:microsoft.com/office/officeart/2005/8/layout/chevron2"/>
    <dgm:cxn modelId="{7750C91D-1E1A-468C-90E6-3F86262D9517}" srcId="{3099D398-E024-441A-9508-3347C506E25C}" destId="{1E644FDE-E8D1-4418-830C-366B3C6FF07E}" srcOrd="0" destOrd="0" parTransId="{ED27CF62-18C8-4D54-A607-65E9C0DAB485}" sibTransId="{DC977594-87E6-4B2A-90EB-DE3CFAAA6D45}"/>
    <dgm:cxn modelId="{767AF123-A3FA-4803-A233-5BF60D38920D}" type="presOf" srcId="{1E644FDE-E8D1-4418-830C-366B3C6FF07E}" destId="{D97EC6EF-35BC-4263-A6B6-5C0124C15F80}" srcOrd="0" destOrd="0" presId="urn:microsoft.com/office/officeart/2005/8/layout/chevron2"/>
    <dgm:cxn modelId="{F138FB24-046C-4574-8F7D-EA0305F36E29}" srcId="{DBE2AC0C-EFD4-4AAD-BA05-72BF2643D7AB}" destId="{5C1CE697-C8C9-4979-8355-C15B4172FFCF}" srcOrd="0" destOrd="0" parTransId="{CFEDE37A-EA23-4906-B7E0-798B8BFB9B4A}" sibTransId="{ED1E4409-A06E-4B69-99D6-46197A26D8CE}"/>
    <dgm:cxn modelId="{5C0A612C-B81F-4B2C-B026-CB2112481A34}" type="presOf" srcId="{50A0DE05-6B04-4F0D-B365-FB6AC8CF4CAF}" destId="{C552AF93-C4DB-45DE-94A0-06D4A00AB54D}" srcOrd="0" destOrd="0" presId="urn:microsoft.com/office/officeart/2005/8/layout/chevron2"/>
    <dgm:cxn modelId="{76BAB530-2748-48BD-899F-6597FC41D7FA}" srcId="{0A78D1F3-5B15-4F54-8728-F17BA22391EF}" destId="{8068DA59-DCD8-487C-A79B-CCF35C9C3E1B}" srcOrd="0" destOrd="0" parTransId="{35F8869B-C356-432B-B7D7-11AC86417E89}" sibTransId="{1428B787-1F51-4969-B801-1DDA4FB15529}"/>
    <dgm:cxn modelId="{CFEFAE3E-6E3F-4EA2-89EE-786CFC7CC2F0}" srcId="{4BCFFD91-7B10-49A2-B65D-89C73CFD4556}" destId="{5E9C4691-FD6A-47DB-8EF4-A5EC34D70C4A}" srcOrd="0" destOrd="0" parTransId="{CAC2D0A3-08D7-4797-B133-1F51AD7D0566}" sibTransId="{95BD72F4-02F0-4A3C-A0CC-CD687D14CA56}"/>
    <dgm:cxn modelId="{F3FF4569-D7A9-4F5D-B08B-7EE790D12309}" srcId="{0A78D1F3-5B15-4F54-8728-F17BA22391EF}" destId="{4BCFFD91-7B10-49A2-B65D-89C73CFD4556}" srcOrd="4" destOrd="0" parTransId="{25C9A705-FD0C-4BBB-AE80-6C377BC63C36}" sibTransId="{287D909D-74C9-4D1E-8F3B-92D25157ECE8}"/>
    <dgm:cxn modelId="{84FACF78-D236-4A4D-BA95-8E9E73C7CDB4}" srcId="{8068DA59-DCD8-487C-A79B-CCF35C9C3E1B}" destId="{A7CBD209-A0B2-43A0-918B-9B7D51162115}" srcOrd="0" destOrd="0" parTransId="{D182FFCE-2489-4D1E-A915-E553A7AB937A}" sibTransId="{34B35571-210B-459A-811B-F31BCD7AFF33}"/>
    <dgm:cxn modelId="{A352707A-0232-45B1-880C-C3CE6258D809}" type="presOf" srcId="{3099D398-E024-441A-9508-3347C506E25C}" destId="{CAD09BB6-0486-4F16-8538-42D2F4D3DF57}" srcOrd="0" destOrd="0" presId="urn:microsoft.com/office/officeart/2005/8/layout/chevron2"/>
    <dgm:cxn modelId="{7451F47D-E381-4723-9EEE-16F5A4126604}" type="presOf" srcId="{8068DA59-DCD8-487C-A79B-CCF35C9C3E1B}" destId="{AE1D2309-C3D2-4B01-B491-E7E7C4A2CC29}" srcOrd="0" destOrd="0" presId="urn:microsoft.com/office/officeart/2005/8/layout/chevron2"/>
    <dgm:cxn modelId="{0BB8DB91-6145-40CB-852A-0EBA2F5CEEDF}" type="presOf" srcId="{A7CBD209-A0B2-43A0-918B-9B7D51162115}" destId="{70159590-F11C-4E0C-89B4-8DD4575CC32A}" srcOrd="0" destOrd="0" presId="urn:microsoft.com/office/officeart/2005/8/layout/chevron2"/>
    <dgm:cxn modelId="{73739D95-6C04-4DFA-8A6B-B0D9ECD5EF13}" type="presOf" srcId="{2EF4718D-8117-446D-A494-9C5C7ECA3A1F}" destId="{4B87A250-8EBB-43E5-99E4-D5D17269FF88}" srcOrd="0" destOrd="0" presId="urn:microsoft.com/office/officeart/2005/8/layout/chevron2"/>
    <dgm:cxn modelId="{4A8CBAAC-1A9C-4E09-A97F-021554E16967}" srcId="{0A78D1F3-5B15-4F54-8728-F17BA22391EF}" destId="{50A0DE05-6B04-4F0D-B365-FB6AC8CF4CAF}" srcOrd="2" destOrd="0" parTransId="{6E2731ED-1A3D-403C-BD28-703C73FB9EAA}" sibTransId="{FEDA635D-13A1-4988-BF01-949AE0A7CB5E}"/>
    <dgm:cxn modelId="{D4F4FEB5-3120-4D75-BE37-33E0C1C0FBFF}" type="presOf" srcId="{DBE2AC0C-EFD4-4AAD-BA05-72BF2643D7AB}" destId="{29866F47-BD8F-470E-9CE5-DCC70C51E6C9}" srcOrd="0" destOrd="0" presId="urn:microsoft.com/office/officeart/2005/8/layout/chevron2"/>
    <dgm:cxn modelId="{D8866DCA-0834-4F78-9982-118130340E36}" type="presOf" srcId="{5C1CE697-C8C9-4979-8355-C15B4172FFCF}" destId="{4F1D2B31-20F6-498C-81B4-403B60991D85}" srcOrd="0" destOrd="0" presId="urn:microsoft.com/office/officeart/2005/8/layout/chevron2"/>
    <dgm:cxn modelId="{6E23EDD3-5E61-4C0F-A182-39B10C6E1C73}" srcId="{50A0DE05-6B04-4F0D-B365-FB6AC8CF4CAF}" destId="{2EF4718D-8117-446D-A494-9C5C7ECA3A1F}" srcOrd="0" destOrd="0" parTransId="{430AA19A-F288-4D57-89FC-F17267B5679F}" sibTransId="{0B1043AC-69C2-460B-9920-B6C1AEF3F449}"/>
    <dgm:cxn modelId="{16C3A1D4-529C-4E77-8D22-F9C6860D701F}" srcId="{0A78D1F3-5B15-4F54-8728-F17BA22391EF}" destId="{3099D398-E024-441A-9508-3347C506E25C}" srcOrd="1" destOrd="0" parTransId="{2AB596C7-B57E-43CF-AD3A-0E77CA40E2A5}" sibTransId="{AF6C7943-DB11-4EFA-8875-B62B905E6B07}"/>
    <dgm:cxn modelId="{7F3B56DF-64A1-4B1C-8446-385997D36D11}" type="presOf" srcId="{4BCFFD91-7B10-49A2-B65D-89C73CFD4556}" destId="{EC8D6578-04BC-4C9E-91FA-394217037F5A}" srcOrd="0" destOrd="0" presId="urn:microsoft.com/office/officeart/2005/8/layout/chevron2"/>
    <dgm:cxn modelId="{A97863E7-B477-4B28-B8CD-D3BF1E0CBECD}" srcId="{0A78D1F3-5B15-4F54-8728-F17BA22391EF}" destId="{DBE2AC0C-EFD4-4AAD-BA05-72BF2643D7AB}" srcOrd="3" destOrd="0" parTransId="{6CCEE2F1-6BC2-4F78-8A27-FC3F47C9076E}" sibTransId="{77FB2CDF-B24C-460C-A243-33D12E971F99}"/>
    <dgm:cxn modelId="{335753D7-F63F-4775-9DDF-EDFF6EBB39C7}" type="presParOf" srcId="{18B5FA1F-347D-48DB-A609-4E0832DF64A9}" destId="{9C1E6B61-308A-40FF-BE70-DC2022038462}" srcOrd="0" destOrd="0" presId="urn:microsoft.com/office/officeart/2005/8/layout/chevron2"/>
    <dgm:cxn modelId="{D59E4B8F-DB35-44DA-A347-EA85DD8BA491}" type="presParOf" srcId="{9C1E6B61-308A-40FF-BE70-DC2022038462}" destId="{AE1D2309-C3D2-4B01-B491-E7E7C4A2CC29}" srcOrd="0" destOrd="0" presId="urn:microsoft.com/office/officeart/2005/8/layout/chevron2"/>
    <dgm:cxn modelId="{242367B7-4D49-41C8-9476-08FF018BA50C}" type="presParOf" srcId="{9C1E6B61-308A-40FF-BE70-DC2022038462}" destId="{70159590-F11C-4E0C-89B4-8DD4575CC32A}" srcOrd="1" destOrd="0" presId="urn:microsoft.com/office/officeart/2005/8/layout/chevron2"/>
    <dgm:cxn modelId="{C89175B6-F26D-4BDA-89FA-019F60EDCE93}" type="presParOf" srcId="{18B5FA1F-347D-48DB-A609-4E0832DF64A9}" destId="{1DB7C4CF-FFB3-41DD-9FE3-ED06C0D6BF0B}" srcOrd="1" destOrd="0" presId="urn:microsoft.com/office/officeart/2005/8/layout/chevron2"/>
    <dgm:cxn modelId="{BDDC67AE-AC8A-4FF2-A748-F2886046667B}" type="presParOf" srcId="{18B5FA1F-347D-48DB-A609-4E0832DF64A9}" destId="{17267AE0-C198-4726-A4E1-6D3B0DF34ED1}" srcOrd="2" destOrd="0" presId="urn:microsoft.com/office/officeart/2005/8/layout/chevron2"/>
    <dgm:cxn modelId="{5B881488-4636-47C0-A663-C5290B124440}" type="presParOf" srcId="{17267AE0-C198-4726-A4E1-6D3B0DF34ED1}" destId="{CAD09BB6-0486-4F16-8538-42D2F4D3DF57}" srcOrd="0" destOrd="0" presId="urn:microsoft.com/office/officeart/2005/8/layout/chevron2"/>
    <dgm:cxn modelId="{B250E2E8-E2B8-49FB-8565-974D7BBE6629}" type="presParOf" srcId="{17267AE0-C198-4726-A4E1-6D3B0DF34ED1}" destId="{D97EC6EF-35BC-4263-A6B6-5C0124C15F80}" srcOrd="1" destOrd="0" presId="urn:microsoft.com/office/officeart/2005/8/layout/chevron2"/>
    <dgm:cxn modelId="{0EC2F92B-E7A7-4B76-8E7D-D9F7A53E8E53}" type="presParOf" srcId="{18B5FA1F-347D-48DB-A609-4E0832DF64A9}" destId="{83D64754-47DA-45F6-B7A2-1FB559DDAF16}" srcOrd="3" destOrd="0" presId="urn:microsoft.com/office/officeart/2005/8/layout/chevron2"/>
    <dgm:cxn modelId="{334D2155-D5C1-4202-BF69-EB972B0300B9}" type="presParOf" srcId="{18B5FA1F-347D-48DB-A609-4E0832DF64A9}" destId="{96DDCC04-E010-4531-811D-2724F8B2256F}" srcOrd="4" destOrd="0" presId="urn:microsoft.com/office/officeart/2005/8/layout/chevron2"/>
    <dgm:cxn modelId="{BCFE9AB4-487F-422F-B139-315CCFA0556F}" type="presParOf" srcId="{96DDCC04-E010-4531-811D-2724F8B2256F}" destId="{C552AF93-C4DB-45DE-94A0-06D4A00AB54D}" srcOrd="0" destOrd="0" presId="urn:microsoft.com/office/officeart/2005/8/layout/chevron2"/>
    <dgm:cxn modelId="{B85A5E17-CA0B-4F29-96FB-0B856E037639}" type="presParOf" srcId="{96DDCC04-E010-4531-811D-2724F8B2256F}" destId="{4B87A250-8EBB-43E5-99E4-D5D17269FF88}" srcOrd="1" destOrd="0" presId="urn:microsoft.com/office/officeart/2005/8/layout/chevron2"/>
    <dgm:cxn modelId="{CF2EAD07-7DAE-4D3B-A041-2F4269E4AD34}" type="presParOf" srcId="{18B5FA1F-347D-48DB-A609-4E0832DF64A9}" destId="{28A1EA09-EB1F-47F1-BB61-1F69C9456380}" srcOrd="5" destOrd="0" presId="urn:microsoft.com/office/officeart/2005/8/layout/chevron2"/>
    <dgm:cxn modelId="{EB1622F9-7B1D-4EAA-90BD-5E90B999A1E7}" type="presParOf" srcId="{18B5FA1F-347D-48DB-A609-4E0832DF64A9}" destId="{7BA94B90-D7FE-468D-95A0-5F2DFE4B5485}" srcOrd="6" destOrd="0" presId="urn:microsoft.com/office/officeart/2005/8/layout/chevron2"/>
    <dgm:cxn modelId="{706D8472-2C90-43DE-8A40-FA4BBDAE4558}" type="presParOf" srcId="{7BA94B90-D7FE-468D-95A0-5F2DFE4B5485}" destId="{29866F47-BD8F-470E-9CE5-DCC70C51E6C9}" srcOrd="0" destOrd="0" presId="urn:microsoft.com/office/officeart/2005/8/layout/chevron2"/>
    <dgm:cxn modelId="{6D668970-EBE4-4DFC-9CB2-731C4EEF54E5}" type="presParOf" srcId="{7BA94B90-D7FE-468D-95A0-5F2DFE4B5485}" destId="{4F1D2B31-20F6-498C-81B4-403B60991D85}" srcOrd="1" destOrd="0" presId="urn:microsoft.com/office/officeart/2005/8/layout/chevron2"/>
    <dgm:cxn modelId="{E14B8483-3A11-48F4-B4EF-A52EFD0D9E65}" type="presParOf" srcId="{18B5FA1F-347D-48DB-A609-4E0832DF64A9}" destId="{B5273680-8294-4561-B170-AC0173B94A89}" srcOrd="7" destOrd="0" presId="urn:microsoft.com/office/officeart/2005/8/layout/chevron2"/>
    <dgm:cxn modelId="{6C1E54B4-2712-4881-A219-C40B0D96D20E}" type="presParOf" srcId="{18B5FA1F-347D-48DB-A609-4E0832DF64A9}" destId="{EACD6B77-172D-4886-90C9-05748536094E}" srcOrd="8" destOrd="0" presId="urn:microsoft.com/office/officeart/2005/8/layout/chevron2"/>
    <dgm:cxn modelId="{657AD031-C0CF-4B2F-A19B-4CE3B112B3B3}" type="presParOf" srcId="{EACD6B77-172D-4886-90C9-05748536094E}" destId="{EC8D6578-04BC-4C9E-91FA-394217037F5A}" srcOrd="0" destOrd="0" presId="urn:microsoft.com/office/officeart/2005/8/layout/chevron2"/>
    <dgm:cxn modelId="{D74DE88A-1551-40B6-A1D4-D6CDF4732BDF}" type="presParOf" srcId="{EACD6B77-172D-4886-90C9-05748536094E}" destId="{06428A99-418F-4CF8-8C6A-EEE5B75797F6}" srcOrd="1" destOrd="0" presId="urn:microsoft.com/office/officeart/2005/8/layout/chevron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8873307-C24B-49B7-A688-3F645BD9DA74}" type="doc">
      <dgm:prSet loTypeId="urn:microsoft.com/office/officeart/2011/layout/CircleProcess" loCatId="officeonline" qsTypeId="urn:microsoft.com/office/officeart/2005/8/quickstyle/3d3" qsCatId="3D" csTypeId="urn:microsoft.com/office/officeart/2005/8/colors/accent1_2" csCatId="accent1" phldr="1"/>
      <dgm:spPr/>
      <dgm:t>
        <a:bodyPr/>
        <a:lstStyle/>
        <a:p>
          <a:endParaRPr lang="en-IN"/>
        </a:p>
      </dgm:t>
    </dgm:pt>
    <dgm:pt modelId="{66BDBF17-F47B-46AD-A38B-79BD83630EB9}">
      <dgm:prSet phldrT="[Text]"/>
      <dgm:spPr/>
      <dgm:t>
        <a:bodyPr/>
        <a:lstStyle/>
        <a:p>
          <a:r>
            <a:rPr lang="en-US" b="1" dirty="0"/>
            <a:t>Columns</a:t>
          </a:r>
        </a:p>
        <a:p>
          <a:r>
            <a:rPr lang="en-US" dirty="0"/>
            <a:t>10</a:t>
          </a:r>
          <a:endParaRPr lang="en-IN" dirty="0"/>
        </a:p>
      </dgm:t>
    </dgm:pt>
    <dgm:pt modelId="{30040731-5FF6-4C72-A823-5E03E6B2C486}" type="parTrans" cxnId="{168EFC9D-976E-4217-ABF1-ECA089D8D674}">
      <dgm:prSet/>
      <dgm:spPr/>
      <dgm:t>
        <a:bodyPr/>
        <a:lstStyle/>
        <a:p>
          <a:endParaRPr lang="en-IN"/>
        </a:p>
      </dgm:t>
    </dgm:pt>
    <dgm:pt modelId="{1BEE84A3-9C04-4711-B0BD-7D7D6B48025F}" type="sibTrans" cxnId="{168EFC9D-976E-4217-ABF1-ECA089D8D674}">
      <dgm:prSet/>
      <dgm:spPr/>
      <dgm:t>
        <a:bodyPr/>
        <a:lstStyle/>
        <a:p>
          <a:endParaRPr lang="en-IN"/>
        </a:p>
      </dgm:t>
    </dgm:pt>
    <dgm:pt modelId="{56F41198-1C85-4F72-8970-B0935BB3980F}">
      <dgm:prSet phldrT="[Text]"/>
      <dgm:spPr/>
      <dgm:t>
        <a:bodyPr/>
        <a:lstStyle/>
        <a:p>
          <a:r>
            <a:rPr lang="en-US" b="1" dirty="0"/>
            <a:t>Null Values</a:t>
          </a:r>
        </a:p>
        <a:p>
          <a:r>
            <a:rPr lang="en-IN" dirty="0"/>
            <a:t>0</a:t>
          </a:r>
        </a:p>
      </dgm:t>
    </dgm:pt>
    <dgm:pt modelId="{DD75626A-6252-462F-9FD5-1E0132C7303D}" type="parTrans" cxnId="{8CCD36F5-0260-4717-BE36-A0FBC07AA078}">
      <dgm:prSet/>
      <dgm:spPr/>
      <dgm:t>
        <a:bodyPr/>
        <a:lstStyle/>
        <a:p>
          <a:endParaRPr lang="en-IN"/>
        </a:p>
      </dgm:t>
    </dgm:pt>
    <dgm:pt modelId="{E10BEDC4-81F5-42F4-B06E-842C3F807497}" type="sibTrans" cxnId="{8CCD36F5-0260-4717-BE36-A0FBC07AA078}">
      <dgm:prSet/>
      <dgm:spPr/>
      <dgm:t>
        <a:bodyPr/>
        <a:lstStyle/>
        <a:p>
          <a:endParaRPr lang="en-IN"/>
        </a:p>
      </dgm:t>
    </dgm:pt>
    <dgm:pt modelId="{4EADC4B3-3EA6-495B-988B-9F57EB72D13F}">
      <dgm:prSet phldrT="[Text]"/>
      <dgm:spPr/>
      <dgm:t>
        <a:bodyPr/>
        <a:lstStyle/>
        <a:p>
          <a:r>
            <a:rPr lang="en-US" b="1" dirty="0"/>
            <a:t>Duplicated Values</a:t>
          </a:r>
        </a:p>
        <a:p>
          <a:r>
            <a:rPr lang="en-IN" dirty="0"/>
            <a:t>1191</a:t>
          </a:r>
        </a:p>
      </dgm:t>
    </dgm:pt>
    <dgm:pt modelId="{D7B43CD2-1ACE-434D-9A65-0FD6AA478D3F}" type="parTrans" cxnId="{2621E547-98CD-414A-B18E-972AA64033B8}">
      <dgm:prSet/>
      <dgm:spPr/>
      <dgm:t>
        <a:bodyPr/>
        <a:lstStyle/>
        <a:p>
          <a:endParaRPr lang="en-IN"/>
        </a:p>
      </dgm:t>
    </dgm:pt>
    <dgm:pt modelId="{D813646E-C0DB-49EC-A4A0-B45CF04232B0}" type="sibTrans" cxnId="{2621E547-98CD-414A-B18E-972AA64033B8}">
      <dgm:prSet/>
      <dgm:spPr/>
      <dgm:t>
        <a:bodyPr/>
        <a:lstStyle/>
        <a:p>
          <a:endParaRPr lang="en-IN"/>
        </a:p>
      </dgm:t>
    </dgm:pt>
    <dgm:pt modelId="{4108460A-ACFE-4A10-B8CD-28F28B308AB6}">
      <dgm:prSet/>
      <dgm:spPr/>
      <dgm:t>
        <a:bodyPr/>
        <a:lstStyle/>
        <a:p>
          <a:r>
            <a:rPr lang="en-US" b="1" dirty="0"/>
            <a:t>Rows</a:t>
          </a:r>
        </a:p>
        <a:p>
          <a:r>
            <a:rPr lang="en-US" dirty="0"/>
            <a:t>54030</a:t>
          </a:r>
          <a:endParaRPr lang="en-IN" dirty="0"/>
        </a:p>
      </dgm:t>
    </dgm:pt>
    <dgm:pt modelId="{31F13CE4-524E-4745-9F17-3877E09CD290}" type="parTrans" cxnId="{80A54D8F-5FED-4A3C-AE57-ED02B2D1E8F7}">
      <dgm:prSet/>
      <dgm:spPr/>
      <dgm:t>
        <a:bodyPr/>
        <a:lstStyle/>
        <a:p>
          <a:endParaRPr lang="en-IN"/>
        </a:p>
      </dgm:t>
    </dgm:pt>
    <dgm:pt modelId="{355162E6-B617-4991-B248-55CC53D20AA0}" type="sibTrans" cxnId="{80A54D8F-5FED-4A3C-AE57-ED02B2D1E8F7}">
      <dgm:prSet/>
      <dgm:spPr/>
      <dgm:t>
        <a:bodyPr/>
        <a:lstStyle/>
        <a:p>
          <a:endParaRPr lang="en-IN"/>
        </a:p>
      </dgm:t>
    </dgm:pt>
    <dgm:pt modelId="{9531E1FC-764C-4373-A074-947AA56663C6}">
      <dgm:prSet phldrT="[Text]"/>
      <dgm:spPr/>
      <dgm:t>
        <a:bodyPr/>
        <a:lstStyle/>
        <a:p>
          <a:r>
            <a:rPr lang="en-US" b="1" dirty="0"/>
            <a:t>Unique Values</a:t>
          </a:r>
        </a:p>
        <a:p>
          <a:r>
            <a:rPr lang="en-IN" dirty="0"/>
            <a:t>55806</a:t>
          </a:r>
        </a:p>
      </dgm:t>
    </dgm:pt>
    <dgm:pt modelId="{6429AB11-7FFE-49A2-9592-11B9C787C0A6}" type="parTrans" cxnId="{DD96A490-BBF2-4357-8CF8-B6560F25E41B}">
      <dgm:prSet/>
      <dgm:spPr/>
      <dgm:t>
        <a:bodyPr/>
        <a:lstStyle/>
        <a:p>
          <a:endParaRPr lang="en-IN"/>
        </a:p>
      </dgm:t>
    </dgm:pt>
    <dgm:pt modelId="{2D97719E-A38B-4D39-9902-0C105EE6CE82}" type="sibTrans" cxnId="{DD96A490-BBF2-4357-8CF8-B6560F25E41B}">
      <dgm:prSet/>
      <dgm:spPr/>
      <dgm:t>
        <a:bodyPr/>
        <a:lstStyle/>
        <a:p>
          <a:endParaRPr lang="en-IN"/>
        </a:p>
      </dgm:t>
    </dgm:pt>
    <dgm:pt modelId="{89B6FAA4-42F0-45D2-AC54-EB5E6E7791C1}" type="pres">
      <dgm:prSet presAssocID="{D8873307-C24B-49B7-A688-3F645BD9DA74}" presName="Name0" presStyleCnt="0">
        <dgm:presLayoutVars>
          <dgm:chMax val="11"/>
          <dgm:chPref val="11"/>
          <dgm:dir/>
          <dgm:resizeHandles/>
        </dgm:presLayoutVars>
      </dgm:prSet>
      <dgm:spPr/>
    </dgm:pt>
    <dgm:pt modelId="{6DBFD93D-2D3B-432D-A988-F33D99F0F432}" type="pres">
      <dgm:prSet presAssocID="{56F41198-1C85-4F72-8970-B0935BB3980F}" presName="Accent5" presStyleCnt="0"/>
      <dgm:spPr/>
    </dgm:pt>
    <dgm:pt modelId="{0F22FAB9-12C4-4DFF-B295-AC6595256A77}" type="pres">
      <dgm:prSet presAssocID="{56F41198-1C85-4F72-8970-B0935BB3980F}" presName="Accent" presStyleLbl="node1" presStyleIdx="0" presStyleCnt="5"/>
      <dgm:spPr/>
    </dgm:pt>
    <dgm:pt modelId="{236B25D5-F34A-4B9E-A680-20FBC8F0B764}" type="pres">
      <dgm:prSet presAssocID="{56F41198-1C85-4F72-8970-B0935BB3980F}" presName="ParentBackground5" presStyleCnt="0"/>
      <dgm:spPr/>
    </dgm:pt>
    <dgm:pt modelId="{969F59EE-A7EF-459A-94AC-5DAC0A358DC7}" type="pres">
      <dgm:prSet presAssocID="{56F41198-1C85-4F72-8970-B0935BB3980F}" presName="ParentBackground" presStyleLbl="fgAcc1" presStyleIdx="0" presStyleCnt="5"/>
      <dgm:spPr/>
    </dgm:pt>
    <dgm:pt modelId="{B1175943-F9C2-4A86-9452-8CE659BAFD46}" type="pres">
      <dgm:prSet presAssocID="{56F41198-1C85-4F72-8970-B0935BB3980F}" presName="Parent5" presStyleLbl="revTx" presStyleIdx="0" presStyleCnt="0">
        <dgm:presLayoutVars>
          <dgm:chMax val="1"/>
          <dgm:chPref val="1"/>
          <dgm:bulletEnabled val="1"/>
        </dgm:presLayoutVars>
      </dgm:prSet>
      <dgm:spPr/>
    </dgm:pt>
    <dgm:pt modelId="{1BEB9265-6ACD-4A07-9584-54BFB017DD14}" type="pres">
      <dgm:prSet presAssocID="{9531E1FC-764C-4373-A074-947AA56663C6}" presName="Accent4" presStyleCnt="0"/>
      <dgm:spPr/>
    </dgm:pt>
    <dgm:pt modelId="{4DA24D78-294D-45B5-BAA8-A60ADFBD70E4}" type="pres">
      <dgm:prSet presAssocID="{9531E1FC-764C-4373-A074-947AA56663C6}" presName="Accent" presStyleLbl="node1" presStyleIdx="1" presStyleCnt="5"/>
      <dgm:spPr/>
    </dgm:pt>
    <dgm:pt modelId="{779C69C7-7AC0-40B8-ADBA-984FA69804BC}" type="pres">
      <dgm:prSet presAssocID="{9531E1FC-764C-4373-A074-947AA56663C6}" presName="ParentBackground4" presStyleCnt="0"/>
      <dgm:spPr/>
    </dgm:pt>
    <dgm:pt modelId="{9FEC7267-08FA-4FAD-B85A-5D6F69E4E0D5}" type="pres">
      <dgm:prSet presAssocID="{9531E1FC-764C-4373-A074-947AA56663C6}" presName="ParentBackground" presStyleLbl="fgAcc1" presStyleIdx="1" presStyleCnt="5"/>
      <dgm:spPr/>
    </dgm:pt>
    <dgm:pt modelId="{524ACAD1-FEAF-4995-893F-E250647FC5E7}" type="pres">
      <dgm:prSet presAssocID="{9531E1FC-764C-4373-A074-947AA56663C6}" presName="Parent4" presStyleLbl="revTx" presStyleIdx="0" presStyleCnt="0">
        <dgm:presLayoutVars>
          <dgm:chMax val="1"/>
          <dgm:chPref val="1"/>
          <dgm:bulletEnabled val="1"/>
        </dgm:presLayoutVars>
      </dgm:prSet>
      <dgm:spPr/>
    </dgm:pt>
    <dgm:pt modelId="{918144E7-733A-4B15-9CE5-A40B9454AE89}" type="pres">
      <dgm:prSet presAssocID="{4EADC4B3-3EA6-495B-988B-9F57EB72D13F}" presName="Accent3" presStyleCnt="0"/>
      <dgm:spPr/>
    </dgm:pt>
    <dgm:pt modelId="{8F4DA26F-E460-4617-91E4-EF6BF4D9BE24}" type="pres">
      <dgm:prSet presAssocID="{4EADC4B3-3EA6-495B-988B-9F57EB72D13F}" presName="Accent" presStyleLbl="node1" presStyleIdx="2" presStyleCnt="5"/>
      <dgm:spPr/>
    </dgm:pt>
    <dgm:pt modelId="{B4875F62-9C37-4C1B-8937-ACD0FF0AE537}" type="pres">
      <dgm:prSet presAssocID="{4EADC4B3-3EA6-495B-988B-9F57EB72D13F}" presName="ParentBackground3" presStyleCnt="0"/>
      <dgm:spPr/>
    </dgm:pt>
    <dgm:pt modelId="{320FBAEE-811F-40AD-A595-7313057128F4}" type="pres">
      <dgm:prSet presAssocID="{4EADC4B3-3EA6-495B-988B-9F57EB72D13F}" presName="ParentBackground" presStyleLbl="fgAcc1" presStyleIdx="2" presStyleCnt="5"/>
      <dgm:spPr/>
    </dgm:pt>
    <dgm:pt modelId="{2D1404F3-7A04-4D08-98FE-C415630C7FDD}" type="pres">
      <dgm:prSet presAssocID="{4EADC4B3-3EA6-495B-988B-9F57EB72D13F}" presName="Parent3" presStyleLbl="revTx" presStyleIdx="0" presStyleCnt="0">
        <dgm:presLayoutVars>
          <dgm:chMax val="1"/>
          <dgm:chPref val="1"/>
          <dgm:bulletEnabled val="1"/>
        </dgm:presLayoutVars>
      </dgm:prSet>
      <dgm:spPr/>
    </dgm:pt>
    <dgm:pt modelId="{96FF67F8-9C3B-40EF-9D9A-ADB3B3C49B53}" type="pres">
      <dgm:prSet presAssocID="{66BDBF17-F47B-46AD-A38B-79BD83630EB9}" presName="Accent2" presStyleCnt="0"/>
      <dgm:spPr/>
    </dgm:pt>
    <dgm:pt modelId="{C88A8338-CB9B-411F-ABD2-4D297FF49281}" type="pres">
      <dgm:prSet presAssocID="{66BDBF17-F47B-46AD-A38B-79BD83630EB9}" presName="Accent" presStyleLbl="node1" presStyleIdx="3" presStyleCnt="5"/>
      <dgm:spPr/>
    </dgm:pt>
    <dgm:pt modelId="{F9024920-E7C2-462D-B95E-04D05C17D8EC}" type="pres">
      <dgm:prSet presAssocID="{66BDBF17-F47B-46AD-A38B-79BD83630EB9}" presName="ParentBackground2" presStyleCnt="0"/>
      <dgm:spPr/>
    </dgm:pt>
    <dgm:pt modelId="{43742624-CB76-4196-84C1-89C807094EDB}" type="pres">
      <dgm:prSet presAssocID="{66BDBF17-F47B-46AD-A38B-79BD83630EB9}" presName="ParentBackground" presStyleLbl="fgAcc1" presStyleIdx="3" presStyleCnt="5"/>
      <dgm:spPr/>
    </dgm:pt>
    <dgm:pt modelId="{6779E577-7AE6-40A9-B232-5314C636F4A4}" type="pres">
      <dgm:prSet presAssocID="{66BDBF17-F47B-46AD-A38B-79BD83630EB9}" presName="Parent2" presStyleLbl="revTx" presStyleIdx="0" presStyleCnt="0">
        <dgm:presLayoutVars>
          <dgm:chMax val="1"/>
          <dgm:chPref val="1"/>
          <dgm:bulletEnabled val="1"/>
        </dgm:presLayoutVars>
      </dgm:prSet>
      <dgm:spPr/>
    </dgm:pt>
    <dgm:pt modelId="{CE4DB74F-9E43-4FAC-AD60-D20EA47FD040}" type="pres">
      <dgm:prSet presAssocID="{4108460A-ACFE-4A10-B8CD-28F28B308AB6}" presName="Accent1" presStyleCnt="0"/>
      <dgm:spPr/>
    </dgm:pt>
    <dgm:pt modelId="{81EC339B-2F41-426B-9471-C7ED25ED0267}" type="pres">
      <dgm:prSet presAssocID="{4108460A-ACFE-4A10-B8CD-28F28B308AB6}" presName="Accent" presStyleLbl="node1" presStyleIdx="4" presStyleCnt="5"/>
      <dgm:spPr/>
    </dgm:pt>
    <dgm:pt modelId="{8DDFA5A7-D247-4DF4-AA47-BD25DB1C2EAA}" type="pres">
      <dgm:prSet presAssocID="{4108460A-ACFE-4A10-B8CD-28F28B308AB6}" presName="ParentBackground1" presStyleCnt="0"/>
      <dgm:spPr/>
    </dgm:pt>
    <dgm:pt modelId="{CEC6D1AA-C2B3-489F-8178-EAC7A1E3C84C}" type="pres">
      <dgm:prSet presAssocID="{4108460A-ACFE-4A10-B8CD-28F28B308AB6}" presName="ParentBackground" presStyleLbl="fgAcc1" presStyleIdx="4" presStyleCnt="5"/>
      <dgm:spPr/>
    </dgm:pt>
    <dgm:pt modelId="{03CDEB57-6789-4658-AF94-F4530BE9AD38}" type="pres">
      <dgm:prSet presAssocID="{4108460A-ACFE-4A10-B8CD-28F28B308AB6}" presName="Parent1" presStyleLbl="revTx" presStyleIdx="0" presStyleCnt="0">
        <dgm:presLayoutVars>
          <dgm:chMax val="1"/>
          <dgm:chPref val="1"/>
          <dgm:bulletEnabled val="1"/>
        </dgm:presLayoutVars>
      </dgm:prSet>
      <dgm:spPr/>
    </dgm:pt>
  </dgm:ptLst>
  <dgm:cxnLst>
    <dgm:cxn modelId="{6B103018-07AA-4EA3-B828-C3C503ABF26F}" type="presOf" srcId="{4108460A-ACFE-4A10-B8CD-28F28B308AB6}" destId="{CEC6D1AA-C2B3-489F-8178-EAC7A1E3C84C}" srcOrd="0" destOrd="0" presId="urn:microsoft.com/office/officeart/2011/layout/CircleProcess"/>
    <dgm:cxn modelId="{3EDADF19-2412-45EC-AC25-8569AEEEFF19}" type="presOf" srcId="{4EADC4B3-3EA6-495B-988B-9F57EB72D13F}" destId="{320FBAEE-811F-40AD-A595-7313057128F4}" srcOrd="0" destOrd="0" presId="urn:microsoft.com/office/officeart/2011/layout/CircleProcess"/>
    <dgm:cxn modelId="{2829A732-E753-4333-A2D9-4ECF870D6FB9}" type="presOf" srcId="{56F41198-1C85-4F72-8970-B0935BB3980F}" destId="{B1175943-F9C2-4A86-9452-8CE659BAFD46}" srcOrd="1" destOrd="0" presId="urn:microsoft.com/office/officeart/2011/layout/CircleProcess"/>
    <dgm:cxn modelId="{6A9E6836-64CE-4C89-BA56-90285D29F115}" type="presOf" srcId="{66BDBF17-F47B-46AD-A38B-79BD83630EB9}" destId="{6779E577-7AE6-40A9-B232-5314C636F4A4}" srcOrd="1" destOrd="0" presId="urn:microsoft.com/office/officeart/2011/layout/CircleProcess"/>
    <dgm:cxn modelId="{40882D62-B286-4168-8E2C-E2FD7C44AA2E}" type="presOf" srcId="{D8873307-C24B-49B7-A688-3F645BD9DA74}" destId="{89B6FAA4-42F0-45D2-AC54-EB5E6E7791C1}" srcOrd="0" destOrd="0" presId="urn:microsoft.com/office/officeart/2011/layout/CircleProcess"/>
    <dgm:cxn modelId="{7B4EF764-1B5B-44BA-B0B7-23965BCFDE45}" type="presOf" srcId="{9531E1FC-764C-4373-A074-947AA56663C6}" destId="{524ACAD1-FEAF-4995-893F-E250647FC5E7}" srcOrd="1" destOrd="0" presId="urn:microsoft.com/office/officeart/2011/layout/CircleProcess"/>
    <dgm:cxn modelId="{C9858F65-4362-4267-AF8A-0F7AC04662C1}" type="presOf" srcId="{4108460A-ACFE-4A10-B8CD-28F28B308AB6}" destId="{03CDEB57-6789-4658-AF94-F4530BE9AD38}" srcOrd="1" destOrd="0" presId="urn:microsoft.com/office/officeart/2011/layout/CircleProcess"/>
    <dgm:cxn modelId="{2621E547-98CD-414A-B18E-972AA64033B8}" srcId="{D8873307-C24B-49B7-A688-3F645BD9DA74}" destId="{4EADC4B3-3EA6-495B-988B-9F57EB72D13F}" srcOrd="2" destOrd="0" parTransId="{D7B43CD2-1ACE-434D-9A65-0FD6AA478D3F}" sibTransId="{D813646E-C0DB-49EC-A4A0-B45CF04232B0}"/>
    <dgm:cxn modelId="{89C78F4A-C029-44E0-BFD9-69296C01D536}" type="presOf" srcId="{9531E1FC-764C-4373-A074-947AA56663C6}" destId="{9FEC7267-08FA-4FAD-B85A-5D6F69E4E0D5}" srcOrd="0" destOrd="0" presId="urn:microsoft.com/office/officeart/2011/layout/CircleProcess"/>
    <dgm:cxn modelId="{EE4C8C4B-77CA-49D0-9186-C2A9CAFAFE26}" type="presOf" srcId="{66BDBF17-F47B-46AD-A38B-79BD83630EB9}" destId="{43742624-CB76-4196-84C1-89C807094EDB}" srcOrd="0" destOrd="0" presId="urn:microsoft.com/office/officeart/2011/layout/CircleProcess"/>
    <dgm:cxn modelId="{80A54D8F-5FED-4A3C-AE57-ED02B2D1E8F7}" srcId="{D8873307-C24B-49B7-A688-3F645BD9DA74}" destId="{4108460A-ACFE-4A10-B8CD-28F28B308AB6}" srcOrd="0" destOrd="0" parTransId="{31F13CE4-524E-4745-9F17-3877E09CD290}" sibTransId="{355162E6-B617-4991-B248-55CC53D20AA0}"/>
    <dgm:cxn modelId="{DD96A490-BBF2-4357-8CF8-B6560F25E41B}" srcId="{D8873307-C24B-49B7-A688-3F645BD9DA74}" destId="{9531E1FC-764C-4373-A074-947AA56663C6}" srcOrd="3" destOrd="0" parTransId="{6429AB11-7FFE-49A2-9592-11B9C787C0A6}" sibTransId="{2D97719E-A38B-4D39-9902-0C105EE6CE82}"/>
    <dgm:cxn modelId="{168EFC9D-976E-4217-ABF1-ECA089D8D674}" srcId="{D8873307-C24B-49B7-A688-3F645BD9DA74}" destId="{66BDBF17-F47B-46AD-A38B-79BD83630EB9}" srcOrd="1" destOrd="0" parTransId="{30040731-5FF6-4C72-A823-5E03E6B2C486}" sibTransId="{1BEE84A3-9C04-4711-B0BD-7D7D6B48025F}"/>
    <dgm:cxn modelId="{31FBFDA1-3284-4AEC-8607-E4BBB901899E}" type="presOf" srcId="{4EADC4B3-3EA6-495B-988B-9F57EB72D13F}" destId="{2D1404F3-7A04-4D08-98FE-C415630C7FDD}" srcOrd="1" destOrd="0" presId="urn:microsoft.com/office/officeart/2011/layout/CircleProcess"/>
    <dgm:cxn modelId="{6DD68AA9-9606-4D40-A60A-2B42E63CC049}" type="presOf" srcId="{56F41198-1C85-4F72-8970-B0935BB3980F}" destId="{969F59EE-A7EF-459A-94AC-5DAC0A358DC7}" srcOrd="0" destOrd="0" presId="urn:microsoft.com/office/officeart/2011/layout/CircleProcess"/>
    <dgm:cxn modelId="{8CCD36F5-0260-4717-BE36-A0FBC07AA078}" srcId="{D8873307-C24B-49B7-A688-3F645BD9DA74}" destId="{56F41198-1C85-4F72-8970-B0935BB3980F}" srcOrd="4" destOrd="0" parTransId="{DD75626A-6252-462F-9FD5-1E0132C7303D}" sibTransId="{E10BEDC4-81F5-42F4-B06E-842C3F807497}"/>
    <dgm:cxn modelId="{D0AECB7E-8C59-4546-875D-46A2AB4AF908}" type="presParOf" srcId="{89B6FAA4-42F0-45D2-AC54-EB5E6E7791C1}" destId="{6DBFD93D-2D3B-432D-A988-F33D99F0F432}" srcOrd="0" destOrd="0" presId="urn:microsoft.com/office/officeart/2011/layout/CircleProcess"/>
    <dgm:cxn modelId="{A4CD99E7-40F9-424A-828D-C5C85358DF1D}" type="presParOf" srcId="{6DBFD93D-2D3B-432D-A988-F33D99F0F432}" destId="{0F22FAB9-12C4-4DFF-B295-AC6595256A77}" srcOrd="0" destOrd="0" presId="urn:microsoft.com/office/officeart/2011/layout/CircleProcess"/>
    <dgm:cxn modelId="{6602815C-F4AC-4574-9C9C-D535F2D2CAE9}" type="presParOf" srcId="{89B6FAA4-42F0-45D2-AC54-EB5E6E7791C1}" destId="{236B25D5-F34A-4B9E-A680-20FBC8F0B764}" srcOrd="1" destOrd="0" presId="urn:microsoft.com/office/officeart/2011/layout/CircleProcess"/>
    <dgm:cxn modelId="{A77891DE-1673-4629-B140-C3525E3D8A4F}" type="presParOf" srcId="{236B25D5-F34A-4B9E-A680-20FBC8F0B764}" destId="{969F59EE-A7EF-459A-94AC-5DAC0A358DC7}" srcOrd="0" destOrd="0" presId="urn:microsoft.com/office/officeart/2011/layout/CircleProcess"/>
    <dgm:cxn modelId="{A1AA76F8-820A-46BA-BA15-AAF6553322EE}" type="presParOf" srcId="{89B6FAA4-42F0-45D2-AC54-EB5E6E7791C1}" destId="{B1175943-F9C2-4A86-9452-8CE659BAFD46}" srcOrd="2" destOrd="0" presId="urn:microsoft.com/office/officeart/2011/layout/CircleProcess"/>
    <dgm:cxn modelId="{F78DD332-7018-4404-8CA1-49055B9EA332}" type="presParOf" srcId="{89B6FAA4-42F0-45D2-AC54-EB5E6E7791C1}" destId="{1BEB9265-6ACD-4A07-9584-54BFB017DD14}" srcOrd="3" destOrd="0" presId="urn:microsoft.com/office/officeart/2011/layout/CircleProcess"/>
    <dgm:cxn modelId="{1F643F95-444A-4ED1-A90D-0C3E19F5B665}" type="presParOf" srcId="{1BEB9265-6ACD-4A07-9584-54BFB017DD14}" destId="{4DA24D78-294D-45B5-BAA8-A60ADFBD70E4}" srcOrd="0" destOrd="0" presId="urn:microsoft.com/office/officeart/2011/layout/CircleProcess"/>
    <dgm:cxn modelId="{01441432-02E5-4578-BD83-624599047A95}" type="presParOf" srcId="{89B6FAA4-42F0-45D2-AC54-EB5E6E7791C1}" destId="{779C69C7-7AC0-40B8-ADBA-984FA69804BC}" srcOrd="4" destOrd="0" presId="urn:microsoft.com/office/officeart/2011/layout/CircleProcess"/>
    <dgm:cxn modelId="{7558C563-2CC9-410D-9947-FE27CCDFDB85}" type="presParOf" srcId="{779C69C7-7AC0-40B8-ADBA-984FA69804BC}" destId="{9FEC7267-08FA-4FAD-B85A-5D6F69E4E0D5}" srcOrd="0" destOrd="0" presId="urn:microsoft.com/office/officeart/2011/layout/CircleProcess"/>
    <dgm:cxn modelId="{C6A15AF6-B71E-4C95-8506-4B2583E549DE}" type="presParOf" srcId="{89B6FAA4-42F0-45D2-AC54-EB5E6E7791C1}" destId="{524ACAD1-FEAF-4995-893F-E250647FC5E7}" srcOrd="5" destOrd="0" presId="urn:microsoft.com/office/officeart/2011/layout/CircleProcess"/>
    <dgm:cxn modelId="{7373BCD4-0CB3-4083-9C83-A99ABC51FE5C}" type="presParOf" srcId="{89B6FAA4-42F0-45D2-AC54-EB5E6E7791C1}" destId="{918144E7-733A-4B15-9CE5-A40B9454AE89}" srcOrd="6" destOrd="0" presId="urn:microsoft.com/office/officeart/2011/layout/CircleProcess"/>
    <dgm:cxn modelId="{9A71DE57-E849-4F92-AB0E-D665F4B1677B}" type="presParOf" srcId="{918144E7-733A-4B15-9CE5-A40B9454AE89}" destId="{8F4DA26F-E460-4617-91E4-EF6BF4D9BE24}" srcOrd="0" destOrd="0" presId="urn:microsoft.com/office/officeart/2011/layout/CircleProcess"/>
    <dgm:cxn modelId="{B114CA6D-84F0-4840-9402-ADE3D5BB8ECF}" type="presParOf" srcId="{89B6FAA4-42F0-45D2-AC54-EB5E6E7791C1}" destId="{B4875F62-9C37-4C1B-8937-ACD0FF0AE537}" srcOrd="7" destOrd="0" presId="urn:microsoft.com/office/officeart/2011/layout/CircleProcess"/>
    <dgm:cxn modelId="{9228890A-91A5-419A-BC92-C998583B074E}" type="presParOf" srcId="{B4875F62-9C37-4C1B-8937-ACD0FF0AE537}" destId="{320FBAEE-811F-40AD-A595-7313057128F4}" srcOrd="0" destOrd="0" presId="urn:microsoft.com/office/officeart/2011/layout/CircleProcess"/>
    <dgm:cxn modelId="{34C5AA94-7086-43D2-B999-17AC1A735FFA}" type="presParOf" srcId="{89B6FAA4-42F0-45D2-AC54-EB5E6E7791C1}" destId="{2D1404F3-7A04-4D08-98FE-C415630C7FDD}" srcOrd="8" destOrd="0" presId="urn:microsoft.com/office/officeart/2011/layout/CircleProcess"/>
    <dgm:cxn modelId="{27966167-70A0-4DAF-88AD-C939ED43EA83}" type="presParOf" srcId="{89B6FAA4-42F0-45D2-AC54-EB5E6E7791C1}" destId="{96FF67F8-9C3B-40EF-9D9A-ADB3B3C49B53}" srcOrd="9" destOrd="0" presId="urn:microsoft.com/office/officeart/2011/layout/CircleProcess"/>
    <dgm:cxn modelId="{31E4EAEE-0135-4496-8A5C-B4AA46ECFE7D}" type="presParOf" srcId="{96FF67F8-9C3B-40EF-9D9A-ADB3B3C49B53}" destId="{C88A8338-CB9B-411F-ABD2-4D297FF49281}" srcOrd="0" destOrd="0" presId="urn:microsoft.com/office/officeart/2011/layout/CircleProcess"/>
    <dgm:cxn modelId="{573F36F5-8A48-45B9-9A3F-52D7DF285CEE}" type="presParOf" srcId="{89B6FAA4-42F0-45D2-AC54-EB5E6E7791C1}" destId="{F9024920-E7C2-462D-B95E-04D05C17D8EC}" srcOrd="10" destOrd="0" presId="urn:microsoft.com/office/officeart/2011/layout/CircleProcess"/>
    <dgm:cxn modelId="{B0BBEF56-BDC2-49CE-BF7F-7D0EBA7DFE2E}" type="presParOf" srcId="{F9024920-E7C2-462D-B95E-04D05C17D8EC}" destId="{43742624-CB76-4196-84C1-89C807094EDB}" srcOrd="0" destOrd="0" presId="urn:microsoft.com/office/officeart/2011/layout/CircleProcess"/>
    <dgm:cxn modelId="{1DDBCDB5-5495-4F2C-A211-D586A5D51119}" type="presParOf" srcId="{89B6FAA4-42F0-45D2-AC54-EB5E6E7791C1}" destId="{6779E577-7AE6-40A9-B232-5314C636F4A4}" srcOrd="11" destOrd="0" presId="urn:microsoft.com/office/officeart/2011/layout/CircleProcess"/>
    <dgm:cxn modelId="{BB7D1EED-F1D5-4E16-8838-14FE578CEEBB}" type="presParOf" srcId="{89B6FAA4-42F0-45D2-AC54-EB5E6E7791C1}" destId="{CE4DB74F-9E43-4FAC-AD60-D20EA47FD040}" srcOrd="12" destOrd="0" presId="urn:microsoft.com/office/officeart/2011/layout/CircleProcess"/>
    <dgm:cxn modelId="{81155579-F12D-4B85-9673-1B796BD29BA0}" type="presParOf" srcId="{CE4DB74F-9E43-4FAC-AD60-D20EA47FD040}" destId="{81EC339B-2F41-426B-9471-C7ED25ED0267}" srcOrd="0" destOrd="0" presId="urn:microsoft.com/office/officeart/2011/layout/CircleProcess"/>
    <dgm:cxn modelId="{1ED0D651-D7BB-4D57-8D0F-2ED6A0D66A1F}" type="presParOf" srcId="{89B6FAA4-42F0-45D2-AC54-EB5E6E7791C1}" destId="{8DDFA5A7-D247-4DF4-AA47-BD25DB1C2EAA}" srcOrd="13" destOrd="0" presId="urn:microsoft.com/office/officeart/2011/layout/CircleProcess"/>
    <dgm:cxn modelId="{2AD49403-5756-4B02-A44C-FC15B47A481C}" type="presParOf" srcId="{8DDFA5A7-D247-4DF4-AA47-BD25DB1C2EAA}" destId="{CEC6D1AA-C2B3-489F-8178-EAC7A1E3C84C}" srcOrd="0" destOrd="0" presId="urn:microsoft.com/office/officeart/2011/layout/CircleProcess"/>
    <dgm:cxn modelId="{B15C9EB4-3068-4586-BF59-28E2A453BB0F}" type="presParOf" srcId="{89B6FAA4-42F0-45D2-AC54-EB5E6E7791C1}" destId="{03CDEB57-6789-4658-AF94-F4530BE9AD38}" srcOrd="14" destOrd="0" presId="urn:microsoft.com/office/officeart/2011/layout/CircleProces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BF214FB-8585-4C85-83D7-47164AAD632D}"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888C3ED4-9510-4000-A70F-AAD75B5EBD43}">
      <dgm:prSet phldrT="[Text]" custT="1"/>
      <dgm:spPr>
        <a:noFill/>
        <a:ln>
          <a:solidFill>
            <a:schemeClr val="accent1"/>
          </a:solidFill>
          <a:prstDash val="lgDash"/>
        </a:ln>
      </dgm:spPr>
      <dgm:t>
        <a:bodyPr/>
        <a:lstStyle/>
        <a:p>
          <a:r>
            <a:rPr lang="en-IN" sz="1600" b="1" dirty="0">
              <a:solidFill>
                <a:schemeClr val="tx1"/>
              </a:solidFill>
            </a:rPr>
            <a:t>F    </a:t>
          </a:r>
          <a:r>
            <a:rPr lang="en-IN" sz="1600" b="1" dirty="0">
              <a:solidFill>
                <a:schemeClr val="tx1"/>
              </a:solidFill>
              <a:highlight>
                <a:srgbClr val="FFFF00"/>
              </a:highlight>
            </a:rPr>
            <a:t>3833</a:t>
          </a:r>
        </a:p>
        <a:p>
          <a:r>
            <a:rPr lang="en-IN" sz="1600" b="1" dirty="0">
              <a:solidFill>
                <a:schemeClr val="tx1"/>
              </a:solidFill>
            </a:rPr>
            <a:t>M    2799</a:t>
          </a:r>
          <a:endParaRPr lang="en-US" sz="1600" dirty="0">
            <a:solidFill>
              <a:schemeClr val="tx1"/>
            </a:solidFill>
          </a:endParaRPr>
        </a:p>
      </dgm:t>
    </dgm:pt>
    <dgm:pt modelId="{4F31B688-999B-4752-86CF-5AFFBDD2FB2C}" type="parTrans" cxnId="{E7A50B49-7597-4D6A-A8AB-E00237D2C558}">
      <dgm:prSet/>
      <dgm:spPr/>
      <dgm:t>
        <a:bodyPr/>
        <a:lstStyle/>
        <a:p>
          <a:endParaRPr lang="en-US" sz="1600">
            <a:solidFill>
              <a:schemeClr val="tx1"/>
            </a:solidFill>
          </a:endParaRPr>
        </a:p>
      </dgm:t>
    </dgm:pt>
    <dgm:pt modelId="{91778D6F-210D-40E1-9F4A-4CEEC2F76790}" type="sibTrans" cxnId="{E7A50B49-7597-4D6A-A8AB-E00237D2C558}">
      <dgm:prSet/>
      <dgm:spPr/>
      <dgm:t>
        <a:bodyPr/>
        <a:lstStyle/>
        <a:p>
          <a:endParaRPr lang="en-US" sz="1600">
            <a:solidFill>
              <a:schemeClr val="tx1"/>
            </a:solidFill>
          </a:endParaRPr>
        </a:p>
      </dgm:t>
    </dgm:pt>
    <dgm:pt modelId="{016586D9-2DB5-4AA6-BA9F-9EDDC0510C29}">
      <dgm:prSet phldrT="[Text]" custT="1"/>
      <dgm:spPr>
        <a:noFill/>
        <a:ln>
          <a:solidFill>
            <a:schemeClr val="accent1"/>
          </a:solidFill>
          <a:prstDash val="lgDash"/>
        </a:ln>
      </dgm:spPr>
      <dgm:t>
        <a:bodyPr/>
        <a:lstStyle/>
        <a:p>
          <a:r>
            <a:rPr lang="en-IN" sz="1600" b="1" dirty="0">
              <a:solidFill>
                <a:schemeClr val="tx1"/>
              </a:solidFill>
            </a:rPr>
            <a:t>F    </a:t>
          </a:r>
          <a:r>
            <a:rPr lang="en-IN" sz="1600" b="1" dirty="0">
              <a:solidFill>
                <a:schemeClr val="tx1"/>
              </a:solidFill>
              <a:highlight>
                <a:srgbClr val="FFFF00"/>
              </a:highlight>
            </a:rPr>
            <a:t>2897</a:t>
          </a:r>
        </a:p>
        <a:p>
          <a:r>
            <a:rPr lang="en-IN" sz="1600" b="1" dirty="0">
              <a:solidFill>
                <a:schemeClr val="tx1"/>
              </a:solidFill>
            </a:rPr>
            <a:t>M    2365</a:t>
          </a:r>
          <a:endParaRPr lang="en-US" sz="1600" dirty="0">
            <a:solidFill>
              <a:schemeClr val="tx1"/>
            </a:solidFill>
          </a:endParaRPr>
        </a:p>
      </dgm:t>
    </dgm:pt>
    <dgm:pt modelId="{D8622124-F306-4E87-AD72-8341309CD39F}" type="parTrans" cxnId="{03FFB34C-F2DE-4D1A-A377-DDE0CA287713}">
      <dgm:prSet/>
      <dgm:spPr/>
      <dgm:t>
        <a:bodyPr/>
        <a:lstStyle/>
        <a:p>
          <a:endParaRPr lang="en-US" sz="1600">
            <a:solidFill>
              <a:schemeClr val="tx1"/>
            </a:solidFill>
          </a:endParaRPr>
        </a:p>
      </dgm:t>
    </dgm:pt>
    <dgm:pt modelId="{59DA38EC-31CE-4170-A454-97D5E30BDBA8}" type="sibTrans" cxnId="{03FFB34C-F2DE-4D1A-A377-DDE0CA287713}">
      <dgm:prSet/>
      <dgm:spPr/>
      <dgm:t>
        <a:bodyPr/>
        <a:lstStyle/>
        <a:p>
          <a:endParaRPr lang="en-US" sz="1600">
            <a:solidFill>
              <a:schemeClr val="tx1"/>
            </a:solidFill>
          </a:endParaRPr>
        </a:p>
      </dgm:t>
    </dgm:pt>
    <dgm:pt modelId="{F1A4D444-33C8-420D-922B-B4D83B96C7C2}">
      <dgm:prSet phldrT="[Text]" custT="1"/>
      <dgm:spPr>
        <a:noFill/>
        <a:ln>
          <a:solidFill>
            <a:schemeClr val="accent1"/>
          </a:solidFill>
          <a:prstDash val="lgDash"/>
        </a:ln>
      </dgm:spPr>
      <dgm:t>
        <a:bodyPr/>
        <a:lstStyle/>
        <a:p>
          <a:r>
            <a:rPr lang="en-IN" sz="1600" b="1" dirty="0">
              <a:solidFill>
                <a:schemeClr val="tx1"/>
              </a:solidFill>
            </a:rPr>
            <a:t>F    </a:t>
          </a:r>
          <a:r>
            <a:rPr lang="en-IN" sz="1600" b="1" dirty="0">
              <a:solidFill>
                <a:schemeClr val="tx1"/>
              </a:solidFill>
              <a:highlight>
                <a:srgbClr val="FFFF00"/>
              </a:highlight>
            </a:rPr>
            <a:t>0.0070</a:t>
          </a:r>
        </a:p>
        <a:p>
          <a:r>
            <a:rPr lang="en-IN" sz="1600" b="1" dirty="0">
              <a:solidFill>
                <a:schemeClr val="tx1"/>
              </a:solidFill>
            </a:rPr>
            <a:t>M    0.0060</a:t>
          </a:r>
          <a:endParaRPr lang="en-US" sz="1600" dirty="0">
            <a:solidFill>
              <a:schemeClr val="tx1"/>
            </a:solidFill>
          </a:endParaRPr>
        </a:p>
      </dgm:t>
    </dgm:pt>
    <dgm:pt modelId="{AFA9A2E5-05CF-4291-BDAC-40FF2BA0C123}" type="parTrans" cxnId="{61F7C260-BB9F-4EAB-A166-C8B477418C19}">
      <dgm:prSet/>
      <dgm:spPr/>
      <dgm:t>
        <a:bodyPr/>
        <a:lstStyle/>
        <a:p>
          <a:endParaRPr lang="en-US" sz="1600">
            <a:solidFill>
              <a:schemeClr val="tx1"/>
            </a:solidFill>
          </a:endParaRPr>
        </a:p>
      </dgm:t>
    </dgm:pt>
    <dgm:pt modelId="{68A763C5-D2C0-42B7-9415-66617A5D147E}" type="sibTrans" cxnId="{61F7C260-BB9F-4EAB-A166-C8B477418C19}">
      <dgm:prSet/>
      <dgm:spPr/>
      <dgm:t>
        <a:bodyPr/>
        <a:lstStyle/>
        <a:p>
          <a:endParaRPr lang="en-US" sz="1600">
            <a:solidFill>
              <a:schemeClr val="tx1"/>
            </a:solidFill>
          </a:endParaRPr>
        </a:p>
      </dgm:t>
    </dgm:pt>
    <dgm:pt modelId="{51EB5745-8AAE-421D-874F-13491FF3F307}">
      <dgm:prSet phldrT="[Text]" custT="1"/>
      <dgm:spPr>
        <a:noFill/>
        <a:ln>
          <a:solidFill>
            <a:schemeClr val="accent1"/>
          </a:solidFill>
          <a:prstDash val="lgDash"/>
        </a:ln>
      </dgm:spPr>
      <dgm:t>
        <a:bodyPr/>
        <a:lstStyle/>
        <a:p>
          <a:r>
            <a:rPr lang="en-IN" sz="1600" b="1" dirty="0">
              <a:solidFill>
                <a:schemeClr val="tx1"/>
              </a:solidFill>
            </a:rPr>
            <a:t>F    </a:t>
          </a:r>
          <a:r>
            <a:rPr lang="en-IN" sz="1600" b="1" dirty="0">
              <a:solidFill>
                <a:schemeClr val="tx1"/>
              </a:solidFill>
              <a:highlight>
                <a:srgbClr val="FFFF00"/>
              </a:highlight>
            </a:rPr>
            <a:t>0.0023</a:t>
          </a:r>
        </a:p>
        <a:p>
          <a:r>
            <a:rPr lang="en-IN" sz="1600" b="1" dirty="0">
              <a:solidFill>
                <a:schemeClr val="tx1"/>
              </a:solidFill>
            </a:rPr>
            <a:t>M    0.0008</a:t>
          </a:r>
          <a:endParaRPr lang="en-US" sz="1600" dirty="0">
            <a:solidFill>
              <a:schemeClr val="tx1"/>
            </a:solidFill>
          </a:endParaRPr>
        </a:p>
      </dgm:t>
    </dgm:pt>
    <dgm:pt modelId="{4809E3DC-C136-4EC2-849F-2394A70DF32F}" type="parTrans" cxnId="{ECCDC5FC-C4CD-4D27-8963-B2FB5DA8B711}">
      <dgm:prSet/>
      <dgm:spPr/>
      <dgm:t>
        <a:bodyPr/>
        <a:lstStyle/>
        <a:p>
          <a:endParaRPr lang="en-US" sz="1600">
            <a:solidFill>
              <a:schemeClr val="tx1"/>
            </a:solidFill>
          </a:endParaRPr>
        </a:p>
      </dgm:t>
    </dgm:pt>
    <dgm:pt modelId="{CEAC77A3-F019-4EB6-A67A-D01EA028A855}" type="sibTrans" cxnId="{ECCDC5FC-C4CD-4D27-8963-B2FB5DA8B711}">
      <dgm:prSet/>
      <dgm:spPr/>
      <dgm:t>
        <a:bodyPr/>
        <a:lstStyle/>
        <a:p>
          <a:endParaRPr lang="en-US" sz="1600">
            <a:solidFill>
              <a:schemeClr val="tx1"/>
            </a:solidFill>
          </a:endParaRPr>
        </a:p>
      </dgm:t>
    </dgm:pt>
    <dgm:pt modelId="{10DC8D50-E48F-4C14-846C-4F6CA479EED8}">
      <dgm:prSet phldrT="[Text]" custT="1"/>
      <dgm:spPr>
        <a:noFill/>
        <a:ln>
          <a:solidFill>
            <a:schemeClr val="accent1"/>
          </a:solidFill>
          <a:prstDash val="lgDash"/>
        </a:ln>
      </dgm:spPr>
      <dgm:t>
        <a:bodyPr/>
        <a:lstStyle/>
        <a:p>
          <a:r>
            <a:rPr lang="en-IN" sz="1600" b="1" dirty="0">
              <a:solidFill>
                <a:schemeClr val="tx1"/>
              </a:solidFill>
            </a:rPr>
            <a:t>F    </a:t>
          </a:r>
          <a:r>
            <a:rPr lang="en-IN" sz="1600" b="1" dirty="0">
              <a:solidFill>
                <a:schemeClr val="tx1"/>
              </a:solidFill>
              <a:highlight>
                <a:srgbClr val="FFFF00"/>
              </a:highlight>
            </a:rPr>
            <a:t>0.0133</a:t>
          </a:r>
        </a:p>
        <a:p>
          <a:r>
            <a:rPr lang="en-IN" sz="1600" b="1" dirty="0">
              <a:solidFill>
                <a:schemeClr val="tx1"/>
              </a:solidFill>
            </a:rPr>
            <a:t>M    0.0097</a:t>
          </a:r>
          <a:endParaRPr lang="en-US" sz="1600" dirty="0">
            <a:solidFill>
              <a:schemeClr val="tx1"/>
            </a:solidFill>
          </a:endParaRPr>
        </a:p>
      </dgm:t>
    </dgm:pt>
    <dgm:pt modelId="{95E9A227-DA0C-4889-BB4B-908CC0896D78}" type="parTrans" cxnId="{396AE40A-4D53-4D1B-9BE5-990817474275}">
      <dgm:prSet/>
      <dgm:spPr/>
      <dgm:t>
        <a:bodyPr/>
        <a:lstStyle/>
        <a:p>
          <a:endParaRPr lang="en-US" sz="1600">
            <a:solidFill>
              <a:schemeClr val="tx1"/>
            </a:solidFill>
          </a:endParaRPr>
        </a:p>
      </dgm:t>
    </dgm:pt>
    <dgm:pt modelId="{D2C6A091-2138-40DF-902A-DADF7C0A858A}" type="sibTrans" cxnId="{396AE40A-4D53-4D1B-9BE5-990817474275}">
      <dgm:prSet/>
      <dgm:spPr/>
      <dgm:t>
        <a:bodyPr/>
        <a:lstStyle/>
        <a:p>
          <a:endParaRPr lang="en-US" sz="1600">
            <a:solidFill>
              <a:schemeClr val="tx1"/>
            </a:solidFill>
          </a:endParaRPr>
        </a:p>
      </dgm:t>
    </dgm:pt>
    <dgm:pt modelId="{9AF246AA-09BA-483A-95B2-66DE99600D52}">
      <dgm:prSet phldrT="[Text]" custT="1"/>
      <dgm:spPr>
        <a:noFill/>
        <a:ln>
          <a:solidFill>
            <a:schemeClr val="accent1"/>
          </a:solidFill>
          <a:prstDash val="lgDash"/>
        </a:ln>
      </dgm:spPr>
      <dgm:t>
        <a:bodyPr/>
        <a:lstStyle/>
        <a:p>
          <a:r>
            <a:rPr lang="en-IN" sz="1600" b="1" dirty="0">
              <a:solidFill>
                <a:schemeClr val="tx1"/>
              </a:solidFill>
            </a:rPr>
            <a:t>F    0</a:t>
          </a:r>
        </a:p>
        <a:p>
          <a:r>
            <a:rPr lang="en-IN" sz="1600" b="1" dirty="0">
              <a:solidFill>
                <a:schemeClr val="tx1"/>
              </a:solidFill>
            </a:rPr>
            <a:t>M    0</a:t>
          </a:r>
        </a:p>
      </dgm:t>
    </dgm:pt>
    <dgm:pt modelId="{C9CB9CCD-885C-4C1A-9190-7743B83ADCF6}" type="parTrans" cxnId="{96720A22-49E5-42B3-A8B4-CD9BDEE08C00}">
      <dgm:prSet/>
      <dgm:spPr/>
      <dgm:t>
        <a:bodyPr/>
        <a:lstStyle/>
        <a:p>
          <a:endParaRPr lang="en-US" sz="1600">
            <a:solidFill>
              <a:schemeClr val="tx1"/>
            </a:solidFill>
          </a:endParaRPr>
        </a:p>
      </dgm:t>
    </dgm:pt>
    <dgm:pt modelId="{EE3646C7-4509-45CA-8EEC-BA8F436CA923}" type="sibTrans" cxnId="{96720A22-49E5-42B3-A8B4-CD9BDEE08C00}">
      <dgm:prSet/>
      <dgm:spPr/>
      <dgm:t>
        <a:bodyPr/>
        <a:lstStyle/>
        <a:p>
          <a:endParaRPr lang="en-US" sz="1600">
            <a:solidFill>
              <a:schemeClr val="tx1"/>
            </a:solidFill>
          </a:endParaRPr>
        </a:p>
      </dgm:t>
    </dgm:pt>
    <dgm:pt modelId="{92654547-E6AF-4C21-813C-FC394A15A681}" type="pres">
      <dgm:prSet presAssocID="{1BF214FB-8585-4C85-83D7-47164AAD632D}" presName="diagram" presStyleCnt="0">
        <dgm:presLayoutVars>
          <dgm:dir/>
          <dgm:resizeHandles val="exact"/>
        </dgm:presLayoutVars>
      </dgm:prSet>
      <dgm:spPr/>
    </dgm:pt>
    <dgm:pt modelId="{250A4AD9-9384-455C-AF51-202B08254D55}" type="pres">
      <dgm:prSet presAssocID="{888C3ED4-9510-4000-A70F-AAD75B5EBD43}" presName="node" presStyleLbl="node1" presStyleIdx="0" presStyleCnt="6">
        <dgm:presLayoutVars>
          <dgm:bulletEnabled val="1"/>
        </dgm:presLayoutVars>
      </dgm:prSet>
      <dgm:spPr/>
    </dgm:pt>
    <dgm:pt modelId="{4651146E-6BCD-4FBD-9BFD-AFBFF51DA873}" type="pres">
      <dgm:prSet presAssocID="{91778D6F-210D-40E1-9F4A-4CEEC2F76790}" presName="sibTrans" presStyleCnt="0"/>
      <dgm:spPr/>
    </dgm:pt>
    <dgm:pt modelId="{7A5B3E65-9777-4EF6-A5E1-C35B895D487A}" type="pres">
      <dgm:prSet presAssocID="{016586D9-2DB5-4AA6-BA9F-9EDDC0510C29}" presName="node" presStyleLbl="node1" presStyleIdx="1" presStyleCnt="6">
        <dgm:presLayoutVars>
          <dgm:bulletEnabled val="1"/>
        </dgm:presLayoutVars>
      </dgm:prSet>
      <dgm:spPr/>
    </dgm:pt>
    <dgm:pt modelId="{8C3FA750-50B3-4A61-AE6A-6E262BD92BF1}" type="pres">
      <dgm:prSet presAssocID="{59DA38EC-31CE-4170-A454-97D5E30BDBA8}" presName="sibTrans" presStyleCnt="0"/>
      <dgm:spPr/>
    </dgm:pt>
    <dgm:pt modelId="{98736366-53F9-49EF-9094-E77CAF66F377}" type="pres">
      <dgm:prSet presAssocID="{F1A4D444-33C8-420D-922B-B4D83B96C7C2}" presName="node" presStyleLbl="node1" presStyleIdx="2" presStyleCnt="6">
        <dgm:presLayoutVars>
          <dgm:bulletEnabled val="1"/>
        </dgm:presLayoutVars>
      </dgm:prSet>
      <dgm:spPr/>
    </dgm:pt>
    <dgm:pt modelId="{184FD239-07E4-4D73-B5DB-F0618A654FA9}" type="pres">
      <dgm:prSet presAssocID="{68A763C5-D2C0-42B7-9415-66617A5D147E}" presName="sibTrans" presStyleCnt="0"/>
      <dgm:spPr/>
    </dgm:pt>
    <dgm:pt modelId="{E111D404-B88B-44E6-839A-F40E9BF97271}" type="pres">
      <dgm:prSet presAssocID="{51EB5745-8AAE-421D-874F-13491FF3F307}" presName="node" presStyleLbl="node1" presStyleIdx="3" presStyleCnt="6">
        <dgm:presLayoutVars>
          <dgm:bulletEnabled val="1"/>
        </dgm:presLayoutVars>
      </dgm:prSet>
      <dgm:spPr/>
    </dgm:pt>
    <dgm:pt modelId="{D747113C-6AAD-4D6D-B469-D8C2782852AE}" type="pres">
      <dgm:prSet presAssocID="{CEAC77A3-F019-4EB6-A67A-D01EA028A855}" presName="sibTrans" presStyleCnt="0"/>
      <dgm:spPr/>
    </dgm:pt>
    <dgm:pt modelId="{8298FD8A-4BE2-4FB3-B18E-E031C2BD42AC}" type="pres">
      <dgm:prSet presAssocID="{10DC8D50-E48F-4C14-846C-4F6CA479EED8}" presName="node" presStyleLbl="node1" presStyleIdx="4" presStyleCnt="6">
        <dgm:presLayoutVars>
          <dgm:bulletEnabled val="1"/>
        </dgm:presLayoutVars>
      </dgm:prSet>
      <dgm:spPr/>
    </dgm:pt>
    <dgm:pt modelId="{40AAEEEF-B0A3-4A11-9E22-47246DBF72EC}" type="pres">
      <dgm:prSet presAssocID="{D2C6A091-2138-40DF-902A-DADF7C0A858A}" presName="sibTrans" presStyleCnt="0"/>
      <dgm:spPr/>
    </dgm:pt>
    <dgm:pt modelId="{F7AE4263-220C-4194-B4E9-8B096817D988}" type="pres">
      <dgm:prSet presAssocID="{9AF246AA-09BA-483A-95B2-66DE99600D52}" presName="node" presStyleLbl="node1" presStyleIdx="5" presStyleCnt="6">
        <dgm:presLayoutVars>
          <dgm:bulletEnabled val="1"/>
        </dgm:presLayoutVars>
      </dgm:prSet>
      <dgm:spPr/>
    </dgm:pt>
  </dgm:ptLst>
  <dgm:cxnLst>
    <dgm:cxn modelId="{7DAD2D03-DF1E-42BF-967E-087CA55A7517}" type="presOf" srcId="{51EB5745-8AAE-421D-874F-13491FF3F307}" destId="{E111D404-B88B-44E6-839A-F40E9BF97271}" srcOrd="0" destOrd="0" presId="urn:microsoft.com/office/officeart/2005/8/layout/default"/>
    <dgm:cxn modelId="{396AE40A-4D53-4D1B-9BE5-990817474275}" srcId="{1BF214FB-8585-4C85-83D7-47164AAD632D}" destId="{10DC8D50-E48F-4C14-846C-4F6CA479EED8}" srcOrd="4" destOrd="0" parTransId="{95E9A227-DA0C-4889-BB4B-908CC0896D78}" sibTransId="{D2C6A091-2138-40DF-902A-DADF7C0A858A}"/>
    <dgm:cxn modelId="{96720A22-49E5-42B3-A8B4-CD9BDEE08C00}" srcId="{1BF214FB-8585-4C85-83D7-47164AAD632D}" destId="{9AF246AA-09BA-483A-95B2-66DE99600D52}" srcOrd="5" destOrd="0" parTransId="{C9CB9CCD-885C-4C1A-9190-7743B83ADCF6}" sibTransId="{EE3646C7-4509-45CA-8EEC-BA8F436CA923}"/>
    <dgm:cxn modelId="{59AEF528-637A-42FE-89B9-BC2D21624135}" type="presOf" srcId="{F1A4D444-33C8-420D-922B-B4D83B96C7C2}" destId="{98736366-53F9-49EF-9094-E77CAF66F377}" srcOrd="0" destOrd="0" presId="urn:microsoft.com/office/officeart/2005/8/layout/default"/>
    <dgm:cxn modelId="{61F7C260-BB9F-4EAB-A166-C8B477418C19}" srcId="{1BF214FB-8585-4C85-83D7-47164AAD632D}" destId="{F1A4D444-33C8-420D-922B-B4D83B96C7C2}" srcOrd="2" destOrd="0" parTransId="{AFA9A2E5-05CF-4291-BDAC-40FF2BA0C123}" sibTransId="{68A763C5-D2C0-42B7-9415-66617A5D147E}"/>
    <dgm:cxn modelId="{E7A50B49-7597-4D6A-A8AB-E00237D2C558}" srcId="{1BF214FB-8585-4C85-83D7-47164AAD632D}" destId="{888C3ED4-9510-4000-A70F-AAD75B5EBD43}" srcOrd="0" destOrd="0" parTransId="{4F31B688-999B-4752-86CF-5AFFBDD2FB2C}" sibTransId="{91778D6F-210D-40E1-9F4A-4CEEC2F76790}"/>
    <dgm:cxn modelId="{03FFB34C-F2DE-4D1A-A377-DDE0CA287713}" srcId="{1BF214FB-8585-4C85-83D7-47164AAD632D}" destId="{016586D9-2DB5-4AA6-BA9F-9EDDC0510C29}" srcOrd="1" destOrd="0" parTransId="{D8622124-F306-4E87-AD72-8341309CD39F}" sibTransId="{59DA38EC-31CE-4170-A454-97D5E30BDBA8}"/>
    <dgm:cxn modelId="{2DB7B44F-8F33-4F07-8CDA-E8701BDA5F48}" type="presOf" srcId="{9AF246AA-09BA-483A-95B2-66DE99600D52}" destId="{F7AE4263-220C-4194-B4E9-8B096817D988}" srcOrd="0" destOrd="0" presId="urn:microsoft.com/office/officeart/2005/8/layout/default"/>
    <dgm:cxn modelId="{5417698C-B81D-43CE-B65E-853E416C5CBF}" type="presOf" srcId="{10DC8D50-E48F-4C14-846C-4F6CA479EED8}" destId="{8298FD8A-4BE2-4FB3-B18E-E031C2BD42AC}" srcOrd="0" destOrd="0" presId="urn:microsoft.com/office/officeart/2005/8/layout/default"/>
    <dgm:cxn modelId="{E6E74F99-5280-40DA-9E91-B5CA0A6346AB}" type="presOf" srcId="{016586D9-2DB5-4AA6-BA9F-9EDDC0510C29}" destId="{7A5B3E65-9777-4EF6-A5E1-C35B895D487A}" srcOrd="0" destOrd="0" presId="urn:microsoft.com/office/officeart/2005/8/layout/default"/>
    <dgm:cxn modelId="{E05021BE-B5A7-46E7-91FD-547B7247C89F}" type="presOf" srcId="{1BF214FB-8585-4C85-83D7-47164AAD632D}" destId="{92654547-E6AF-4C21-813C-FC394A15A681}" srcOrd="0" destOrd="0" presId="urn:microsoft.com/office/officeart/2005/8/layout/default"/>
    <dgm:cxn modelId="{C9A99AF7-ACD7-4108-8B57-DB7178590EB4}" type="presOf" srcId="{888C3ED4-9510-4000-A70F-AAD75B5EBD43}" destId="{250A4AD9-9384-455C-AF51-202B08254D55}" srcOrd="0" destOrd="0" presId="urn:microsoft.com/office/officeart/2005/8/layout/default"/>
    <dgm:cxn modelId="{ECCDC5FC-C4CD-4D27-8963-B2FB5DA8B711}" srcId="{1BF214FB-8585-4C85-83D7-47164AAD632D}" destId="{51EB5745-8AAE-421D-874F-13491FF3F307}" srcOrd="3" destOrd="0" parTransId="{4809E3DC-C136-4EC2-849F-2394A70DF32F}" sibTransId="{CEAC77A3-F019-4EB6-A67A-D01EA028A855}"/>
    <dgm:cxn modelId="{A6017E7B-72B2-4BF3-955B-1883BD7EE2B8}" type="presParOf" srcId="{92654547-E6AF-4C21-813C-FC394A15A681}" destId="{250A4AD9-9384-455C-AF51-202B08254D55}" srcOrd="0" destOrd="0" presId="urn:microsoft.com/office/officeart/2005/8/layout/default"/>
    <dgm:cxn modelId="{255B7F46-ABE6-470D-AA44-251223966F8D}" type="presParOf" srcId="{92654547-E6AF-4C21-813C-FC394A15A681}" destId="{4651146E-6BCD-4FBD-9BFD-AFBFF51DA873}" srcOrd="1" destOrd="0" presId="urn:microsoft.com/office/officeart/2005/8/layout/default"/>
    <dgm:cxn modelId="{CD53A123-40E6-4CC9-95B9-52C5E139CC3B}" type="presParOf" srcId="{92654547-E6AF-4C21-813C-FC394A15A681}" destId="{7A5B3E65-9777-4EF6-A5E1-C35B895D487A}" srcOrd="2" destOrd="0" presId="urn:microsoft.com/office/officeart/2005/8/layout/default"/>
    <dgm:cxn modelId="{A4BB538E-6F9B-49AD-BFF4-9659A15FAF78}" type="presParOf" srcId="{92654547-E6AF-4C21-813C-FC394A15A681}" destId="{8C3FA750-50B3-4A61-AE6A-6E262BD92BF1}" srcOrd="3" destOrd="0" presId="urn:microsoft.com/office/officeart/2005/8/layout/default"/>
    <dgm:cxn modelId="{24900E1C-4414-43CE-9DCA-A2B5BF9C54D9}" type="presParOf" srcId="{92654547-E6AF-4C21-813C-FC394A15A681}" destId="{98736366-53F9-49EF-9094-E77CAF66F377}" srcOrd="4" destOrd="0" presId="urn:microsoft.com/office/officeart/2005/8/layout/default"/>
    <dgm:cxn modelId="{B226722C-D110-484F-B8A6-C72629260C42}" type="presParOf" srcId="{92654547-E6AF-4C21-813C-FC394A15A681}" destId="{184FD239-07E4-4D73-B5DB-F0618A654FA9}" srcOrd="5" destOrd="0" presId="urn:microsoft.com/office/officeart/2005/8/layout/default"/>
    <dgm:cxn modelId="{A731B613-C92F-4045-B8CD-F8D6EE0E6F67}" type="presParOf" srcId="{92654547-E6AF-4C21-813C-FC394A15A681}" destId="{E111D404-B88B-44E6-839A-F40E9BF97271}" srcOrd="6" destOrd="0" presId="urn:microsoft.com/office/officeart/2005/8/layout/default"/>
    <dgm:cxn modelId="{5DB6BD3F-AF14-47AF-B075-AF96B9BED870}" type="presParOf" srcId="{92654547-E6AF-4C21-813C-FC394A15A681}" destId="{D747113C-6AAD-4D6D-B469-D8C2782852AE}" srcOrd="7" destOrd="0" presId="urn:microsoft.com/office/officeart/2005/8/layout/default"/>
    <dgm:cxn modelId="{0BE13472-CCE2-41AA-B714-B81EE5CD8099}" type="presParOf" srcId="{92654547-E6AF-4C21-813C-FC394A15A681}" destId="{8298FD8A-4BE2-4FB3-B18E-E031C2BD42AC}" srcOrd="8" destOrd="0" presId="urn:microsoft.com/office/officeart/2005/8/layout/default"/>
    <dgm:cxn modelId="{F31D8D60-8D45-4CF8-A588-AFEFAFB4923D}" type="presParOf" srcId="{92654547-E6AF-4C21-813C-FC394A15A681}" destId="{40AAEEEF-B0A3-4A11-9E22-47246DBF72EC}" srcOrd="9" destOrd="0" presId="urn:microsoft.com/office/officeart/2005/8/layout/default"/>
    <dgm:cxn modelId="{79DE278C-9500-44C0-A32A-DEFFC3BCFE5F}" type="presParOf" srcId="{92654547-E6AF-4C21-813C-FC394A15A681}" destId="{F7AE4263-220C-4194-B4E9-8B096817D988}" srcOrd="1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BF214FB-8585-4C85-83D7-47164AAD632D}"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888C3ED4-9510-4000-A70F-AAD75B5EBD43}">
      <dgm:prSet phldrT="[Text]" custT="1"/>
      <dgm:spPr>
        <a:noFill/>
        <a:ln>
          <a:solidFill>
            <a:schemeClr val="accent1"/>
          </a:solidFill>
          <a:prstDash val="lgDash"/>
        </a:ln>
      </dgm:spPr>
      <dgm:t>
        <a:bodyPr/>
        <a:lstStyle/>
        <a:p>
          <a:r>
            <a:rPr lang="en-IN" sz="1600" b="1" dirty="0">
              <a:solidFill>
                <a:schemeClr val="tx1"/>
              </a:solidFill>
            </a:rPr>
            <a:t>F    </a:t>
          </a:r>
          <a:r>
            <a:rPr lang="en-IN" sz="1600" b="1" dirty="0">
              <a:solidFill>
                <a:schemeClr val="tx1"/>
              </a:solidFill>
              <a:highlight>
                <a:srgbClr val="FFFF00"/>
              </a:highlight>
            </a:rPr>
            <a:t>3506</a:t>
          </a:r>
        </a:p>
        <a:p>
          <a:r>
            <a:rPr lang="en-IN" sz="1600" b="1" dirty="0">
              <a:solidFill>
                <a:schemeClr val="tx1"/>
              </a:solidFill>
            </a:rPr>
            <a:t>M    3022</a:t>
          </a:r>
          <a:endParaRPr lang="en-US" sz="1600" dirty="0">
            <a:solidFill>
              <a:schemeClr val="tx1"/>
            </a:solidFill>
          </a:endParaRPr>
        </a:p>
      </dgm:t>
    </dgm:pt>
    <dgm:pt modelId="{4F31B688-999B-4752-86CF-5AFFBDD2FB2C}" type="parTrans" cxnId="{E7A50B49-7597-4D6A-A8AB-E00237D2C558}">
      <dgm:prSet/>
      <dgm:spPr/>
      <dgm:t>
        <a:bodyPr/>
        <a:lstStyle/>
        <a:p>
          <a:endParaRPr lang="en-US" sz="1600">
            <a:solidFill>
              <a:schemeClr val="tx1"/>
            </a:solidFill>
          </a:endParaRPr>
        </a:p>
      </dgm:t>
    </dgm:pt>
    <dgm:pt modelId="{91778D6F-210D-40E1-9F4A-4CEEC2F76790}" type="sibTrans" cxnId="{E7A50B49-7597-4D6A-A8AB-E00237D2C558}">
      <dgm:prSet/>
      <dgm:spPr/>
      <dgm:t>
        <a:bodyPr/>
        <a:lstStyle/>
        <a:p>
          <a:endParaRPr lang="en-US" sz="1600">
            <a:solidFill>
              <a:schemeClr val="tx1"/>
            </a:solidFill>
          </a:endParaRPr>
        </a:p>
      </dgm:t>
    </dgm:pt>
    <dgm:pt modelId="{016586D9-2DB5-4AA6-BA9F-9EDDC0510C29}">
      <dgm:prSet phldrT="[Text]" custT="1"/>
      <dgm:spPr>
        <a:noFill/>
        <a:ln>
          <a:solidFill>
            <a:schemeClr val="accent1"/>
          </a:solidFill>
          <a:prstDash val="lgDash"/>
        </a:ln>
      </dgm:spPr>
      <dgm:t>
        <a:bodyPr/>
        <a:lstStyle/>
        <a:p>
          <a:r>
            <a:rPr lang="en-IN" sz="1600" b="1" dirty="0">
              <a:solidFill>
                <a:schemeClr val="tx1"/>
              </a:solidFill>
            </a:rPr>
            <a:t>F    </a:t>
          </a:r>
          <a:r>
            <a:rPr lang="en-IN" sz="1600" b="1" dirty="0">
              <a:solidFill>
                <a:schemeClr val="tx1"/>
              </a:solidFill>
              <a:highlight>
                <a:srgbClr val="FFFF00"/>
              </a:highlight>
            </a:rPr>
            <a:t>2845</a:t>
          </a:r>
        </a:p>
        <a:p>
          <a:r>
            <a:rPr lang="en-IN" sz="1600" b="1" dirty="0">
              <a:solidFill>
                <a:schemeClr val="tx1"/>
              </a:solidFill>
            </a:rPr>
            <a:t>M    2256</a:t>
          </a:r>
          <a:endParaRPr lang="en-US" sz="1600" dirty="0">
            <a:solidFill>
              <a:schemeClr val="tx1"/>
            </a:solidFill>
          </a:endParaRPr>
        </a:p>
      </dgm:t>
    </dgm:pt>
    <dgm:pt modelId="{D8622124-F306-4E87-AD72-8341309CD39F}" type="parTrans" cxnId="{03FFB34C-F2DE-4D1A-A377-DDE0CA287713}">
      <dgm:prSet/>
      <dgm:spPr/>
      <dgm:t>
        <a:bodyPr/>
        <a:lstStyle/>
        <a:p>
          <a:endParaRPr lang="en-US" sz="1600">
            <a:solidFill>
              <a:schemeClr val="tx1"/>
            </a:solidFill>
          </a:endParaRPr>
        </a:p>
      </dgm:t>
    </dgm:pt>
    <dgm:pt modelId="{59DA38EC-31CE-4170-A454-97D5E30BDBA8}" type="sibTrans" cxnId="{03FFB34C-F2DE-4D1A-A377-DDE0CA287713}">
      <dgm:prSet/>
      <dgm:spPr/>
      <dgm:t>
        <a:bodyPr/>
        <a:lstStyle/>
        <a:p>
          <a:endParaRPr lang="en-US" sz="1600">
            <a:solidFill>
              <a:schemeClr val="tx1"/>
            </a:solidFill>
          </a:endParaRPr>
        </a:p>
      </dgm:t>
    </dgm:pt>
    <dgm:pt modelId="{F1A4D444-33C8-420D-922B-B4D83B96C7C2}">
      <dgm:prSet phldrT="[Text]" custT="1"/>
      <dgm:spPr>
        <a:noFill/>
        <a:ln>
          <a:solidFill>
            <a:schemeClr val="accent1"/>
          </a:solidFill>
          <a:prstDash val="lgDash"/>
        </a:ln>
      </dgm:spPr>
      <dgm:t>
        <a:bodyPr/>
        <a:lstStyle/>
        <a:p>
          <a:r>
            <a:rPr lang="en-IN" sz="1600" b="1" dirty="0">
              <a:solidFill>
                <a:schemeClr val="tx1"/>
              </a:solidFill>
            </a:rPr>
            <a:t>F    </a:t>
          </a:r>
          <a:r>
            <a:rPr lang="en-IN" sz="1600" b="1" dirty="0">
              <a:solidFill>
                <a:schemeClr val="tx1"/>
              </a:solidFill>
              <a:highlight>
                <a:srgbClr val="FFFF00"/>
              </a:highlight>
            </a:rPr>
            <a:t>0.1299</a:t>
          </a:r>
        </a:p>
        <a:p>
          <a:r>
            <a:rPr lang="en-IN" sz="1600" b="1" dirty="0">
              <a:solidFill>
                <a:schemeClr val="tx1"/>
              </a:solidFill>
            </a:rPr>
            <a:t>M    0.0983</a:t>
          </a:r>
          <a:endParaRPr lang="en-US" sz="1600" dirty="0">
            <a:solidFill>
              <a:schemeClr val="tx1"/>
            </a:solidFill>
          </a:endParaRPr>
        </a:p>
      </dgm:t>
    </dgm:pt>
    <dgm:pt modelId="{AFA9A2E5-05CF-4291-BDAC-40FF2BA0C123}" type="parTrans" cxnId="{61F7C260-BB9F-4EAB-A166-C8B477418C19}">
      <dgm:prSet/>
      <dgm:spPr/>
      <dgm:t>
        <a:bodyPr/>
        <a:lstStyle/>
        <a:p>
          <a:endParaRPr lang="en-US" sz="1600">
            <a:solidFill>
              <a:schemeClr val="tx1"/>
            </a:solidFill>
          </a:endParaRPr>
        </a:p>
      </dgm:t>
    </dgm:pt>
    <dgm:pt modelId="{68A763C5-D2C0-42B7-9415-66617A5D147E}" type="sibTrans" cxnId="{61F7C260-BB9F-4EAB-A166-C8B477418C19}">
      <dgm:prSet/>
      <dgm:spPr/>
      <dgm:t>
        <a:bodyPr/>
        <a:lstStyle/>
        <a:p>
          <a:endParaRPr lang="en-US" sz="1600">
            <a:solidFill>
              <a:schemeClr val="tx1"/>
            </a:solidFill>
          </a:endParaRPr>
        </a:p>
      </dgm:t>
    </dgm:pt>
    <dgm:pt modelId="{51EB5745-8AAE-421D-874F-13491FF3F307}">
      <dgm:prSet phldrT="[Text]" custT="1"/>
      <dgm:spPr>
        <a:noFill/>
        <a:ln>
          <a:solidFill>
            <a:schemeClr val="accent1"/>
          </a:solidFill>
          <a:prstDash val="lgDash"/>
        </a:ln>
      </dgm:spPr>
      <dgm:t>
        <a:bodyPr/>
        <a:lstStyle/>
        <a:p>
          <a:r>
            <a:rPr lang="en-IN" sz="1600" b="1" dirty="0">
              <a:solidFill>
                <a:schemeClr val="tx1"/>
              </a:solidFill>
            </a:rPr>
            <a:t>F    </a:t>
          </a:r>
          <a:r>
            <a:rPr lang="en-IN" sz="1600" b="1" dirty="0">
              <a:solidFill>
                <a:schemeClr val="tx1"/>
              </a:solidFill>
              <a:highlight>
                <a:srgbClr val="FFFF00"/>
              </a:highlight>
            </a:rPr>
            <a:t>0.00014</a:t>
          </a:r>
        </a:p>
        <a:p>
          <a:r>
            <a:rPr lang="en-IN" sz="1600" b="1" dirty="0">
              <a:solidFill>
                <a:schemeClr val="tx1"/>
              </a:solidFill>
            </a:rPr>
            <a:t>M    0</a:t>
          </a:r>
          <a:endParaRPr lang="en-US" sz="1600" dirty="0">
            <a:solidFill>
              <a:schemeClr val="tx1"/>
            </a:solidFill>
          </a:endParaRPr>
        </a:p>
      </dgm:t>
    </dgm:pt>
    <dgm:pt modelId="{4809E3DC-C136-4EC2-849F-2394A70DF32F}" type="parTrans" cxnId="{ECCDC5FC-C4CD-4D27-8963-B2FB5DA8B711}">
      <dgm:prSet/>
      <dgm:spPr/>
      <dgm:t>
        <a:bodyPr/>
        <a:lstStyle/>
        <a:p>
          <a:endParaRPr lang="en-US" sz="1600">
            <a:solidFill>
              <a:schemeClr val="tx1"/>
            </a:solidFill>
          </a:endParaRPr>
        </a:p>
      </dgm:t>
    </dgm:pt>
    <dgm:pt modelId="{CEAC77A3-F019-4EB6-A67A-D01EA028A855}" type="sibTrans" cxnId="{ECCDC5FC-C4CD-4D27-8963-B2FB5DA8B711}">
      <dgm:prSet/>
      <dgm:spPr/>
      <dgm:t>
        <a:bodyPr/>
        <a:lstStyle/>
        <a:p>
          <a:endParaRPr lang="en-US" sz="1600">
            <a:solidFill>
              <a:schemeClr val="tx1"/>
            </a:solidFill>
          </a:endParaRPr>
        </a:p>
      </dgm:t>
    </dgm:pt>
    <dgm:pt modelId="{10DC8D50-E48F-4C14-846C-4F6CA479EED8}">
      <dgm:prSet phldrT="[Text]" custT="1"/>
      <dgm:spPr>
        <a:noFill/>
        <a:ln>
          <a:solidFill>
            <a:schemeClr val="accent1"/>
          </a:solidFill>
          <a:prstDash val="lgDash"/>
        </a:ln>
      </dgm:spPr>
      <dgm:t>
        <a:bodyPr/>
        <a:lstStyle/>
        <a:p>
          <a:r>
            <a:rPr lang="en-IN" sz="1600" b="1" dirty="0">
              <a:solidFill>
                <a:schemeClr val="tx1"/>
              </a:solidFill>
            </a:rPr>
            <a:t>F    </a:t>
          </a:r>
          <a:r>
            <a:rPr lang="en-IN" sz="1600" b="1" dirty="0">
              <a:solidFill>
                <a:schemeClr val="tx1"/>
              </a:solidFill>
              <a:highlight>
                <a:srgbClr val="FFFF00"/>
              </a:highlight>
            </a:rPr>
            <a:t>0.02583</a:t>
          </a:r>
        </a:p>
        <a:p>
          <a:r>
            <a:rPr lang="en-IN" sz="1600" b="1" dirty="0">
              <a:solidFill>
                <a:schemeClr val="tx1"/>
              </a:solidFill>
            </a:rPr>
            <a:t>M    0.01424</a:t>
          </a:r>
          <a:endParaRPr lang="en-US" sz="1600" dirty="0">
            <a:solidFill>
              <a:schemeClr val="tx1"/>
            </a:solidFill>
          </a:endParaRPr>
        </a:p>
      </dgm:t>
    </dgm:pt>
    <dgm:pt modelId="{95E9A227-DA0C-4889-BB4B-908CC0896D78}" type="parTrans" cxnId="{396AE40A-4D53-4D1B-9BE5-990817474275}">
      <dgm:prSet/>
      <dgm:spPr/>
      <dgm:t>
        <a:bodyPr/>
        <a:lstStyle/>
        <a:p>
          <a:endParaRPr lang="en-US" sz="1600">
            <a:solidFill>
              <a:schemeClr val="tx1"/>
            </a:solidFill>
          </a:endParaRPr>
        </a:p>
      </dgm:t>
    </dgm:pt>
    <dgm:pt modelId="{D2C6A091-2138-40DF-902A-DADF7C0A858A}" type="sibTrans" cxnId="{396AE40A-4D53-4D1B-9BE5-990817474275}">
      <dgm:prSet/>
      <dgm:spPr/>
      <dgm:t>
        <a:bodyPr/>
        <a:lstStyle/>
        <a:p>
          <a:endParaRPr lang="en-US" sz="1600">
            <a:solidFill>
              <a:schemeClr val="tx1"/>
            </a:solidFill>
          </a:endParaRPr>
        </a:p>
      </dgm:t>
    </dgm:pt>
    <dgm:pt modelId="{9AF246AA-09BA-483A-95B2-66DE99600D52}">
      <dgm:prSet phldrT="[Text]" custT="1"/>
      <dgm:spPr>
        <a:noFill/>
        <a:ln>
          <a:solidFill>
            <a:schemeClr val="accent1"/>
          </a:solidFill>
          <a:prstDash val="lgDash"/>
        </a:ln>
      </dgm:spPr>
      <dgm:t>
        <a:bodyPr/>
        <a:lstStyle/>
        <a:p>
          <a:r>
            <a:rPr lang="en-IN" sz="1600" b="1" dirty="0">
              <a:solidFill>
                <a:schemeClr val="tx1"/>
              </a:solidFill>
            </a:rPr>
            <a:t>F    0</a:t>
          </a:r>
        </a:p>
        <a:p>
          <a:r>
            <a:rPr lang="en-IN" sz="1600" b="1" dirty="0">
              <a:solidFill>
                <a:schemeClr val="tx1"/>
              </a:solidFill>
            </a:rPr>
            <a:t>M    0</a:t>
          </a:r>
          <a:endParaRPr lang="en-US" sz="1600" dirty="0">
            <a:solidFill>
              <a:schemeClr val="tx1"/>
            </a:solidFill>
          </a:endParaRPr>
        </a:p>
      </dgm:t>
    </dgm:pt>
    <dgm:pt modelId="{C9CB9CCD-885C-4C1A-9190-7743B83ADCF6}" type="parTrans" cxnId="{96720A22-49E5-42B3-A8B4-CD9BDEE08C00}">
      <dgm:prSet/>
      <dgm:spPr/>
      <dgm:t>
        <a:bodyPr/>
        <a:lstStyle/>
        <a:p>
          <a:endParaRPr lang="en-US" sz="1600">
            <a:solidFill>
              <a:schemeClr val="tx1"/>
            </a:solidFill>
          </a:endParaRPr>
        </a:p>
      </dgm:t>
    </dgm:pt>
    <dgm:pt modelId="{EE3646C7-4509-45CA-8EEC-BA8F436CA923}" type="sibTrans" cxnId="{96720A22-49E5-42B3-A8B4-CD9BDEE08C00}">
      <dgm:prSet/>
      <dgm:spPr/>
      <dgm:t>
        <a:bodyPr/>
        <a:lstStyle/>
        <a:p>
          <a:endParaRPr lang="en-US" sz="1600">
            <a:solidFill>
              <a:schemeClr val="tx1"/>
            </a:solidFill>
          </a:endParaRPr>
        </a:p>
      </dgm:t>
    </dgm:pt>
    <dgm:pt modelId="{92654547-E6AF-4C21-813C-FC394A15A681}" type="pres">
      <dgm:prSet presAssocID="{1BF214FB-8585-4C85-83D7-47164AAD632D}" presName="diagram" presStyleCnt="0">
        <dgm:presLayoutVars>
          <dgm:dir/>
          <dgm:resizeHandles val="exact"/>
        </dgm:presLayoutVars>
      </dgm:prSet>
      <dgm:spPr/>
    </dgm:pt>
    <dgm:pt modelId="{250A4AD9-9384-455C-AF51-202B08254D55}" type="pres">
      <dgm:prSet presAssocID="{888C3ED4-9510-4000-A70F-AAD75B5EBD43}" presName="node" presStyleLbl="node1" presStyleIdx="0" presStyleCnt="6">
        <dgm:presLayoutVars>
          <dgm:bulletEnabled val="1"/>
        </dgm:presLayoutVars>
      </dgm:prSet>
      <dgm:spPr/>
    </dgm:pt>
    <dgm:pt modelId="{4651146E-6BCD-4FBD-9BFD-AFBFF51DA873}" type="pres">
      <dgm:prSet presAssocID="{91778D6F-210D-40E1-9F4A-4CEEC2F76790}" presName="sibTrans" presStyleCnt="0"/>
      <dgm:spPr/>
    </dgm:pt>
    <dgm:pt modelId="{7A5B3E65-9777-4EF6-A5E1-C35B895D487A}" type="pres">
      <dgm:prSet presAssocID="{016586D9-2DB5-4AA6-BA9F-9EDDC0510C29}" presName="node" presStyleLbl="node1" presStyleIdx="1" presStyleCnt="6">
        <dgm:presLayoutVars>
          <dgm:bulletEnabled val="1"/>
        </dgm:presLayoutVars>
      </dgm:prSet>
      <dgm:spPr/>
    </dgm:pt>
    <dgm:pt modelId="{8C3FA750-50B3-4A61-AE6A-6E262BD92BF1}" type="pres">
      <dgm:prSet presAssocID="{59DA38EC-31CE-4170-A454-97D5E30BDBA8}" presName="sibTrans" presStyleCnt="0"/>
      <dgm:spPr/>
    </dgm:pt>
    <dgm:pt modelId="{98736366-53F9-49EF-9094-E77CAF66F377}" type="pres">
      <dgm:prSet presAssocID="{F1A4D444-33C8-420D-922B-B4D83B96C7C2}" presName="node" presStyleLbl="node1" presStyleIdx="2" presStyleCnt="6">
        <dgm:presLayoutVars>
          <dgm:bulletEnabled val="1"/>
        </dgm:presLayoutVars>
      </dgm:prSet>
      <dgm:spPr/>
    </dgm:pt>
    <dgm:pt modelId="{184FD239-07E4-4D73-B5DB-F0618A654FA9}" type="pres">
      <dgm:prSet presAssocID="{68A763C5-D2C0-42B7-9415-66617A5D147E}" presName="sibTrans" presStyleCnt="0"/>
      <dgm:spPr/>
    </dgm:pt>
    <dgm:pt modelId="{E111D404-B88B-44E6-839A-F40E9BF97271}" type="pres">
      <dgm:prSet presAssocID="{51EB5745-8AAE-421D-874F-13491FF3F307}" presName="node" presStyleLbl="node1" presStyleIdx="3" presStyleCnt="6">
        <dgm:presLayoutVars>
          <dgm:bulletEnabled val="1"/>
        </dgm:presLayoutVars>
      </dgm:prSet>
      <dgm:spPr/>
    </dgm:pt>
    <dgm:pt modelId="{D747113C-6AAD-4D6D-B469-D8C2782852AE}" type="pres">
      <dgm:prSet presAssocID="{CEAC77A3-F019-4EB6-A67A-D01EA028A855}" presName="sibTrans" presStyleCnt="0"/>
      <dgm:spPr/>
    </dgm:pt>
    <dgm:pt modelId="{8298FD8A-4BE2-4FB3-B18E-E031C2BD42AC}" type="pres">
      <dgm:prSet presAssocID="{10DC8D50-E48F-4C14-846C-4F6CA479EED8}" presName="node" presStyleLbl="node1" presStyleIdx="4" presStyleCnt="6">
        <dgm:presLayoutVars>
          <dgm:bulletEnabled val="1"/>
        </dgm:presLayoutVars>
      </dgm:prSet>
      <dgm:spPr/>
    </dgm:pt>
    <dgm:pt modelId="{40AAEEEF-B0A3-4A11-9E22-47246DBF72EC}" type="pres">
      <dgm:prSet presAssocID="{D2C6A091-2138-40DF-902A-DADF7C0A858A}" presName="sibTrans" presStyleCnt="0"/>
      <dgm:spPr/>
    </dgm:pt>
    <dgm:pt modelId="{F7AE4263-220C-4194-B4E9-8B096817D988}" type="pres">
      <dgm:prSet presAssocID="{9AF246AA-09BA-483A-95B2-66DE99600D52}" presName="node" presStyleLbl="node1" presStyleIdx="5" presStyleCnt="6">
        <dgm:presLayoutVars>
          <dgm:bulletEnabled val="1"/>
        </dgm:presLayoutVars>
      </dgm:prSet>
      <dgm:spPr/>
    </dgm:pt>
  </dgm:ptLst>
  <dgm:cxnLst>
    <dgm:cxn modelId="{7DAD2D03-DF1E-42BF-967E-087CA55A7517}" type="presOf" srcId="{51EB5745-8AAE-421D-874F-13491FF3F307}" destId="{E111D404-B88B-44E6-839A-F40E9BF97271}" srcOrd="0" destOrd="0" presId="urn:microsoft.com/office/officeart/2005/8/layout/default"/>
    <dgm:cxn modelId="{396AE40A-4D53-4D1B-9BE5-990817474275}" srcId="{1BF214FB-8585-4C85-83D7-47164AAD632D}" destId="{10DC8D50-E48F-4C14-846C-4F6CA479EED8}" srcOrd="4" destOrd="0" parTransId="{95E9A227-DA0C-4889-BB4B-908CC0896D78}" sibTransId="{D2C6A091-2138-40DF-902A-DADF7C0A858A}"/>
    <dgm:cxn modelId="{96720A22-49E5-42B3-A8B4-CD9BDEE08C00}" srcId="{1BF214FB-8585-4C85-83D7-47164AAD632D}" destId="{9AF246AA-09BA-483A-95B2-66DE99600D52}" srcOrd="5" destOrd="0" parTransId="{C9CB9CCD-885C-4C1A-9190-7743B83ADCF6}" sibTransId="{EE3646C7-4509-45CA-8EEC-BA8F436CA923}"/>
    <dgm:cxn modelId="{59AEF528-637A-42FE-89B9-BC2D21624135}" type="presOf" srcId="{F1A4D444-33C8-420D-922B-B4D83B96C7C2}" destId="{98736366-53F9-49EF-9094-E77CAF66F377}" srcOrd="0" destOrd="0" presId="urn:microsoft.com/office/officeart/2005/8/layout/default"/>
    <dgm:cxn modelId="{61F7C260-BB9F-4EAB-A166-C8B477418C19}" srcId="{1BF214FB-8585-4C85-83D7-47164AAD632D}" destId="{F1A4D444-33C8-420D-922B-B4D83B96C7C2}" srcOrd="2" destOrd="0" parTransId="{AFA9A2E5-05CF-4291-BDAC-40FF2BA0C123}" sibTransId="{68A763C5-D2C0-42B7-9415-66617A5D147E}"/>
    <dgm:cxn modelId="{E7A50B49-7597-4D6A-A8AB-E00237D2C558}" srcId="{1BF214FB-8585-4C85-83D7-47164AAD632D}" destId="{888C3ED4-9510-4000-A70F-AAD75B5EBD43}" srcOrd="0" destOrd="0" parTransId="{4F31B688-999B-4752-86CF-5AFFBDD2FB2C}" sibTransId="{91778D6F-210D-40E1-9F4A-4CEEC2F76790}"/>
    <dgm:cxn modelId="{03FFB34C-F2DE-4D1A-A377-DDE0CA287713}" srcId="{1BF214FB-8585-4C85-83D7-47164AAD632D}" destId="{016586D9-2DB5-4AA6-BA9F-9EDDC0510C29}" srcOrd="1" destOrd="0" parTransId="{D8622124-F306-4E87-AD72-8341309CD39F}" sibTransId="{59DA38EC-31CE-4170-A454-97D5E30BDBA8}"/>
    <dgm:cxn modelId="{2DB7B44F-8F33-4F07-8CDA-E8701BDA5F48}" type="presOf" srcId="{9AF246AA-09BA-483A-95B2-66DE99600D52}" destId="{F7AE4263-220C-4194-B4E9-8B096817D988}" srcOrd="0" destOrd="0" presId="urn:microsoft.com/office/officeart/2005/8/layout/default"/>
    <dgm:cxn modelId="{5417698C-B81D-43CE-B65E-853E416C5CBF}" type="presOf" srcId="{10DC8D50-E48F-4C14-846C-4F6CA479EED8}" destId="{8298FD8A-4BE2-4FB3-B18E-E031C2BD42AC}" srcOrd="0" destOrd="0" presId="urn:microsoft.com/office/officeart/2005/8/layout/default"/>
    <dgm:cxn modelId="{E6E74F99-5280-40DA-9E91-B5CA0A6346AB}" type="presOf" srcId="{016586D9-2DB5-4AA6-BA9F-9EDDC0510C29}" destId="{7A5B3E65-9777-4EF6-A5E1-C35B895D487A}" srcOrd="0" destOrd="0" presId="urn:microsoft.com/office/officeart/2005/8/layout/default"/>
    <dgm:cxn modelId="{E05021BE-B5A7-46E7-91FD-547B7247C89F}" type="presOf" srcId="{1BF214FB-8585-4C85-83D7-47164AAD632D}" destId="{92654547-E6AF-4C21-813C-FC394A15A681}" srcOrd="0" destOrd="0" presId="urn:microsoft.com/office/officeart/2005/8/layout/default"/>
    <dgm:cxn modelId="{C9A99AF7-ACD7-4108-8B57-DB7178590EB4}" type="presOf" srcId="{888C3ED4-9510-4000-A70F-AAD75B5EBD43}" destId="{250A4AD9-9384-455C-AF51-202B08254D55}" srcOrd="0" destOrd="0" presId="urn:microsoft.com/office/officeart/2005/8/layout/default"/>
    <dgm:cxn modelId="{ECCDC5FC-C4CD-4D27-8963-B2FB5DA8B711}" srcId="{1BF214FB-8585-4C85-83D7-47164AAD632D}" destId="{51EB5745-8AAE-421D-874F-13491FF3F307}" srcOrd="3" destOrd="0" parTransId="{4809E3DC-C136-4EC2-849F-2394A70DF32F}" sibTransId="{CEAC77A3-F019-4EB6-A67A-D01EA028A855}"/>
    <dgm:cxn modelId="{A6017E7B-72B2-4BF3-955B-1883BD7EE2B8}" type="presParOf" srcId="{92654547-E6AF-4C21-813C-FC394A15A681}" destId="{250A4AD9-9384-455C-AF51-202B08254D55}" srcOrd="0" destOrd="0" presId="urn:microsoft.com/office/officeart/2005/8/layout/default"/>
    <dgm:cxn modelId="{255B7F46-ABE6-470D-AA44-251223966F8D}" type="presParOf" srcId="{92654547-E6AF-4C21-813C-FC394A15A681}" destId="{4651146E-6BCD-4FBD-9BFD-AFBFF51DA873}" srcOrd="1" destOrd="0" presId="urn:microsoft.com/office/officeart/2005/8/layout/default"/>
    <dgm:cxn modelId="{CD53A123-40E6-4CC9-95B9-52C5E139CC3B}" type="presParOf" srcId="{92654547-E6AF-4C21-813C-FC394A15A681}" destId="{7A5B3E65-9777-4EF6-A5E1-C35B895D487A}" srcOrd="2" destOrd="0" presId="urn:microsoft.com/office/officeart/2005/8/layout/default"/>
    <dgm:cxn modelId="{A4BB538E-6F9B-49AD-BFF4-9659A15FAF78}" type="presParOf" srcId="{92654547-E6AF-4C21-813C-FC394A15A681}" destId="{8C3FA750-50B3-4A61-AE6A-6E262BD92BF1}" srcOrd="3" destOrd="0" presId="urn:microsoft.com/office/officeart/2005/8/layout/default"/>
    <dgm:cxn modelId="{24900E1C-4414-43CE-9DCA-A2B5BF9C54D9}" type="presParOf" srcId="{92654547-E6AF-4C21-813C-FC394A15A681}" destId="{98736366-53F9-49EF-9094-E77CAF66F377}" srcOrd="4" destOrd="0" presId="urn:microsoft.com/office/officeart/2005/8/layout/default"/>
    <dgm:cxn modelId="{B226722C-D110-484F-B8A6-C72629260C42}" type="presParOf" srcId="{92654547-E6AF-4C21-813C-FC394A15A681}" destId="{184FD239-07E4-4D73-B5DB-F0618A654FA9}" srcOrd="5" destOrd="0" presId="urn:microsoft.com/office/officeart/2005/8/layout/default"/>
    <dgm:cxn modelId="{A731B613-C92F-4045-B8CD-F8D6EE0E6F67}" type="presParOf" srcId="{92654547-E6AF-4C21-813C-FC394A15A681}" destId="{E111D404-B88B-44E6-839A-F40E9BF97271}" srcOrd="6" destOrd="0" presId="urn:microsoft.com/office/officeart/2005/8/layout/default"/>
    <dgm:cxn modelId="{5DB6BD3F-AF14-47AF-B075-AF96B9BED870}" type="presParOf" srcId="{92654547-E6AF-4C21-813C-FC394A15A681}" destId="{D747113C-6AAD-4D6D-B469-D8C2782852AE}" srcOrd="7" destOrd="0" presId="urn:microsoft.com/office/officeart/2005/8/layout/default"/>
    <dgm:cxn modelId="{0BE13472-CCE2-41AA-B714-B81EE5CD8099}" type="presParOf" srcId="{92654547-E6AF-4C21-813C-FC394A15A681}" destId="{8298FD8A-4BE2-4FB3-B18E-E031C2BD42AC}" srcOrd="8" destOrd="0" presId="urn:microsoft.com/office/officeart/2005/8/layout/default"/>
    <dgm:cxn modelId="{F31D8D60-8D45-4CF8-A588-AFEFAFB4923D}" type="presParOf" srcId="{92654547-E6AF-4C21-813C-FC394A15A681}" destId="{40AAEEEF-B0A3-4A11-9E22-47246DBF72EC}" srcOrd="9" destOrd="0" presId="urn:microsoft.com/office/officeart/2005/8/layout/default"/>
    <dgm:cxn modelId="{79DE278C-9500-44C0-A32A-DEFFC3BCFE5F}" type="presParOf" srcId="{92654547-E6AF-4C21-813C-FC394A15A681}" destId="{F7AE4263-220C-4194-B4E9-8B096817D988}" srcOrd="10" destOrd="0" presId="urn:microsoft.com/office/officeart/2005/8/layout/defaul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BF214FB-8585-4C85-83D7-47164AAD632D}"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888C3ED4-9510-4000-A70F-AAD75B5EBD43}">
      <dgm:prSet phldrT="[Text]" custT="1"/>
      <dgm:spPr>
        <a:noFill/>
        <a:ln>
          <a:solidFill>
            <a:schemeClr val="accent1"/>
          </a:solidFill>
          <a:prstDash val="lgDash"/>
        </a:ln>
      </dgm:spPr>
      <dgm:t>
        <a:bodyPr/>
        <a:lstStyle/>
        <a:p>
          <a:r>
            <a:rPr lang="en-US" sz="1200" b="1" dirty="0">
              <a:solidFill>
                <a:schemeClr val="tx1"/>
              </a:solidFill>
            </a:rPr>
            <a:t>Graduated - 947</a:t>
          </a:r>
        </a:p>
        <a:p>
          <a:pPr>
            <a:buNone/>
          </a:pPr>
          <a:r>
            <a:rPr lang="en-US" sz="1200" b="1" dirty="0">
              <a:solidFill>
                <a:schemeClr val="tx1"/>
              </a:solidFill>
            </a:rPr>
            <a:t>Individuals - </a:t>
          </a:r>
          <a:r>
            <a:rPr lang="en-US" sz="1200" b="1" dirty="0">
              <a:solidFill>
                <a:schemeClr val="tx1"/>
              </a:solidFill>
              <a:highlight>
                <a:srgbClr val="FFFF00"/>
              </a:highlight>
            </a:rPr>
            <a:t>4339</a:t>
          </a:r>
        </a:p>
        <a:p>
          <a:pPr>
            <a:buNone/>
          </a:pPr>
          <a:r>
            <a:rPr lang="en-US" sz="1200" b="1" dirty="0">
              <a:solidFill>
                <a:schemeClr val="tx1"/>
              </a:solidFill>
            </a:rPr>
            <a:t>VIP - 2251</a:t>
          </a:r>
          <a:endParaRPr lang="en-US" sz="1200" dirty="0">
            <a:solidFill>
              <a:schemeClr val="tx1"/>
            </a:solidFill>
          </a:endParaRPr>
        </a:p>
      </dgm:t>
    </dgm:pt>
    <dgm:pt modelId="{4F31B688-999B-4752-86CF-5AFFBDD2FB2C}" type="parTrans" cxnId="{E7A50B49-7597-4D6A-A8AB-E00237D2C558}">
      <dgm:prSet/>
      <dgm:spPr/>
      <dgm:t>
        <a:bodyPr/>
        <a:lstStyle/>
        <a:p>
          <a:endParaRPr lang="en-US" sz="1600">
            <a:solidFill>
              <a:schemeClr val="tx1"/>
            </a:solidFill>
          </a:endParaRPr>
        </a:p>
      </dgm:t>
    </dgm:pt>
    <dgm:pt modelId="{91778D6F-210D-40E1-9F4A-4CEEC2F76790}" type="sibTrans" cxnId="{E7A50B49-7597-4D6A-A8AB-E00237D2C558}">
      <dgm:prSet/>
      <dgm:spPr/>
      <dgm:t>
        <a:bodyPr/>
        <a:lstStyle/>
        <a:p>
          <a:endParaRPr lang="en-US" sz="1600">
            <a:solidFill>
              <a:schemeClr val="tx1"/>
            </a:solidFill>
          </a:endParaRPr>
        </a:p>
      </dgm:t>
    </dgm:pt>
    <dgm:pt modelId="{016586D9-2DB5-4AA6-BA9F-9EDDC0510C29}">
      <dgm:prSet phldrT="[Text]" custT="1"/>
      <dgm:spPr>
        <a:noFill/>
        <a:ln>
          <a:solidFill>
            <a:schemeClr val="accent1"/>
          </a:solidFill>
          <a:prstDash val="lgDash"/>
        </a:ln>
      </dgm:spPr>
      <dgm:t>
        <a:bodyPr/>
        <a:lstStyle/>
        <a:p>
          <a:r>
            <a:rPr lang="en-US" sz="1200" b="1" dirty="0">
              <a:solidFill>
                <a:schemeClr val="tx1"/>
              </a:solidFill>
            </a:rPr>
            <a:t>Graduated - 1271</a:t>
          </a:r>
        </a:p>
        <a:p>
          <a:r>
            <a:rPr lang="en-US" sz="1200" b="1" dirty="0">
              <a:solidFill>
                <a:schemeClr val="tx1"/>
              </a:solidFill>
            </a:rPr>
            <a:t>Individuals - </a:t>
          </a:r>
          <a:r>
            <a:rPr lang="en-US" sz="1200" b="1" dirty="0">
              <a:solidFill>
                <a:schemeClr val="tx1"/>
              </a:solidFill>
              <a:highlight>
                <a:srgbClr val="FFFF00"/>
              </a:highlight>
            </a:rPr>
            <a:t>3543</a:t>
          </a:r>
        </a:p>
        <a:p>
          <a:r>
            <a:rPr lang="en-US" sz="1200" b="1" dirty="0">
              <a:solidFill>
                <a:schemeClr val="tx1"/>
              </a:solidFill>
            </a:rPr>
            <a:t>VIP - 730</a:t>
          </a:r>
          <a:endParaRPr lang="en-US" sz="1200" dirty="0">
            <a:solidFill>
              <a:schemeClr val="tx1"/>
            </a:solidFill>
          </a:endParaRPr>
        </a:p>
      </dgm:t>
    </dgm:pt>
    <dgm:pt modelId="{D8622124-F306-4E87-AD72-8341309CD39F}" type="parTrans" cxnId="{03FFB34C-F2DE-4D1A-A377-DDE0CA287713}">
      <dgm:prSet/>
      <dgm:spPr/>
      <dgm:t>
        <a:bodyPr/>
        <a:lstStyle/>
        <a:p>
          <a:endParaRPr lang="en-US" sz="1600">
            <a:solidFill>
              <a:schemeClr val="tx1"/>
            </a:solidFill>
          </a:endParaRPr>
        </a:p>
      </dgm:t>
    </dgm:pt>
    <dgm:pt modelId="{59DA38EC-31CE-4170-A454-97D5E30BDBA8}" type="sibTrans" cxnId="{03FFB34C-F2DE-4D1A-A377-DDE0CA287713}">
      <dgm:prSet/>
      <dgm:spPr/>
      <dgm:t>
        <a:bodyPr/>
        <a:lstStyle/>
        <a:p>
          <a:endParaRPr lang="en-US" sz="1600">
            <a:solidFill>
              <a:schemeClr val="tx1"/>
            </a:solidFill>
          </a:endParaRPr>
        </a:p>
      </dgm:t>
    </dgm:pt>
    <dgm:pt modelId="{F1A4D444-33C8-420D-922B-B4D83B96C7C2}">
      <dgm:prSet phldrT="[Text]" custT="1"/>
      <dgm:spPr>
        <a:noFill/>
        <a:ln>
          <a:solidFill>
            <a:schemeClr val="accent1"/>
          </a:solidFill>
          <a:prstDash val="lgDash"/>
        </a:ln>
      </dgm:spPr>
      <dgm:t>
        <a:bodyPr/>
        <a:lstStyle/>
        <a:p>
          <a:r>
            <a:rPr lang="en-US" sz="1200" b="1" dirty="0">
              <a:solidFill>
                <a:schemeClr val="tx1"/>
              </a:solidFill>
            </a:rPr>
            <a:t>Graduated – 0.0018</a:t>
          </a:r>
        </a:p>
        <a:p>
          <a:r>
            <a:rPr lang="en-US" sz="1200" b="1" dirty="0">
              <a:solidFill>
                <a:schemeClr val="tx1"/>
              </a:solidFill>
            </a:rPr>
            <a:t>Individuals – 0.0085</a:t>
          </a:r>
        </a:p>
        <a:p>
          <a:r>
            <a:rPr lang="en-US" sz="1200" b="1" dirty="0">
              <a:solidFill>
                <a:schemeClr val="tx1"/>
              </a:solidFill>
            </a:rPr>
            <a:t>VIP - 0</a:t>
          </a:r>
          <a:endParaRPr lang="en-US" sz="1200" dirty="0">
            <a:solidFill>
              <a:schemeClr val="tx1"/>
            </a:solidFill>
          </a:endParaRPr>
        </a:p>
      </dgm:t>
    </dgm:pt>
    <dgm:pt modelId="{AFA9A2E5-05CF-4291-BDAC-40FF2BA0C123}" type="parTrans" cxnId="{61F7C260-BB9F-4EAB-A166-C8B477418C19}">
      <dgm:prSet/>
      <dgm:spPr/>
      <dgm:t>
        <a:bodyPr/>
        <a:lstStyle/>
        <a:p>
          <a:endParaRPr lang="en-US" sz="1600">
            <a:solidFill>
              <a:schemeClr val="tx1"/>
            </a:solidFill>
          </a:endParaRPr>
        </a:p>
      </dgm:t>
    </dgm:pt>
    <dgm:pt modelId="{68A763C5-D2C0-42B7-9415-66617A5D147E}" type="sibTrans" cxnId="{61F7C260-BB9F-4EAB-A166-C8B477418C19}">
      <dgm:prSet/>
      <dgm:spPr/>
      <dgm:t>
        <a:bodyPr/>
        <a:lstStyle/>
        <a:p>
          <a:endParaRPr lang="en-US" sz="1600">
            <a:solidFill>
              <a:schemeClr val="tx1"/>
            </a:solidFill>
          </a:endParaRPr>
        </a:p>
      </dgm:t>
    </dgm:pt>
    <dgm:pt modelId="{51EB5745-8AAE-421D-874F-13491FF3F307}">
      <dgm:prSet phldrT="[Text]" custT="1"/>
      <dgm:spPr>
        <a:noFill/>
        <a:ln>
          <a:solidFill>
            <a:schemeClr val="accent1"/>
          </a:solidFill>
          <a:prstDash val="lgDash"/>
        </a:ln>
      </dgm:spPr>
      <dgm:t>
        <a:bodyPr/>
        <a:lstStyle/>
        <a:p>
          <a:r>
            <a:rPr lang="en-US" sz="1200" b="1" dirty="0">
              <a:solidFill>
                <a:schemeClr val="tx1"/>
              </a:solidFill>
            </a:rPr>
            <a:t>Graduated - 0</a:t>
          </a:r>
        </a:p>
        <a:p>
          <a:r>
            <a:rPr lang="en-US" sz="1200" b="1" dirty="0">
              <a:solidFill>
                <a:schemeClr val="tx1"/>
              </a:solidFill>
            </a:rPr>
            <a:t>Individuals – 0.0027</a:t>
          </a:r>
        </a:p>
        <a:p>
          <a:r>
            <a:rPr lang="en-US" sz="1200" b="1" dirty="0">
              <a:solidFill>
                <a:schemeClr val="tx1"/>
              </a:solidFill>
            </a:rPr>
            <a:t>VIP - 0</a:t>
          </a:r>
          <a:endParaRPr lang="en-US" sz="1200" dirty="0">
            <a:solidFill>
              <a:schemeClr val="tx1"/>
            </a:solidFill>
          </a:endParaRPr>
        </a:p>
      </dgm:t>
    </dgm:pt>
    <dgm:pt modelId="{4809E3DC-C136-4EC2-849F-2394A70DF32F}" type="parTrans" cxnId="{ECCDC5FC-C4CD-4D27-8963-B2FB5DA8B711}">
      <dgm:prSet/>
      <dgm:spPr/>
      <dgm:t>
        <a:bodyPr/>
        <a:lstStyle/>
        <a:p>
          <a:endParaRPr lang="en-US" sz="1600">
            <a:solidFill>
              <a:schemeClr val="tx1"/>
            </a:solidFill>
          </a:endParaRPr>
        </a:p>
      </dgm:t>
    </dgm:pt>
    <dgm:pt modelId="{CEAC77A3-F019-4EB6-A67A-D01EA028A855}" type="sibTrans" cxnId="{ECCDC5FC-C4CD-4D27-8963-B2FB5DA8B711}">
      <dgm:prSet/>
      <dgm:spPr/>
      <dgm:t>
        <a:bodyPr/>
        <a:lstStyle/>
        <a:p>
          <a:endParaRPr lang="en-US" sz="1600">
            <a:solidFill>
              <a:schemeClr val="tx1"/>
            </a:solidFill>
          </a:endParaRPr>
        </a:p>
      </dgm:t>
    </dgm:pt>
    <dgm:pt modelId="{10DC8D50-E48F-4C14-846C-4F6CA479EED8}">
      <dgm:prSet phldrT="[Text]" custT="1"/>
      <dgm:spPr>
        <a:noFill/>
        <a:ln>
          <a:solidFill>
            <a:schemeClr val="accent1"/>
          </a:solidFill>
          <a:prstDash val="lgDash"/>
        </a:ln>
      </dgm:spPr>
      <dgm:t>
        <a:bodyPr/>
        <a:lstStyle/>
        <a:p>
          <a:r>
            <a:rPr lang="en-US" sz="1200" b="1" dirty="0">
              <a:solidFill>
                <a:schemeClr val="tx1"/>
              </a:solidFill>
            </a:rPr>
            <a:t>Graduated - 0</a:t>
          </a:r>
        </a:p>
        <a:p>
          <a:r>
            <a:rPr lang="en-US" sz="1200" b="1" dirty="0">
              <a:solidFill>
                <a:schemeClr val="tx1"/>
              </a:solidFill>
            </a:rPr>
            <a:t>Individuals – </a:t>
          </a:r>
          <a:r>
            <a:rPr lang="en-US" sz="1200" b="1" dirty="0">
              <a:solidFill>
                <a:schemeClr val="tx1"/>
              </a:solidFill>
              <a:highlight>
                <a:srgbClr val="FFFF00"/>
              </a:highlight>
            </a:rPr>
            <a:t>0.0164</a:t>
          </a:r>
        </a:p>
        <a:p>
          <a:r>
            <a:rPr lang="en-US" sz="1200" b="1" dirty="0">
              <a:solidFill>
                <a:schemeClr val="tx1"/>
              </a:solidFill>
            </a:rPr>
            <a:t>VIP - 0</a:t>
          </a:r>
          <a:endParaRPr lang="en-US" sz="1200" dirty="0">
            <a:solidFill>
              <a:schemeClr val="tx1"/>
            </a:solidFill>
          </a:endParaRPr>
        </a:p>
      </dgm:t>
    </dgm:pt>
    <dgm:pt modelId="{95E9A227-DA0C-4889-BB4B-908CC0896D78}" type="parTrans" cxnId="{396AE40A-4D53-4D1B-9BE5-990817474275}">
      <dgm:prSet/>
      <dgm:spPr/>
      <dgm:t>
        <a:bodyPr/>
        <a:lstStyle/>
        <a:p>
          <a:endParaRPr lang="en-US" sz="1600">
            <a:solidFill>
              <a:schemeClr val="tx1"/>
            </a:solidFill>
          </a:endParaRPr>
        </a:p>
      </dgm:t>
    </dgm:pt>
    <dgm:pt modelId="{D2C6A091-2138-40DF-902A-DADF7C0A858A}" type="sibTrans" cxnId="{396AE40A-4D53-4D1B-9BE5-990817474275}">
      <dgm:prSet/>
      <dgm:spPr/>
      <dgm:t>
        <a:bodyPr/>
        <a:lstStyle/>
        <a:p>
          <a:endParaRPr lang="en-US" sz="1600">
            <a:solidFill>
              <a:schemeClr val="tx1"/>
            </a:solidFill>
          </a:endParaRPr>
        </a:p>
      </dgm:t>
    </dgm:pt>
    <dgm:pt modelId="{9AF246AA-09BA-483A-95B2-66DE99600D52}">
      <dgm:prSet phldrT="[Text]" custT="1"/>
      <dgm:spPr>
        <a:noFill/>
        <a:ln>
          <a:solidFill>
            <a:schemeClr val="accent1"/>
          </a:solidFill>
          <a:prstDash val="lgDash"/>
        </a:ln>
      </dgm:spPr>
      <dgm:t>
        <a:bodyPr/>
        <a:lstStyle/>
        <a:p>
          <a:r>
            <a:rPr lang="en-US" sz="1200" b="1" dirty="0">
              <a:solidFill>
                <a:schemeClr val="tx1"/>
              </a:solidFill>
            </a:rPr>
            <a:t>Graduated - 0</a:t>
          </a:r>
        </a:p>
        <a:p>
          <a:r>
            <a:rPr lang="en-US" sz="1200" b="1" dirty="0">
              <a:solidFill>
                <a:schemeClr val="tx1"/>
              </a:solidFill>
            </a:rPr>
            <a:t>Individuals - 0</a:t>
          </a:r>
        </a:p>
        <a:p>
          <a:r>
            <a:rPr lang="en-US" sz="1200" b="1" dirty="0">
              <a:solidFill>
                <a:schemeClr val="tx1"/>
              </a:solidFill>
            </a:rPr>
            <a:t>VIP - 0</a:t>
          </a:r>
          <a:endParaRPr lang="en-IN" sz="1200" b="1" dirty="0">
            <a:solidFill>
              <a:schemeClr val="tx1"/>
            </a:solidFill>
          </a:endParaRPr>
        </a:p>
      </dgm:t>
    </dgm:pt>
    <dgm:pt modelId="{C9CB9CCD-885C-4C1A-9190-7743B83ADCF6}" type="parTrans" cxnId="{96720A22-49E5-42B3-A8B4-CD9BDEE08C00}">
      <dgm:prSet/>
      <dgm:spPr/>
      <dgm:t>
        <a:bodyPr/>
        <a:lstStyle/>
        <a:p>
          <a:endParaRPr lang="en-US" sz="1600">
            <a:solidFill>
              <a:schemeClr val="tx1"/>
            </a:solidFill>
          </a:endParaRPr>
        </a:p>
      </dgm:t>
    </dgm:pt>
    <dgm:pt modelId="{EE3646C7-4509-45CA-8EEC-BA8F436CA923}" type="sibTrans" cxnId="{96720A22-49E5-42B3-A8B4-CD9BDEE08C00}">
      <dgm:prSet/>
      <dgm:spPr/>
      <dgm:t>
        <a:bodyPr/>
        <a:lstStyle/>
        <a:p>
          <a:endParaRPr lang="en-US" sz="1600">
            <a:solidFill>
              <a:schemeClr val="tx1"/>
            </a:solidFill>
          </a:endParaRPr>
        </a:p>
      </dgm:t>
    </dgm:pt>
    <dgm:pt modelId="{92654547-E6AF-4C21-813C-FC394A15A681}" type="pres">
      <dgm:prSet presAssocID="{1BF214FB-8585-4C85-83D7-47164AAD632D}" presName="diagram" presStyleCnt="0">
        <dgm:presLayoutVars>
          <dgm:dir/>
          <dgm:resizeHandles val="exact"/>
        </dgm:presLayoutVars>
      </dgm:prSet>
      <dgm:spPr/>
    </dgm:pt>
    <dgm:pt modelId="{250A4AD9-9384-455C-AF51-202B08254D55}" type="pres">
      <dgm:prSet presAssocID="{888C3ED4-9510-4000-A70F-AAD75B5EBD43}" presName="node" presStyleLbl="node1" presStyleIdx="0" presStyleCnt="6">
        <dgm:presLayoutVars>
          <dgm:bulletEnabled val="1"/>
        </dgm:presLayoutVars>
      </dgm:prSet>
      <dgm:spPr/>
    </dgm:pt>
    <dgm:pt modelId="{4651146E-6BCD-4FBD-9BFD-AFBFF51DA873}" type="pres">
      <dgm:prSet presAssocID="{91778D6F-210D-40E1-9F4A-4CEEC2F76790}" presName="sibTrans" presStyleCnt="0"/>
      <dgm:spPr/>
    </dgm:pt>
    <dgm:pt modelId="{7A5B3E65-9777-4EF6-A5E1-C35B895D487A}" type="pres">
      <dgm:prSet presAssocID="{016586D9-2DB5-4AA6-BA9F-9EDDC0510C29}" presName="node" presStyleLbl="node1" presStyleIdx="1" presStyleCnt="6">
        <dgm:presLayoutVars>
          <dgm:bulletEnabled val="1"/>
        </dgm:presLayoutVars>
      </dgm:prSet>
      <dgm:spPr/>
    </dgm:pt>
    <dgm:pt modelId="{8C3FA750-50B3-4A61-AE6A-6E262BD92BF1}" type="pres">
      <dgm:prSet presAssocID="{59DA38EC-31CE-4170-A454-97D5E30BDBA8}" presName="sibTrans" presStyleCnt="0"/>
      <dgm:spPr/>
    </dgm:pt>
    <dgm:pt modelId="{98736366-53F9-49EF-9094-E77CAF66F377}" type="pres">
      <dgm:prSet presAssocID="{F1A4D444-33C8-420D-922B-B4D83B96C7C2}" presName="node" presStyleLbl="node1" presStyleIdx="2" presStyleCnt="6">
        <dgm:presLayoutVars>
          <dgm:bulletEnabled val="1"/>
        </dgm:presLayoutVars>
      </dgm:prSet>
      <dgm:spPr/>
    </dgm:pt>
    <dgm:pt modelId="{184FD239-07E4-4D73-B5DB-F0618A654FA9}" type="pres">
      <dgm:prSet presAssocID="{68A763C5-D2C0-42B7-9415-66617A5D147E}" presName="sibTrans" presStyleCnt="0"/>
      <dgm:spPr/>
    </dgm:pt>
    <dgm:pt modelId="{E111D404-B88B-44E6-839A-F40E9BF97271}" type="pres">
      <dgm:prSet presAssocID="{51EB5745-8AAE-421D-874F-13491FF3F307}" presName="node" presStyleLbl="node1" presStyleIdx="3" presStyleCnt="6">
        <dgm:presLayoutVars>
          <dgm:bulletEnabled val="1"/>
        </dgm:presLayoutVars>
      </dgm:prSet>
      <dgm:spPr/>
    </dgm:pt>
    <dgm:pt modelId="{D747113C-6AAD-4D6D-B469-D8C2782852AE}" type="pres">
      <dgm:prSet presAssocID="{CEAC77A3-F019-4EB6-A67A-D01EA028A855}" presName="sibTrans" presStyleCnt="0"/>
      <dgm:spPr/>
    </dgm:pt>
    <dgm:pt modelId="{8298FD8A-4BE2-4FB3-B18E-E031C2BD42AC}" type="pres">
      <dgm:prSet presAssocID="{10DC8D50-E48F-4C14-846C-4F6CA479EED8}" presName="node" presStyleLbl="node1" presStyleIdx="4" presStyleCnt="6">
        <dgm:presLayoutVars>
          <dgm:bulletEnabled val="1"/>
        </dgm:presLayoutVars>
      </dgm:prSet>
      <dgm:spPr/>
    </dgm:pt>
    <dgm:pt modelId="{40AAEEEF-B0A3-4A11-9E22-47246DBF72EC}" type="pres">
      <dgm:prSet presAssocID="{D2C6A091-2138-40DF-902A-DADF7C0A858A}" presName="sibTrans" presStyleCnt="0"/>
      <dgm:spPr/>
    </dgm:pt>
    <dgm:pt modelId="{F7AE4263-220C-4194-B4E9-8B096817D988}" type="pres">
      <dgm:prSet presAssocID="{9AF246AA-09BA-483A-95B2-66DE99600D52}" presName="node" presStyleLbl="node1" presStyleIdx="5" presStyleCnt="6">
        <dgm:presLayoutVars>
          <dgm:bulletEnabled val="1"/>
        </dgm:presLayoutVars>
      </dgm:prSet>
      <dgm:spPr/>
    </dgm:pt>
  </dgm:ptLst>
  <dgm:cxnLst>
    <dgm:cxn modelId="{7DAD2D03-DF1E-42BF-967E-087CA55A7517}" type="presOf" srcId="{51EB5745-8AAE-421D-874F-13491FF3F307}" destId="{E111D404-B88B-44E6-839A-F40E9BF97271}" srcOrd="0" destOrd="0" presId="urn:microsoft.com/office/officeart/2005/8/layout/default"/>
    <dgm:cxn modelId="{396AE40A-4D53-4D1B-9BE5-990817474275}" srcId="{1BF214FB-8585-4C85-83D7-47164AAD632D}" destId="{10DC8D50-E48F-4C14-846C-4F6CA479EED8}" srcOrd="4" destOrd="0" parTransId="{95E9A227-DA0C-4889-BB4B-908CC0896D78}" sibTransId="{D2C6A091-2138-40DF-902A-DADF7C0A858A}"/>
    <dgm:cxn modelId="{96720A22-49E5-42B3-A8B4-CD9BDEE08C00}" srcId="{1BF214FB-8585-4C85-83D7-47164AAD632D}" destId="{9AF246AA-09BA-483A-95B2-66DE99600D52}" srcOrd="5" destOrd="0" parTransId="{C9CB9CCD-885C-4C1A-9190-7743B83ADCF6}" sibTransId="{EE3646C7-4509-45CA-8EEC-BA8F436CA923}"/>
    <dgm:cxn modelId="{59AEF528-637A-42FE-89B9-BC2D21624135}" type="presOf" srcId="{F1A4D444-33C8-420D-922B-B4D83B96C7C2}" destId="{98736366-53F9-49EF-9094-E77CAF66F377}" srcOrd="0" destOrd="0" presId="urn:microsoft.com/office/officeart/2005/8/layout/default"/>
    <dgm:cxn modelId="{61F7C260-BB9F-4EAB-A166-C8B477418C19}" srcId="{1BF214FB-8585-4C85-83D7-47164AAD632D}" destId="{F1A4D444-33C8-420D-922B-B4D83B96C7C2}" srcOrd="2" destOrd="0" parTransId="{AFA9A2E5-05CF-4291-BDAC-40FF2BA0C123}" sibTransId="{68A763C5-D2C0-42B7-9415-66617A5D147E}"/>
    <dgm:cxn modelId="{E7A50B49-7597-4D6A-A8AB-E00237D2C558}" srcId="{1BF214FB-8585-4C85-83D7-47164AAD632D}" destId="{888C3ED4-9510-4000-A70F-AAD75B5EBD43}" srcOrd="0" destOrd="0" parTransId="{4F31B688-999B-4752-86CF-5AFFBDD2FB2C}" sibTransId="{91778D6F-210D-40E1-9F4A-4CEEC2F76790}"/>
    <dgm:cxn modelId="{03FFB34C-F2DE-4D1A-A377-DDE0CA287713}" srcId="{1BF214FB-8585-4C85-83D7-47164AAD632D}" destId="{016586D9-2DB5-4AA6-BA9F-9EDDC0510C29}" srcOrd="1" destOrd="0" parTransId="{D8622124-F306-4E87-AD72-8341309CD39F}" sibTransId="{59DA38EC-31CE-4170-A454-97D5E30BDBA8}"/>
    <dgm:cxn modelId="{2DB7B44F-8F33-4F07-8CDA-E8701BDA5F48}" type="presOf" srcId="{9AF246AA-09BA-483A-95B2-66DE99600D52}" destId="{F7AE4263-220C-4194-B4E9-8B096817D988}" srcOrd="0" destOrd="0" presId="urn:microsoft.com/office/officeart/2005/8/layout/default"/>
    <dgm:cxn modelId="{5417698C-B81D-43CE-B65E-853E416C5CBF}" type="presOf" srcId="{10DC8D50-E48F-4C14-846C-4F6CA479EED8}" destId="{8298FD8A-4BE2-4FB3-B18E-E031C2BD42AC}" srcOrd="0" destOrd="0" presId="urn:microsoft.com/office/officeart/2005/8/layout/default"/>
    <dgm:cxn modelId="{E6E74F99-5280-40DA-9E91-B5CA0A6346AB}" type="presOf" srcId="{016586D9-2DB5-4AA6-BA9F-9EDDC0510C29}" destId="{7A5B3E65-9777-4EF6-A5E1-C35B895D487A}" srcOrd="0" destOrd="0" presId="urn:microsoft.com/office/officeart/2005/8/layout/default"/>
    <dgm:cxn modelId="{E05021BE-B5A7-46E7-91FD-547B7247C89F}" type="presOf" srcId="{1BF214FB-8585-4C85-83D7-47164AAD632D}" destId="{92654547-E6AF-4C21-813C-FC394A15A681}" srcOrd="0" destOrd="0" presId="urn:microsoft.com/office/officeart/2005/8/layout/default"/>
    <dgm:cxn modelId="{C9A99AF7-ACD7-4108-8B57-DB7178590EB4}" type="presOf" srcId="{888C3ED4-9510-4000-A70F-AAD75B5EBD43}" destId="{250A4AD9-9384-455C-AF51-202B08254D55}" srcOrd="0" destOrd="0" presId="urn:microsoft.com/office/officeart/2005/8/layout/default"/>
    <dgm:cxn modelId="{ECCDC5FC-C4CD-4D27-8963-B2FB5DA8B711}" srcId="{1BF214FB-8585-4C85-83D7-47164AAD632D}" destId="{51EB5745-8AAE-421D-874F-13491FF3F307}" srcOrd="3" destOrd="0" parTransId="{4809E3DC-C136-4EC2-849F-2394A70DF32F}" sibTransId="{CEAC77A3-F019-4EB6-A67A-D01EA028A855}"/>
    <dgm:cxn modelId="{A6017E7B-72B2-4BF3-955B-1883BD7EE2B8}" type="presParOf" srcId="{92654547-E6AF-4C21-813C-FC394A15A681}" destId="{250A4AD9-9384-455C-AF51-202B08254D55}" srcOrd="0" destOrd="0" presId="urn:microsoft.com/office/officeart/2005/8/layout/default"/>
    <dgm:cxn modelId="{255B7F46-ABE6-470D-AA44-251223966F8D}" type="presParOf" srcId="{92654547-E6AF-4C21-813C-FC394A15A681}" destId="{4651146E-6BCD-4FBD-9BFD-AFBFF51DA873}" srcOrd="1" destOrd="0" presId="urn:microsoft.com/office/officeart/2005/8/layout/default"/>
    <dgm:cxn modelId="{CD53A123-40E6-4CC9-95B9-52C5E139CC3B}" type="presParOf" srcId="{92654547-E6AF-4C21-813C-FC394A15A681}" destId="{7A5B3E65-9777-4EF6-A5E1-C35B895D487A}" srcOrd="2" destOrd="0" presId="urn:microsoft.com/office/officeart/2005/8/layout/default"/>
    <dgm:cxn modelId="{A4BB538E-6F9B-49AD-BFF4-9659A15FAF78}" type="presParOf" srcId="{92654547-E6AF-4C21-813C-FC394A15A681}" destId="{8C3FA750-50B3-4A61-AE6A-6E262BD92BF1}" srcOrd="3" destOrd="0" presId="urn:microsoft.com/office/officeart/2005/8/layout/default"/>
    <dgm:cxn modelId="{24900E1C-4414-43CE-9DCA-A2B5BF9C54D9}" type="presParOf" srcId="{92654547-E6AF-4C21-813C-FC394A15A681}" destId="{98736366-53F9-49EF-9094-E77CAF66F377}" srcOrd="4" destOrd="0" presId="urn:microsoft.com/office/officeart/2005/8/layout/default"/>
    <dgm:cxn modelId="{B226722C-D110-484F-B8A6-C72629260C42}" type="presParOf" srcId="{92654547-E6AF-4C21-813C-FC394A15A681}" destId="{184FD239-07E4-4D73-B5DB-F0618A654FA9}" srcOrd="5" destOrd="0" presId="urn:microsoft.com/office/officeart/2005/8/layout/default"/>
    <dgm:cxn modelId="{A731B613-C92F-4045-B8CD-F8D6EE0E6F67}" type="presParOf" srcId="{92654547-E6AF-4C21-813C-FC394A15A681}" destId="{E111D404-B88B-44E6-839A-F40E9BF97271}" srcOrd="6" destOrd="0" presId="urn:microsoft.com/office/officeart/2005/8/layout/default"/>
    <dgm:cxn modelId="{5DB6BD3F-AF14-47AF-B075-AF96B9BED870}" type="presParOf" srcId="{92654547-E6AF-4C21-813C-FC394A15A681}" destId="{D747113C-6AAD-4D6D-B469-D8C2782852AE}" srcOrd="7" destOrd="0" presId="urn:microsoft.com/office/officeart/2005/8/layout/default"/>
    <dgm:cxn modelId="{0BE13472-CCE2-41AA-B714-B81EE5CD8099}" type="presParOf" srcId="{92654547-E6AF-4C21-813C-FC394A15A681}" destId="{8298FD8A-4BE2-4FB3-B18E-E031C2BD42AC}" srcOrd="8" destOrd="0" presId="urn:microsoft.com/office/officeart/2005/8/layout/default"/>
    <dgm:cxn modelId="{F31D8D60-8D45-4CF8-A588-AFEFAFB4923D}" type="presParOf" srcId="{92654547-E6AF-4C21-813C-FC394A15A681}" destId="{40AAEEEF-B0A3-4A11-9E22-47246DBF72EC}" srcOrd="9" destOrd="0" presId="urn:microsoft.com/office/officeart/2005/8/layout/default"/>
    <dgm:cxn modelId="{79DE278C-9500-44C0-A32A-DEFFC3BCFE5F}" type="presParOf" srcId="{92654547-E6AF-4C21-813C-FC394A15A681}" destId="{F7AE4263-220C-4194-B4E9-8B096817D988}" srcOrd="1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1BF214FB-8585-4C85-83D7-47164AAD632D}"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888C3ED4-9510-4000-A70F-AAD75B5EBD43}">
      <dgm:prSet phldrT="[Text]" custT="1"/>
      <dgm:spPr>
        <a:noFill/>
        <a:ln>
          <a:solidFill>
            <a:schemeClr val="accent1"/>
          </a:solidFill>
          <a:prstDash val="lgDash"/>
        </a:ln>
      </dgm:spPr>
      <dgm:t>
        <a:bodyPr/>
        <a:lstStyle/>
        <a:p>
          <a:r>
            <a:rPr lang="en-US" sz="1200" b="1" dirty="0">
              <a:solidFill>
                <a:schemeClr val="tx1"/>
              </a:solidFill>
            </a:rPr>
            <a:t>Graduated - 1377</a:t>
          </a:r>
        </a:p>
        <a:p>
          <a:pPr>
            <a:buNone/>
          </a:pPr>
          <a:r>
            <a:rPr lang="en-US" sz="1200" b="1" dirty="0">
              <a:solidFill>
                <a:schemeClr val="tx1"/>
              </a:solidFill>
            </a:rPr>
            <a:t>Individuals - </a:t>
          </a:r>
          <a:r>
            <a:rPr lang="en-US" sz="1200" b="1" dirty="0">
              <a:solidFill>
                <a:schemeClr val="tx1"/>
              </a:solidFill>
              <a:highlight>
                <a:srgbClr val="FFFF00"/>
              </a:highlight>
            </a:rPr>
            <a:t>3696</a:t>
          </a:r>
        </a:p>
        <a:p>
          <a:pPr>
            <a:buNone/>
          </a:pPr>
          <a:r>
            <a:rPr lang="en-US" sz="1200" b="1" dirty="0">
              <a:solidFill>
                <a:schemeClr val="tx1"/>
              </a:solidFill>
            </a:rPr>
            <a:t>VIP - 4496</a:t>
          </a:r>
          <a:endParaRPr lang="en-US" sz="1200" dirty="0">
            <a:solidFill>
              <a:schemeClr val="tx1"/>
            </a:solidFill>
          </a:endParaRPr>
        </a:p>
      </dgm:t>
    </dgm:pt>
    <dgm:pt modelId="{4F31B688-999B-4752-86CF-5AFFBDD2FB2C}" type="parTrans" cxnId="{E7A50B49-7597-4D6A-A8AB-E00237D2C558}">
      <dgm:prSet/>
      <dgm:spPr/>
      <dgm:t>
        <a:bodyPr/>
        <a:lstStyle/>
        <a:p>
          <a:endParaRPr lang="en-US" sz="1600">
            <a:solidFill>
              <a:schemeClr val="tx1"/>
            </a:solidFill>
          </a:endParaRPr>
        </a:p>
      </dgm:t>
    </dgm:pt>
    <dgm:pt modelId="{91778D6F-210D-40E1-9F4A-4CEEC2F76790}" type="sibTrans" cxnId="{E7A50B49-7597-4D6A-A8AB-E00237D2C558}">
      <dgm:prSet/>
      <dgm:spPr/>
      <dgm:t>
        <a:bodyPr/>
        <a:lstStyle/>
        <a:p>
          <a:endParaRPr lang="en-US" sz="1600">
            <a:solidFill>
              <a:schemeClr val="tx1"/>
            </a:solidFill>
          </a:endParaRPr>
        </a:p>
      </dgm:t>
    </dgm:pt>
    <dgm:pt modelId="{016586D9-2DB5-4AA6-BA9F-9EDDC0510C29}">
      <dgm:prSet phldrT="[Text]" custT="1"/>
      <dgm:spPr>
        <a:noFill/>
        <a:ln>
          <a:solidFill>
            <a:schemeClr val="accent1"/>
          </a:solidFill>
          <a:prstDash val="lgDash"/>
        </a:ln>
      </dgm:spPr>
      <dgm:t>
        <a:bodyPr/>
        <a:lstStyle/>
        <a:p>
          <a:r>
            <a:rPr lang="en-US" sz="1200" b="1" dirty="0">
              <a:solidFill>
                <a:schemeClr val="tx1"/>
              </a:solidFill>
            </a:rPr>
            <a:t>Graduated - 1230</a:t>
          </a:r>
        </a:p>
        <a:p>
          <a:pPr>
            <a:buNone/>
          </a:pPr>
          <a:r>
            <a:rPr lang="en-US" sz="1200" b="1" dirty="0">
              <a:solidFill>
                <a:schemeClr val="tx1"/>
              </a:solidFill>
            </a:rPr>
            <a:t>Individuals - </a:t>
          </a:r>
          <a:r>
            <a:rPr lang="en-US" sz="1200" b="1" dirty="0">
              <a:solidFill>
                <a:schemeClr val="tx1"/>
              </a:solidFill>
              <a:highlight>
                <a:srgbClr val="FFFF00"/>
              </a:highlight>
            </a:rPr>
            <a:t>3788</a:t>
          </a:r>
        </a:p>
        <a:p>
          <a:pPr>
            <a:buNone/>
          </a:pPr>
          <a:r>
            <a:rPr lang="en-US" sz="1200" b="1" dirty="0">
              <a:solidFill>
                <a:schemeClr val="tx1"/>
              </a:solidFill>
            </a:rPr>
            <a:t>VIP - 4521</a:t>
          </a:r>
          <a:endParaRPr lang="en-US" sz="1200" dirty="0">
            <a:solidFill>
              <a:schemeClr val="tx1"/>
            </a:solidFill>
          </a:endParaRPr>
        </a:p>
      </dgm:t>
    </dgm:pt>
    <dgm:pt modelId="{D8622124-F306-4E87-AD72-8341309CD39F}" type="parTrans" cxnId="{03FFB34C-F2DE-4D1A-A377-DDE0CA287713}">
      <dgm:prSet/>
      <dgm:spPr/>
      <dgm:t>
        <a:bodyPr/>
        <a:lstStyle/>
        <a:p>
          <a:endParaRPr lang="en-US" sz="1600">
            <a:solidFill>
              <a:schemeClr val="tx1"/>
            </a:solidFill>
          </a:endParaRPr>
        </a:p>
      </dgm:t>
    </dgm:pt>
    <dgm:pt modelId="{59DA38EC-31CE-4170-A454-97D5E30BDBA8}" type="sibTrans" cxnId="{03FFB34C-F2DE-4D1A-A377-DDE0CA287713}">
      <dgm:prSet/>
      <dgm:spPr/>
      <dgm:t>
        <a:bodyPr/>
        <a:lstStyle/>
        <a:p>
          <a:endParaRPr lang="en-US" sz="1600">
            <a:solidFill>
              <a:schemeClr val="tx1"/>
            </a:solidFill>
          </a:endParaRPr>
        </a:p>
      </dgm:t>
    </dgm:pt>
    <dgm:pt modelId="{F1A4D444-33C8-420D-922B-B4D83B96C7C2}">
      <dgm:prSet phldrT="[Text]" custT="1"/>
      <dgm:spPr>
        <a:noFill/>
        <a:ln>
          <a:solidFill>
            <a:schemeClr val="accent1"/>
          </a:solidFill>
          <a:prstDash val="lgDash"/>
        </a:ln>
      </dgm:spPr>
      <dgm:t>
        <a:bodyPr/>
        <a:lstStyle/>
        <a:p>
          <a:r>
            <a:rPr lang="en-US" sz="1200" b="1" dirty="0">
              <a:solidFill>
                <a:schemeClr val="tx1"/>
              </a:solidFill>
            </a:rPr>
            <a:t>Graduated – 0.30</a:t>
          </a:r>
        </a:p>
        <a:p>
          <a:pPr>
            <a:buNone/>
          </a:pPr>
          <a:r>
            <a:rPr lang="en-US" sz="1200" b="1" dirty="0">
              <a:solidFill>
                <a:schemeClr val="tx1"/>
              </a:solidFill>
            </a:rPr>
            <a:t>Individuals – 0.12</a:t>
          </a:r>
        </a:p>
        <a:p>
          <a:pPr>
            <a:buNone/>
          </a:pPr>
          <a:r>
            <a:rPr lang="en-US" sz="1200" b="1" dirty="0">
              <a:solidFill>
                <a:schemeClr val="tx1"/>
              </a:solidFill>
            </a:rPr>
            <a:t>VIP – 0.212</a:t>
          </a:r>
          <a:endParaRPr lang="en-US" sz="1200" dirty="0">
            <a:solidFill>
              <a:schemeClr val="tx1"/>
            </a:solidFill>
          </a:endParaRPr>
        </a:p>
      </dgm:t>
    </dgm:pt>
    <dgm:pt modelId="{AFA9A2E5-05CF-4291-BDAC-40FF2BA0C123}" type="parTrans" cxnId="{61F7C260-BB9F-4EAB-A166-C8B477418C19}">
      <dgm:prSet/>
      <dgm:spPr/>
      <dgm:t>
        <a:bodyPr/>
        <a:lstStyle/>
        <a:p>
          <a:endParaRPr lang="en-US" sz="1600">
            <a:solidFill>
              <a:schemeClr val="tx1"/>
            </a:solidFill>
          </a:endParaRPr>
        </a:p>
      </dgm:t>
    </dgm:pt>
    <dgm:pt modelId="{68A763C5-D2C0-42B7-9415-66617A5D147E}" type="sibTrans" cxnId="{61F7C260-BB9F-4EAB-A166-C8B477418C19}">
      <dgm:prSet/>
      <dgm:spPr/>
      <dgm:t>
        <a:bodyPr/>
        <a:lstStyle/>
        <a:p>
          <a:endParaRPr lang="en-US" sz="1600">
            <a:solidFill>
              <a:schemeClr val="tx1"/>
            </a:solidFill>
          </a:endParaRPr>
        </a:p>
      </dgm:t>
    </dgm:pt>
    <dgm:pt modelId="{51EB5745-8AAE-421D-874F-13491FF3F307}">
      <dgm:prSet phldrT="[Text]" custT="1"/>
      <dgm:spPr>
        <a:noFill/>
        <a:ln>
          <a:solidFill>
            <a:schemeClr val="accent1"/>
          </a:solidFill>
          <a:prstDash val="lgDash"/>
        </a:ln>
      </dgm:spPr>
      <dgm:t>
        <a:bodyPr/>
        <a:lstStyle/>
        <a:p>
          <a:r>
            <a:rPr lang="en-US" sz="1200" b="1" dirty="0">
              <a:solidFill>
                <a:schemeClr val="tx1"/>
              </a:solidFill>
            </a:rPr>
            <a:t>Graduated - 0</a:t>
          </a:r>
        </a:p>
        <a:p>
          <a:pPr>
            <a:buNone/>
          </a:pPr>
          <a:r>
            <a:rPr lang="en-US" sz="1200" b="1" dirty="0">
              <a:solidFill>
                <a:schemeClr val="tx1"/>
              </a:solidFill>
            </a:rPr>
            <a:t>Individuals – 0.000145</a:t>
          </a:r>
        </a:p>
        <a:p>
          <a:pPr>
            <a:buNone/>
          </a:pPr>
          <a:r>
            <a:rPr lang="en-US" sz="1200" b="1" dirty="0">
              <a:solidFill>
                <a:schemeClr val="tx1"/>
              </a:solidFill>
            </a:rPr>
            <a:t>VIP - 0</a:t>
          </a:r>
          <a:endParaRPr lang="en-US" sz="1200" dirty="0">
            <a:solidFill>
              <a:schemeClr val="tx1"/>
            </a:solidFill>
          </a:endParaRPr>
        </a:p>
      </dgm:t>
    </dgm:pt>
    <dgm:pt modelId="{4809E3DC-C136-4EC2-849F-2394A70DF32F}" type="parTrans" cxnId="{ECCDC5FC-C4CD-4D27-8963-B2FB5DA8B711}">
      <dgm:prSet/>
      <dgm:spPr/>
      <dgm:t>
        <a:bodyPr/>
        <a:lstStyle/>
        <a:p>
          <a:endParaRPr lang="en-US" sz="1600">
            <a:solidFill>
              <a:schemeClr val="tx1"/>
            </a:solidFill>
          </a:endParaRPr>
        </a:p>
      </dgm:t>
    </dgm:pt>
    <dgm:pt modelId="{CEAC77A3-F019-4EB6-A67A-D01EA028A855}" type="sibTrans" cxnId="{ECCDC5FC-C4CD-4D27-8963-B2FB5DA8B711}">
      <dgm:prSet/>
      <dgm:spPr/>
      <dgm:t>
        <a:bodyPr/>
        <a:lstStyle/>
        <a:p>
          <a:endParaRPr lang="en-US" sz="1600">
            <a:solidFill>
              <a:schemeClr val="tx1"/>
            </a:solidFill>
          </a:endParaRPr>
        </a:p>
      </dgm:t>
    </dgm:pt>
    <dgm:pt modelId="{10DC8D50-E48F-4C14-846C-4F6CA479EED8}">
      <dgm:prSet phldrT="[Text]" custT="1"/>
      <dgm:spPr>
        <a:noFill/>
        <a:ln>
          <a:solidFill>
            <a:schemeClr val="accent1"/>
          </a:solidFill>
          <a:prstDash val="lgDash"/>
        </a:ln>
      </dgm:spPr>
      <dgm:t>
        <a:bodyPr/>
        <a:lstStyle/>
        <a:p>
          <a:r>
            <a:rPr lang="en-US" sz="1200" b="1" dirty="0">
              <a:solidFill>
                <a:schemeClr val="tx1"/>
              </a:solidFill>
            </a:rPr>
            <a:t>Graduated – 0.00063</a:t>
          </a:r>
        </a:p>
        <a:p>
          <a:pPr>
            <a:buNone/>
          </a:pPr>
          <a:r>
            <a:rPr lang="en-US" sz="1200" b="1" dirty="0">
              <a:solidFill>
                <a:schemeClr val="tx1"/>
              </a:solidFill>
            </a:rPr>
            <a:t>Individuals </a:t>
          </a:r>
          <a:r>
            <a:rPr lang="en-US" sz="1200" b="1" dirty="0">
              <a:solidFill>
                <a:schemeClr val="tx1"/>
              </a:solidFill>
              <a:highlight>
                <a:srgbClr val="FFFF00"/>
              </a:highlight>
            </a:rPr>
            <a:t>– 0.0264</a:t>
          </a:r>
        </a:p>
        <a:p>
          <a:pPr>
            <a:buNone/>
          </a:pPr>
          <a:r>
            <a:rPr lang="en-US" sz="1200" b="1" dirty="0">
              <a:solidFill>
                <a:schemeClr val="tx1"/>
              </a:solidFill>
            </a:rPr>
            <a:t>VIP – 0.0251</a:t>
          </a:r>
          <a:endParaRPr lang="en-US" sz="1200" dirty="0">
            <a:solidFill>
              <a:schemeClr val="tx1"/>
            </a:solidFill>
          </a:endParaRPr>
        </a:p>
      </dgm:t>
    </dgm:pt>
    <dgm:pt modelId="{95E9A227-DA0C-4889-BB4B-908CC0896D78}" type="parTrans" cxnId="{396AE40A-4D53-4D1B-9BE5-990817474275}">
      <dgm:prSet/>
      <dgm:spPr/>
      <dgm:t>
        <a:bodyPr/>
        <a:lstStyle/>
        <a:p>
          <a:endParaRPr lang="en-US" sz="1600">
            <a:solidFill>
              <a:schemeClr val="tx1"/>
            </a:solidFill>
          </a:endParaRPr>
        </a:p>
      </dgm:t>
    </dgm:pt>
    <dgm:pt modelId="{D2C6A091-2138-40DF-902A-DADF7C0A858A}" type="sibTrans" cxnId="{396AE40A-4D53-4D1B-9BE5-990817474275}">
      <dgm:prSet/>
      <dgm:spPr/>
      <dgm:t>
        <a:bodyPr/>
        <a:lstStyle/>
        <a:p>
          <a:endParaRPr lang="en-US" sz="1600">
            <a:solidFill>
              <a:schemeClr val="tx1"/>
            </a:solidFill>
          </a:endParaRPr>
        </a:p>
      </dgm:t>
    </dgm:pt>
    <dgm:pt modelId="{9AF246AA-09BA-483A-95B2-66DE99600D52}">
      <dgm:prSet phldrT="[Text]" custT="1"/>
      <dgm:spPr>
        <a:noFill/>
        <a:ln>
          <a:solidFill>
            <a:schemeClr val="accent1"/>
          </a:solidFill>
          <a:prstDash val="lgDash"/>
        </a:ln>
      </dgm:spPr>
      <dgm:t>
        <a:bodyPr/>
        <a:lstStyle/>
        <a:p>
          <a:r>
            <a:rPr lang="en-US" sz="1200" b="1" dirty="0">
              <a:solidFill>
                <a:schemeClr val="tx1"/>
              </a:solidFill>
            </a:rPr>
            <a:t>Graduated - 0</a:t>
          </a:r>
        </a:p>
        <a:p>
          <a:pPr>
            <a:buNone/>
          </a:pPr>
          <a:r>
            <a:rPr lang="en-US" sz="1200" b="1" dirty="0">
              <a:solidFill>
                <a:schemeClr val="tx1"/>
              </a:solidFill>
            </a:rPr>
            <a:t>Individuals - 0</a:t>
          </a:r>
        </a:p>
        <a:p>
          <a:pPr>
            <a:buNone/>
          </a:pPr>
          <a:r>
            <a:rPr lang="en-US" sz="1200" b="1" dirty="0">
              <a:solidFill>
                <a:schemeClr val="tx1"/>
              </a:solidFill>
            </a:rPr>
            <a:t>VIP - 0</a:t>
          </a:r>
          <a:endParaRPr lang="en-US" sz="1200" dirty="0">
            <a:solidFill>
              <a:schemeClr val="tx1"/>
            </a:solidFill>
          </a:endParaRPr>
        </a:p>
      </dgm:t>
    </dgm:pt>
    <dgm:pt modelId="{C9CB9CCD-885C-4C1A-9190-7743B83ADCF6}" type="parTrans" cxnId="{96720A22-49E5-42B3-A8B4-CD9BDEE08C00}">
      <dgm:prSet/>
      <dgm:spPr/>
      <dgm:t>
        <a:bodyPr/>
        <a:lstStyle/>
        <a:p>
          <a:endParaRPr lang="en-US" sz="1600">
            <a:solidFill>
              <a:schemeClr val="tx1"/>
            </a:solidFill>
          </a:endParaRPr>
        </a:p>
      </dgm:t>
    </dgm:pt>
    <dgm:pt modelId="{EE3646C7-4509-45CA-8EEC-BA8F436CA923}" type="sibTrans" cxnId="{96720A22-49E5-42B3-A8B4-CD9BDEE08C00}">
      <dgm:prSet/>
      <dgm:spPr/>
      <dgm:t>
        <a:bodyPr/>
        <a:lstStyle/>
        <a:p>
          <a:endParaRPr lang="en-US" sz="1600">
            <a:solidFill>
              <a:schemeClr val="tx1"/>
            </a:solidFill>
          </a:endParaRPr>
        </a:p>
      </dgm:t>
    </dgm:pt>
    <dgm:pt modelId="{92654547-E6AF-4C21-813C-FC394A15A681}" type="pres">
      <dgm:prSet presAssocID="{1BF214FB-8585-4C85-83D7-47164AAD632D}" presName="diagram" presStyleCnt="0">
        <dgm:presLayoutVars>
          <dgm:dir/>
          <dgm:resizeHandles val="exact"/>
        </dgm:presLayoutVars>
      </dgm:prSet>
      <dgm:spPr/>
    </dgm:pt>
    <dgm:pt modelId="{250A4AD9-9384-455C-AF51-202B08254D55}" type="pres">
      <dgm:prSet presAssocID="{888C3ED4-9510-4000-A70F-AAD75B5EBD43}" presName="node" presStyleLbl="node1" presStyleIdx="0" presStyleCnt="6">
        <dgm:presLayoutVars>
          <dgm:bulletEnabled val="1"/>
        </dgm:presLayoutVars>
      </dgm:prSet>
      <dgm:spPr/>
    </dgm:pt>
    <dgm:pt modelId="{4651146E-6BCD-4FBD-9BFD-AFBFF51DA873}" type="pres">
      <dgm:prSet presAssocID="{91778D6F-210D-40E1-9F4A-4CEEC2F76790}" presName="sibTrans" presStyleCnt="0"/>
      <dgm:spPr/>
    </dgm:pt>
    <dgm:pt modelId="{7A5B3E65-9777-4EF6-A5E1-C35B895D487A}" type="pres">
      <dgm:prSet presAssocID="{016586D9-2DB5-4AA6-BA9F-9EDDC0510C29}" presName="node" presStyleLbl="node1" presStyleIdx="1" presStyleCnt="6">
        <dgm:presLayoutVars>
          <dgm:bulletEnabled val="1"/>
        </dgm:presLayoutVars>
      </dgm:prSet>
      <dgm:spPr/>
    </dgm:pt>
    <dgm:pt modelId="{8C3FA750-50B3-4A61-AE6A-6E262BD92BF1}" type="pres">
      <dgm:prSet presAssocID="{59DA38EC-31CE-4170-A454-97D5E30BDBA8}" presName="sibTrans" presStyleCnt="0"/>
      <dgm:spPr/>
    </dgm:pt>
    <dgm:pt modelId="{98736366-53F9-49EF-9094-E77CAF66F377}" type="pres">
      <dgm:prSet presAssocID="{F1A4D444-33C8-420D-922B-B4D83B96C7C2}" presName="node" presStyleLbl="node1" presStyleIdx="2" presStyleCnt="6">
        <dgm:presLayoutVars>
          <dgm:bulletEnabled val="1"/>
        </dgm:presLayoutVars>
      </dgm:prSet>
      <dgm:spPr/>
    </dgm:pt>
    <dgm:pt modelId="{184FD239-07E4-4D73-B5DB-F0618A654FA9}" type="pres">
      <dgm:prSet presAssocID="{68A763C5-D2C0-42B7-9415-66617A5D147E}" presName="sibTrans" presStyleCnt="0"/>
      <dgm:spPr/>
    </dgm:pt>
    <dgm:pt modelId="{E111D404-B88B-44E6-839A-F40E9BF97271}" type="pres">
      <dgm:prSet presAssocID="{51EB5745-8AAE-421D-874F-13491FF3F307}" presName="node" presStyleLbl="node1" presStyleIdx="3" presStyleCnt="6">
        <dgm:presLayoutVars>
          <dgm:bulletEnabled val="1"/>
        </dgm:presLayoutVars>
      </dgm:prSet>
      <dgm:spPr/>
    </dgm:pt>
    <dgm:pt modelId="{D747113C-6AAD-4D6D-B469-D8C2782852AE}" type="pres">
      <dgm:prSet presAssocID="{CEAC77A3-F019-4EB6-A67A-D01EA028A855}" presName="sibTrans" presStyleCnt="0"/>
      <dgm:spPr/>
    </dgm:pt>
    <dgm:pt modelId="{8298FD8A-4BE2-4FB3-B18E-E031C2BD42AC}" type="pres">
      <dgm:prSet presAssocID="{10DC8D50-E48F-4C14-846C-4F6CA479EED8}" presName="node" presStyleLbl="node1" presStyleIdx="4" presStyleCnt="6">
        <dgm:presLayoutVars>
          <dgm:bulletEnabled val="1"/>
        </dgm:presLayoutVars>
      </dgm:prSet>
      <dgm:spPr/>
    </dgm:pt>
    <dgm:pt modelId="{40AAEEEF-B0A3-4A11-9E22-47246DBF72EC}" type="pres">
      <dgm:prSet presAssocID="{D2C6A091-2138-40DF-902A-DADF7C0A858A}" presName="sibTrans" presStyleCnt="0"/>
      <dgm:spPr/>
    </dgm:pt>
    <dgm:pt modelId="{F7AE4263-220C-4194-B4E9-8B096817D988}" type="pres">
      <dgm:prSet presAssocID="{9AF246AA-09BA-483A-95B2-66DE99600D52}" presName="node" presStyleLbl="node1" presStyleIdx="5" presStyleCnt="6">
        <dgm:presLayoutVars>
          <dgm:bulletEnabled val="1"/>
        </dgm:presLayoutVars>
      </dgm:prSet>
      <dgm:spPr/>
    </dgm:pt>
  </dgm:ptLst>
  <dgm:cxnLst>
    <dgm:cxn modelId="{7DAD2D03-DF1E-42BF-967E-087CA55A7517}" type="presOf" srcId="{51EB5745-8AAE-421D-874F-13491FF3F307}" destId="{E111D404-B88B-44E6-839A-F40E9BF97271}" srcOrd="0" destOrd="0" presId="urn:microsoft.com/office/officeart/2005/8/layout/default"/>
    <dgm:cxn modelId="{396AE40A-4D53-4D1B-9BE5-990817474275}" srcId="{1BF214FB-8585-4C85-83D7-47164AAD632D}" destId="{10DC8D50-E48F-4C14-846C-4F6CA479EED8}" srcOrd="4" destOrd="0" parTransId="{95E9A227-DA0C-4889-BB4B-908CC0896D78}" sibTransId="{D2C6A091-2138-40DF-902A-DADF7C0A858A}"/>
    <dgm:cxn modelId="{96720A22-49E5-42B3-A8B4-CD9BDEE08C00}" srcId="{1BF214FB-8585-4C85-83D7-47164AAD632D}" destId="{9AF246AA-09BA-483A-95B2-66DE99600D52}" srcOrd="5" destOrd="0" parTransId="{C9CB9CCD-885C-4C1A-9190-7743B83ADCF6}" sibTransId="{EE3646C7-4509-45CA-8EEC-BA8F436CA923}"/>
    <dgm:cxn modelId="{59AEF528-637A-42FE-89B9-BC2D21624135}" type="presOf" srcId="{F1A4D444-33C8-420D-922B-B4D83B96C7C2}" destId="{98736366-53F9-49EF-9094-E77CAF66F377}" srcOrd="0" destOrd="0" presId="urn:microsoft.com/office/officeart/2005/8/layout/default"/>
    <dgm:cxn modelId="{61F7C260-BB9F-4EAB-A166-C8B477418C19}" srcId="{1BF214FB-8585-4C85-83D7-47164AAD632D}" destId="{F1A4D444-33C8-420D-922B-B4D83B96C7C2}" srcOrd="2" destOrd="0" parTransId="{AFA9A2E5-05CF-4291-BDAC-40FF2BA0C123}" sibTransId="{68A763C5-D2C0-42B7-9415-66617A5D147E}"/>
    <dgm:cxn modelId="{E7A50B49-7597-4D6A-A8AB-E00237D2C558}" srcId="{1BF214FB-8585-4C85-83D7-47164AAD632D}" destId="{888C3ED4-9510-4000-A70F-AAD75B5EBD43}" srcOrd="0" destOrd="0" parTransId="{4F31B688-999B-4752-86CF-5AFFBDD2FB2C}" sibTransId="{91778D6F-210D-40E1-9F4A-4CEEC2F76790}"/>
    <dgm:cxn modelId="{03FFB34C-F2DE-4D1A-A377-DDE0CA287713}" srcId="{1BF214FB-8585-4C85-83D7-47164AAD632D}" destId="{016586D9-2DB5-4AA6-BA9F-9EDDC0510C29}" srcOrd="1" destOrd="0" parTransId="{D8622124-F306-4E87-AD72-8341309CD39F}" sibTransId="{59DA38EC-31CE-4170-A454-97D5E30BDBA8}"/>
    <dgm:cxn modelId="{2DB7B44F-8F33-4F07-8CDA-E8701BDA5F48}" type="presOf" srcId="{9AF246AA-09BA-483A-95B2-66DE99600D52}" destId="{F7AE4263-220C-4194-B4E9-8B096817D988}" srcOrd="0" destOrd="0" presId="urn:microsoft.com/office/officeart/2005/8/layout/default"/>
    <dgm:cxn modelId="{5417698C-B81D-43CE-B65E-853E416C5CBF}" type="presOf" srcId="{10DC8D50-E48F-4C14-846C-4F6CA479EED8}" destId="{8298FD8A-4BE2-4FB3-B18E-E031C2BD42AC}" srcOrd="0" destOrd="0" presId="urn:microsoft.com/office/officeart/2005/8/layout/default"/>
    <dgm:cxn modelId="{E6E74F99-5280-40DA-9E91-B5CA0A6346AB}" type="presOf" srcId="{016586D9-2DB5-4AA6-BA9F-9EDDC0510C29}" destId="{7A5B3E65-9777-4EF6-A5E1-C35B895D487A}" srcOrd="0" destOrd="0" presId="urn:microsoft.com/office/officeart/2005/8/layout/default"/>
    <dgm:cxn modelId="{E05021BE-B5A7-46E7-91FD-547B7247C89F}" type="presOf" srcId="{1BF214FB-8585-4C85-83D7-47164AAD632D}" destId="{92654547-E6AF-4C21-813C-FC394A15A681}" srcOrd="0" destOrd="0" presId="urn:microsoft.com/office/officeart/2005/8/layout/default"/>
    <dgm:cxn modelId="{C9A99AF7-ACD7-4108-8B57-DB7178590EB4}" type="presOf" srcId="{888C3ED4-9510-4000-A70F-AAD75B5EBD43}" destId="{250A4AD9-9384-455C-AF51-202B08254D55}" srcOrd="0" destOrd="0" presId="urn:microsoft.com/office/officeart/2005/8/layout/default"/>
    <dgm:cxn modelId="{ECCDC5FC-C4CD-4D27-8963-B2FB5DA8B711}" srcId="{1BF214FB-8585-4C85-83D7-47164AAD632D}" destId="{51EB5745-8AAE-421D-874F-13491FF3F307}" srcOrd="3" destOrd="0" parTransId="{4809E3DC-C136-4EC2-849F-2394A70DF32F}" sibTransId="{CEAC77A3-F019-4EB6-A67A-D01EA028A855}"/>
    <dgm:cxn modelId="{A6017E7B-72B2-4BF3-955B-1883BD7EE2B8}" type="presParOf" srcId="{92654547-E6AF-4C21-813C-FC394A15A681}" destId="{250A4AD9-9384-455C-AF51-202B08254D55}" srcOrd="0" destOrd="0" presId="urn:microsoft.com/office/officeart/2005/8/layout/default"/>
    <dgm:cxn modelId="{255B7F46-ABE6-470D-AA44-251223966F8D}" type="presParOf" srcId="{92654547-E6AF-4C21-813C-FC394A15A681}" destId="{4651146E-6BCD-4FBD-9BFD-AFBFF51DA873}" srcOrd="1" destOrd="0" presId="urn:microsoft.com/office/officeart/2005/8/layout/default"/>
    <dgm:cxn modelId="{CD53A123-40E6-4CC9-95B9-52C5E139CC3B}" type="presParOf" srcId="{92654547-E6AF-4C21-813C-FC394A15A681}" destId="{7A5B3E65-9777-4EF6-A5E1-C35B895D487A}" srcOrd="2" destOrd="0" presId="urn:microsoft.com/office/officeart/2005/8/layout/default"/>
    <dgm:cxn modelId="{A4BB538E-6F9B-49AD-BFF4-9659A15FAF78}" type="presParOf" srcId="{92654547-E6AF-4C21-813C-FC394A15A681}" destId="{8C3FA750-50B3-4A61-AE6A-6E262BD92BF1}" srcOrd="3" destOrd="0" presId="urn:microsoft.com/office/officeart/2005/8/layout/default"/>
    <dgm:cxn modelId="{24900E1C-4414-43CE-9DCA-A2B5BF9C54D9}" type="presParOf" srcId="{92654547-E6AF-4C21-813C-FC394A15A681}" destId="{98736366-53F9-49EF-9094-E77CAF66F377}" srcOrd="4" destOrd="0" presId="urn:microsoft.com/office/officeart/2005/8/layout/default"/>
    <dgm:cxn modelId="{B226722C-D110-484F-B8A6-C72629260C42}" type="presParOf" srcId="{92654547-E6AF-4C21-813C-FC394A15A681}" destId="{184FD239-07E4-4D73-B5DB-F0618A654FA9}" srcOrd="5" destOrd="0" presId="urn:microsoft.com/office/officeart/2005/8/layout/default"/>
    <dgm:cxn modelId="{A731B613-C92F-4045-B8CD-F8D6EE0E6F67}" type="presParOf" srcId="{92654547-E6AF-4C21-813C-FC394A15A681}" destId="{E111D404-B88B-44E6-839A-F40E9BF97271}" srcOrd="6" destOrd="0" presId="urn:microsoft.com/office/officeart/2005/8/layout/default"/>
    <dgm:cxn modelId="{5DB6BD3F-AF14-47AF-B075-AF96B9BED870}" type="presParOf" srcId="{92654547-E6AF-4C21-813C-FC394A15A681}" destId="{D747113C-6AAD-4D6D-B469-D8C2782852AE}" srcOrd="7" destOrd="0" presId="urn:microsoft.com/office/officeart/2005/8/layout/default"/>
    <dgm:cxn modelId="{0BE13472-CCE2-41AA-B714-B81EE5CD8099}" type="presParOf" srcId="{92654547-E6AF-4C21-813C-FC394A15A681}" destId="{8298FD8A-4BE2-4FB3-B18E-E031C2BD42AC}" srcOrd="8" destOrd="0" presId="urn:microsoft.com/office/officeart/2005/8/layout/default"/>
    <dgm:cxn modelId="{F31D8D60-8D45-4CF8-A588-AFEFAFB4923D}" type="presParOf" srcId="{92654547-E6AF-4C21-813C-FC394A15A681}" destId="{40AAEEEF-B0A3-4A11-9E22-47246DBF72EC}" srcOrd="9" destOrd="0" presId="urn:microsoft.com/office/officeart/2005/8/layout/default"/>
    <dgm:cxn modelId="{79DE278C-9500-44C0-A32A-DEFFC3BCFE5F}" type="presParOf" srcId="{92654547-E6AF-4C21-813C-FC394A15A681}" destId="{F7AE4263-220C-4194-B4E9-8B096817D988}" srcOrd="10" destOrd="0" presId="urn:microsoft.com/office/officeart/2005/8/layout/defaul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1BF214FB-8585-4C85-83D7-47164AAD632D}"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888C3ED4-9510-4000-A70F-AAD75B5EBD43}">
      <dgm:prSet phldrT="[Text]" custT="1"/>
      <dgm:spPr>
        <a:noFill/>
        <a:ln>
          <a:solidFill>
            <a:schemeClr val="accent1"/>
          </a:solidFill>
          <a:prstDash val="lgDash"/>
        </a:ln>
      </dgm:spPr>
      <dgm:t>
        <a:bodyPr/>
        <a:lstStyle/>
        <a:p>
          <a:r>
            <a:rPr lang="en-US" sz="1600" b="1" dirty="0">
              <a:solidFill>
                <a:schemeClr val="tx1"/>
              </a:solidFill>
            </a:rPr>
            <a:t>Inactive Customers</a:t>
          </a:r>
        </a:p>
      </dgm:t>
    </dgm:pt>
    <dgm:pt modelId="{4F31B688-999B-4752-86CF-5AFFBDD2FB2C}" type="parTrans" cxnId="{E7A50B49-7597-4D6A-A8AB-E00237D2C558}">
      <dgm:prSet/>
      <dgm:spPr/>
      <dgm:t>
        <a:bodyPr/>
        <a:lstStyle/>
        <a:p>
          <a:endParaRPr lang="en-US" sz="1600">
            <a:solidFill>
              <a:schemeClr val="tx1"/>
            </a:solidFill>
          </a:endParaRPr>
        </a:p>
      </dgm:t>
    </dgm:pt>
    <dgm:pt modelId="{91778D6F-210D-40E1-9F4A-4CEEC2F76790}" type="sibTrans" cxnId="{E7A50B49-7597-4D6A-A8AB-E00237D2C558}">
      <dgm:prSet/>
      <dgm:spPr/>
      <dgm:t>
        <a:bodyPr/>
        <a:lstStyle/>
        <a:p>
          <a:endParaRPr lang="en-US" sz="1600">
            <a:solidFill>
              <a:schemeClr val="tx1"/>
            </a:solidFill>
          </a:endParaRPr>
        </a:p>
      </dgm:t>
    </dgm:pt>
    <dgm:pt modelId="{016586D9-2DB5-4AA6-BA9F-9EDDC0510C29}">
      <dgm:prSet phldrT="[Text]" custT="1"/>
      <dgm:spPr>
        <a:noFill/>
        <a:ln>
          <a:solidFill>
            <a:schemeClr val="accent1"/>
          </a:solidFill>
          <a:prstDash val="lgDash"/>
        </a:ln>
      </dgm:spPr>
      <dgm:t>
        <a:bodyPr/>
        <a:lstStyle/>
        <a:p>
          <a:r>
            <a:rPr lang="en-IN" sz="1600" b="1" dirty="0">
              <a:solidFill>
                <a:schemeClr val="tx1"/>
              </a:solidFill>
            </a:rPr>
            <a:t>F   40</a:t>
          </a:r>
          <a:endParaRPr lang="en-IN" sz="1600" b="1" dirty="0">
            <a:solidFill>
              <a:schemeClr val="tx1"/>
            </a:solidFill>
            <a:highlight>
              <a:srgbClr val="FFFF00"/>
            </a:highlight>
          </a:endParaRPr>
        </a:p>
        <a:p>
          <a:r>
            <a:rPr lang="en-IN" sz="1600" b="1" dirty="0">
              <a:solidFill>
                <a:schemeClr val="tx1"/>
              </a:solidFill>
            </a:rPr>
            <a:t>M   35</a:t>
          </a:r>
          <a:endParaRPr lang="en-US" sz="1600" dirty="0">
            <a:solidFill>
              <a:schemeClr val="tx1"/>
            </a:solidFill>
          </a:endParaRPr>
        </a:p>
      </dgm:t>
    </dgm:pt>
    <dgm:pt modelId="{D8622124-F306-4E87-AD72-8341309CD39F}" type="parTrans" cxnId="{03FFB34C-F2DE-4D1A-A377-DDE0CA287713}">
      <dgm:prSet/>
      <dgm:spPr/>
      <dgm:t>
        <a:bodyPr/>
        <a:lstStyle/>
        <a:p>
          <a:endParaRPr lang="en-US" sz="1600">
            <a:solidFill>
              <a:schemeClr val="tx1"/>
            </a:solidFill>
          </a:endParaRPr>
        </a:p>
      </dgm:t>
    </dgm:pt>
    <dgm:pt modelId="{59DA38EC-31CE-4170-A454-97D5E30BDBA8}" type="sibTrans" cxnId="{03FFB34C-F2DE-4D1A-A377-DDE0CA287713}">
      <dgm:prSet/>
      <dgm:spPr/>
      <dgm:t>
        <a:bodyPr/>
        <a:lstStyle/>
        <a:p>
          <a:endParaRPr lang="en-US" sz="1600">
            <a:solidFill>
              <a:schemeClr val="tx1"/>
            </a:solidFill>
          </a:endParaRPr>
        </a:p>
      </dgm:t>
    </dgm:pt>
    <dgm:pt modelId="{F1A4D444-33C8-420D-922B-B4D83B96C7C2}">
      <dgm:prSet phldrT="[Text]" custT="1"/>
      <dgm:spPr>
        <a:noFill/>
        <a:ln>
          <a:solidFill>
            <a:schemeClr val="accent1"/>
          </a:solidFill>
          <a:prstDash val="lgDash"/>
        </a:ln>
      </dgm:spPr>
      <dgm:t>
        <a:bodyPr/>
        <a:lstStyle/>
        <a:p>
          <a:r>
            <a:rPr lang="en-IN" sz="1600" b="1" dirty="0">
              <a:solidFill>
                <a:schemeClr val="tx1"/>
              </a:solidFill>
            </a:rPr>
            <a:t>Active to Inactive Customers</a:t>
          </a:r>
          <a:endParaRPr lang="en-US" sz="1600" dirty="0">
            <a:solidFill>
              <a:schemeClr val="tx1"/>
            </a:solidFill>
          </a:endParaRPr>
        </a:p>
      </dgm:t>
    </dgm:pt>
    <dgm:pt modelId="{AFA9A2E5-05CF-4291-BDAC-40FF2BA0C123}" type="parTrans" cxnId="{61F7C260-BB9F-4EAB-A166-C8B477418C19}">
      <dgm:prSet/>
      <dgm:spPr/>
      <dgm:t>
        <a:bodyPr/>
        <a:lstStyle/>
        <a:p>
          <a:endParaRPr lang="en-US" sz="1600">
            <a:solidFill>
              <a:schemeClr val="tx1"/>
            </a:solidFill>
          </a:endParaRPr>
        </a:p>
      </dgm:t>
    </dgm:pt>
    <dgm:pt modelId="{68A763C5-D2C0-42B7-9415-66617A5D147E}" type="sibTrans" cxnId="{61F7C260-BB9F-4EAB-A166-C8B477418C19}">
      <dgm:prSet/>
      <dgm:spPr/>
      <dgm:t>
        <a:bodyPr/>
        <a:lstStyle/>
        <a:p>
          <a:endParaRPr lang="en-US" sz="1600">
            <a:solidFill>
              <a:schemeClr val="tx1"/>
            </a:solidFill>
          </a:endParaRPr>
        </a:p>
      </dgm:t>
    </dgm:pt>
    <dgm:pt modelId="{51EB5745-8AAE-421D-874F-13491FF3F307}">
      <dgm:prSet phldrT="[Text]" custT="1"/>
      <dgm:spPr>
        <a:noFill/>
        <a:ln>
          <a:solidFill>
            <a:schemeClr val="accent1"/>
          </a:solidFill>
          <a:prstDash val="lgDash"/>
        </a:ln>
      </dgm:spPr>
      <dgm:t>
        <a:bodyPr/>
        <a:lstStyle/>
        <a:p>
          <a:r>
            <a:rPr lang="en-IN" sz="1600" b="1" dirty="0">
              <a:solidFill>
                <a:schemeClr val="tx1"/>
              </a:solidFill>
            </a:rPr>
            <a:t>F   46</a:t>
          </a:r>
          <a:endParaRPr lang="en-IN" sz="1600" b="1" dirty="0">
            <a:solidFill>
              <a:schemeClr val="tx1"/>
            </a:solidFill>
            <a:highlight>
              <a:srgbClr val="FFFF00"/>
            </a:highlight>
          </a:endParaRPr>
        </a:p>
        <a:p>
          <a:r>
            <a:rPr lang="en-IN" sz="1600" b="1" dirty="0">
              <a:solidFill>
                <a:schemeClr val="tx1"/>
              </a:solidFill>
            </a:rPr>
            <a:t>M   40</a:t>
          </a:r>
          <a:endParaRPr lang="en-US" sz="1600" dirty="0">
            <a:solidFill>
              <a:schemeClr val="tx1"/>
            </a:solidFill>
          </a:endParaRPr>
        </a:p>
      </dgm:t>
    </dgm:pt>
    <dgm:pt modelId="{4809E3DC-C136-4EC2-849F-2394A70DF32F}" type="parTrans" cxnId="{ECCDC5FC-C4CD-4D27-8963-B2FB5DA8B711}">
      <dgm:prSet/>
      <dgm:spPr/>
      <dgm:t>
        <a:bodyPr/>
        <a:lstStyle/>
        <a:p>
          <a:endParaRPr lang="en-US" sz="1600">
            <a:solidFill>
              <a:schemeClr val="tx1"/>
            </a:solidFill>
          </a:endParaRPr>
        </a:p>
      </dgm:t>
    </dgm:pt>
    <dgm:pt modelId="{CEAC77A3-F019-4EB6-A67A-D01EA028A855}" type="sibTrans" cxnId="{ECCDC5FC-C4CD-4D27-8963-B2FB5DA8B711}">
      <dgm:prSet/>
      <dgm:spPr/>
      <dgm:t>
        <a:bodyPr/>
        <a:lstStyle/>
        <a:p>
          <a:endParaRPr lang="en-US" sz="1600">
            <a:solidFill>
              <a:schemeClr val="tx1"/>
            </a:solidFill>
          </a:endParaRPr>
        </a:p>
      </dgm:t>
    </dgm:pt>
    <dgm:pt modelId="{10DC8D50-E48F-4C14-846C-4F6CA479EED8}">
      <dgm:prSet phldrT="[Text]" custT="1"/>
      <dgm:spPr>
        <a:noFill/>
        <a:ln>
          <a:solidFill>
            <a:schemeClr val="accent1"/>
          </a:solidFill>
          <a:prstDash val="lgDash"/>
        </a:ln>
      </dgm:spPr>
      <dgm:t>
        <a:bodyPr/>
        <a:lstStyle/>
        <a:p>
          <a:r>
            <a:rPr lang="en-IN" sz="1600" b="1" dirty="0">
              <a:solidFill>
                <a:schemeClr val="tx1"/>
              </a:solidFill>
            </a:rPr>
            <a:t>Inactive to Active Customers</a:t>
          </a:r>
          <a:endParaRPr lang="en-US" sz="1600" dirty="0">
            <a:solidFill>
              <a:schemeClr val="tx1"/>
            </a:solidFill>
          </a:endParaRPr>
        </a:p>
      </dgm:t>
    </dgm:pt>
    <dgm:pt modelId="{95E9A227-DA0C-4889-BB4B-908CC0896D78}" type="parTrans" cxnId="{396AE40A-4D53-4D1B-9BE5-990817474275}">
      <dgm:prSet/>
      <dgm:spPr/>
      <dgm:t>
        <a:bodyPr/>
        <a:lstStyle/>
        <a:p>
          <a:endParaRPr lang="en-US" sz="1600">
            <a:solidFill>
              <a:schemeClr val="tx1"/>
            </a:solidFill>
          </a:endParaRPr>
        </a:p>
      </dgm:t>
    </dgm:pt>
    <dgm:pt modelId="{D2C6A091-2138-40DF-902A-DADF7C0A858A}" type="sibTrans" cxnId="{396AE40A-4D53-4D1B-9BE5-990817474275}">
      <dgm:prSet/>
      <dgm:spPr/>
      <dgm:t>
        <a:bodyPr/>
        <a:lstStyle/>
        <a:p>
          <a:endParaRPr lang="en-US" sz="1600">
            <a:solidFill>
              <a:schemeClr val="tx1"/>
            </a:solidFill>
          </a:endParaRPr>
        </a:p>
      </dgm:t>
    </dgm:pt>
    <dgm:pt modelId="{9AF246AA-09BA-483A-95B2-66DE99600D52}">
      <dgm:prSet phldrT="[Text]" custT="1"/>
      <dgm:spPr>
        <a:noFill/>
        <a:ln>
          <a:solidFill>
            <a:schemeClr val="accent1"/>
          </a:solidFill>
          <a:prstDash val="lgDash"/>
        </a:ln>
      </dgm:spPr>
      <dgm:t>
        <a:bodyPr/>
        <a:lstStyle/>
        <a:p>
          <a:r>
            <a:rPr lang="en-IN" sz="1600" b="1" dirty="0">
              <a:solidFill>
                <a:schemeClr val="tx1"/>
              </a:solidFill>
            </a:rPr>
            <a:t>F    41</a:t>
          </a:r>
        </a:p>
        <a:p>
          <a:r>
            <a:rPr lang="en-IN" sz="1600" b="1" dirty="0">
              <a:solidFill>
                <a:schemeClr val="tx1"/>
              </a:solidFill>
            </a:rPr>
            <a:t>M    36</a:t>
          </a:r>
        </a:p>
      </dgm:t>
    </dgm:pt>
    <dgm:pt modelId="{C9CB9CCD-885C-4C1A-9190-7743B83ADCF6}" type="parTrans" cxnId="{96720A22-49E5-42B3-A8B4-CD9BDEE08C00}">
      <dgm:prSet/>
      <dgm:spPr/>
      <dgm:t>
        <a:bodyPr/>
        <a:lstStyle/>
        <a:p>
          <a:endParaRPr lang="en-US" sz="1600">
            <a:solidFill>
              <a:schemeClr val="tx1"/>
            </a:solidFill>
          </a:endParaRPr>
        </a:p>
      </dgm:t>
    </dgm:pt>
    <dgm:pt modelId="{EE3646C7-4509-45CA-8EEC-BA8F436CA923}" type="sibTrans" cxnId="{96720A22-49E5-42B3-A8B4-CD9BDEE08C00}">
      <dgm:prSet/>
      <dgm:spPr/>
      <dgm:t>
        <a:bodyPr/>
        <a:lstStyle/>
        <a:p>
          <a:endParaRPr lang="en-US" sz="1600">
            <a:solidFill>
              <a:schemeClr val="tx1"/>
            </a:solidFill>
          </a:endParaRPr>
        </a:p>
      </dgm:t>
    </dgm:pt>
    <dgm:pt modelId="{92654547-E6AF-4C21-813C-FC394A15A681}" type="pres">
      <dgm:prSet presAssocID="{1BF214FB-8585-4C85-83D7-47164AAD632D}" presName="diagram" presStyleCnt="0">
        <dgm:presLayoutVars>
          <dgm:dir/>
          <dgm:resizeHandles val="exact"/>
        </dgm:presLayoutVars>
      </dgm:prSet>
      <dgm:spPr/>
    </dgm:pt>
    <dgm:pt modelId="{250A4AD9-9384-455C-AF51-202B08254D55}" type="pres">
      <dgm:prSet presAssocID="{888C3ED4-9510-4000-A70F-AAD75B5EBD43}" presName="node" presStyleLbl="node1" presStyleIdx="0" presStyleCnt="6">
        <dgm:presLayoutVars>
          <dgm:bulletEnabled val="1"/>
        </dgm:presLayoutVars>
      </dgm:prSet>
      <dgm:spPr/>
    </dgm:pt>
    <dgm:pt modelId="{4651146E-6BCD-4FBD-9BFD-AFBFF51DA873}" type="pres">
      <dgm:prSet presAssocID="{91778D6F-210D-40E1-9F4A-4CEEC2F76790}" presName="sibTrans" presStyleCnt="0"/>
      <dgm:spPr/>
    </dgm:pt>
    <dgm:pt modelId="{7A5B3E65-9777-4EF6-A5E1-C35B895D487A}" type="pres">
      <dgm:prSet presAssocID="{016586D9-2DB5-4AA6-BA9F-9EDDC0510C29}" presName="node" presStyleLbl="node1" presStyleIdx="1" presStyleCnt="6">
        <dgm:presLayoutVars>
          <dgm:bulletEnabled val="1"/>
        </dgm:presLayoutVars>
      </dgm:prSet>
      <dgm:spPr/>
    </dgm:pt>
    <dgm:pt modelId="{8C3FA750-50B3-4A61-AE6A-6E262BD92BF1}" type="pres">
      <dgm:prSet presAssocID="{59DA38EC-31CE-4170-A454-97D5E30BDBA8}" presName="sibTrans" presStyleCnt="0"/>
      <dgm:spPr/>
    </dgm:pt>
    <dgm:pt modelId="{98736366-53F9-49EF-9094-E77CAF66F377}" type="pres">
      <dgm:prSet presAssocID="{F1A4D444-33C8-420D-922B-B4D83B96C7C2}" presName="node" presStyleLbl="node1" presStyleIdx="2" presStyleCnt="6">
        <dgm:presLayoutVars>
          <dgm:bulletEnabled val="1"/>
        </dgm:presLayoutVars>
      </dgm:prSet>
      <dgm:spPr/>
    </dgm:pt>
    <dgm:pt modelId="{184FD239-07E4-4D73-B5DB-F0618A654FA9}" type="pres">
      <dgm:prSet presAssocID="{68A763C5-D2C0-42B7-9415-66617A5D147E}" presName="sibTrans" presStyleCnt="0"/>
      <dgm:spPr/>
    </dgm:pt>
    <dgm:pt modelId="{E111D404-B88B-44E6-839A-F40E9BF97271}" type="pres">
      <dgm:prSet presAssocID="{51EB5745-8AAE-421D-874F-13491FF3F307}" presName="node" presStyleLbl="node1" presStyleIdx="3" presStyleCnt="6">
        <dgm:presLayoutVars>
          <dgm:bulletEnabled val="1"/>
        </dgm:presLayoutVars>
      </dgm:prSet>
      <dgm:spPr/>
    </dgm:pt>
    <dgm:pt modelId="{D747113C-6AAD-4D6D-B469-D8C2782852AE}" type="pres">
      <dgm:prSet presAssocID="{CEAC77A3-F019-4EB6-A67A-D01EA028A855}" presName="sibTrans" presStyleCnt="0"/>
      <dgm:spPr/>
    </dgm:pt>
    <dgm:pt modelId="{8298FD8A-4BE2-4FB3-B18E-E031C2BD42AC}" type="pres">
      <dgm:prSet presAssocID="{10DC8D50-E48F-4C14-846C-4F6CA479EED8}" presName="node" presStyleLbl="node1" presStyleIdx="4" presStyleCnt="6">
        <dgm:presLayoutVars>
          <dgm:bulletEnabled val="1"/>
        </dgm:presLayoutVars>
      </dgm:prSet>
      <dgm:spPr/>
    </dgm:pt>
    <dgm:pt modelId="{40AAEEEF-B0A3-4A11-9E22-47246DBF72EC}" type="pres">
      <dgm:prSet presAssocID="{D2C6A091-2138-40DF-902A-DADF7C0A858A}" presName="sibTrans" presStyleCnt="0"/>
      <dgm:spPr/>
    </dgm:pt>
    <dgm:pt modelId="{F7AE4263-220C-4194-B4E9-8B096817D988}" type="pres">
      <dgm:prSet presAssocID="{9AF246AA-09BA-483A-95B2-66DE99600D52}" presName="node" presStyleLbl="node1" presStyleIdx="5" presStyleCnt="6">
        <dgm:presLayoutVars>
          <dgm:bulletEnabled val="1"/>
        </dgm:presLayoutVars>
      </dgm:prSet>
      <dgm:spPr/>
    </dgm:pt>
  </dgm:ptLst>
  <dgm:cxnLst>
    <dgm:cxn modelId="{7DAD2D03-DF1E-42BF-967E-087CA55A7517}" type="presOf" srcId="{51EB5745-8AAE-421D-874F-13491FF3F307}" destId="{E111D404-B88B-44E6-839A-F40E9BF97271}" srcOrd="0" destOrd="0" presId="urn:microsoft.com/office/officeart/2005/8/layout/default"/>
    <dgm:cxn modelId="{396AE40A-4D53-4D1B-9BE5-990817474275}" srcId="{1BF214FB-8585-4C85-83D7-47164AAD632D}" destId="{10DC8D50-E48F-4C14-846C-4F6CA479EED8}" srcOrd="4" destOrd="0" parTransId="{95E9A227-DA0C-4889-BB4B-908CC0896D78}" sibTransId="{D2C6A091-2138-40DF-902A-DADF7C0A858A}"/>
    <dgm:cxn modelId="{96720A22-49E5-42B3-A8B4-CD9BDEE08C00}" srcId="{1BF214FB-8585-4C85-83D7-47164AAD632D}" destId="{9AF246AA-09BA-483A-95B2-66DE99600D52}" srcOrd="5" destOrd="0" parTransId="{C9CB9CCD-885C-4C1A-9190-7743B83ADCF6}" sibTransId="{EE3646C7-4509-45CA-8EEC-BA8F436CA923}"/>
    <dgm:cxn modelId="{59AEF528-637A-42FE-89B9-BC2D21624135}" type="presOf" srcId="{F1A4D444-33C8-420D-922B-B4D83B96C7C2}" destId="{98736366-53F9-49EF-9094-E77CAF66F377}" srcOrd="0" destOrd="0" presId="urn:microsoft.com/office/officeart/2005/8/layout/default"/>
    <dgm:cxn modelId="{61F7C260-BB9F-4EAB-A166-C8B477418C19}" srcId="{1BF214FB-8585-4C85-83D7-47164AAD632D}" destId="{F1A4D444-33C8-420D-922B-B4D83B96C7C2}" srcOrd="2" destOrd="0" parTransId="{AFA9A2E5-05CF-4291-BDAC-40FF2BA0C123}" sibTransId="{68A763C5-D2C0-42B7-9415-66617A5D147E}"/>
    <dgm:cxn modelId="{E7A50B49-7597-4D6A-A8AB-E00237D2C558}" srcId="{1BF214FB-8585-4C85-83D7-47164AAD632D}" destId="{888C3ED4-9510-4000-A70F-AAD75B5EBD43}" srcOrd="0" destOrd="0" parTransId="{4F31B688-999B-4752-86CF-5AFFBDD2FB2C}" sibTransId="{91778D6F-210D-40E1-9F4A-4CEEC2F76790}"/>
    <dgm:cxn modelId="{03FFB34C-F2DE-4D1A-A377-DDE0CA287713}" srcId="{1BF214FB-8585-4C85-83D7-47164AAD632D}" destId="{016586D9-2DB5-4AA6-BA9F-9EDDC0510C29}" srcOrd="1" destOrd="0" parTransId="{D8622124-F306-4E87-AD72-8341309CD39F}" sibTransId="{59DA38EC-31CE-4170-A454-97D5E30BDBA8}"/>
    <dgm:cxn modelId="{2DB7B44F-8F33-4F07-8CDA-E8701BDA5F48}" type="presOf" srcId="{9AF246AA-09BA-483A-95B2-66DE99600D52}" destId="{F7AE4263-220C-4194-B4E9-8B096817D988}" srcOrd="0" destOrd="0" presId="urn:microsoft.com/office/officeart/2005/8/layout/default"/>
    <dgm:cxn modelId="{5417698C-B81D-43CE-B65E-853E416C5CBF}" type="presOf" srcId="{10DC8D50-E48F-4C14-846C-4F6CA479EED8}" destId="{8298FD8A-4BE2-4FB3-B18E-E031C2BD42AC}" srcOrd="0" destOrd="0" presId="urn:microsoft.com/office/officeart/2005/8/layout/default"/>
    <dgm:cxn modelId="{E6E74F99-5280-40DA-9E91-B5CA0A6346AB}" type="presOf" srcId="{016586D9-2DB5-4AA6-BA9F-9EDDC0510C29}" destId="{7A5B3E65-9777-4EF6-A5E1-C35B895D487A}" srcOrd="0" destOrd="0" presId="urn:microsoft.com/office/officeart/2005/8/layout/default"/>
    <dgm:cxn modelId="{E05021BE-B5A7-46E7-91FD-547B7247C89F}" type="presOf" srcId="{1BF214FB-8585-4C85-83D7-47164AAD632D}" destId="{92654547-E6AF-4C21-813C-FC394A15A681}" srcOrd="0" destOrd="0" presId="urn:microsoft.com/office/officeart/2005/8/layout/default"/>
    <dgm:cxn modelId="{C9A99AF7-ACD7-4108-8B57-DB7178590EB4}" type="presOf" srcId="{888C3ED4-9510-4000-A70F-AAD75B5EBD43}" destId="{250A4AD9-9384-455C-AF51-202B08254D55}" srcOrd="0" destOrd="0" presId="urn:microsoft.com/office/officeart/2005/8/layout/default"/>
    <dgm:cxn modelId="{ECCDC5FC-C4CD-4D27-8963-B2FB5DA8B711}" srcId="{1BF214FB-8585-4C85-83D7-47164AAD632D}" destId="{51EB5745-8AAE-421D-874F-13491FF3F307}" srcOrd="3" destOrd="0" parTransId="{4809E3DC-C136-4EC2-849F-2394A70DF32F}" sibTransId="{CEAC77A3-F019-4EB6-A67A-D01EA028A855}"/>
    <dgm:cxn modelId="{A6017E7B-72B2-4BF3-955B-1883BD7EE2B8}" type="presParOf" srcId="{92654547-E6AF-4C21-813C-FC394A15A681}" destId="{250A4AD9-9384-455C-AF51-202B08254D55}" srcOrd="0" destOrd="0" presId="urn:microsoft.com/office/officeart/2005/8/layout/default"/>
    <dgm:cxn modelId="{255B7F46-ABE6-470D-AA44-251223966F8D}" type="presParOf" srcId="{92654547-E6AF-4C21-813C-FC394A15A681}" destId="{4651146E-6BCD-4FBD-9BFD-AFBFF51DA873}" srcOrd="1" destOrd="0" presId="urn:microsoft.com/office/officeart/2005/8/layout/default"/>
    <dgm:cxn modelId="{CD53A123-40E6-4CC9-95B9-52C5E139CC3B}" type="presParOf" srcId="{92654547-E6AF-4C21-813C-FC394A15A681}" destId="{7A5B3E65-9777-4EF6-A5E1-C35B895D487A}" srcOrd="2" destOrd="0" presId="urn:microsoft.com/office/officeart/2005/8/layout/default"/>
    <dgm:cxn modelId="{A4BB538E-6F9B-49AD-BFF4-9659A15FAF78}" type="presParOf" srcId="{92654547-E6AF-4C21-813C-FC394A15A681}" destId="{8C3FA750-50B3-4A61-AE6A-6E262BD92BF1}" srcOrd="3" destOrd="0" presId="urn:microsoft.com/office/officeart/2005/8/layout/default"/>
    <dgm:cxn modelId="{24900E1C-4414-43CE-9DCA-A2B5BF9C54D9}" type="presParOf" srcId="{92654547-E6AF-4C21-813C-FC394A15A681}" destId="{98736366-53F9-49EF-9094-E77CAF66F377}" srcOrd="4" destOrd="0" presId="urn:microsoft.com/office/officeart/2005/8/layout/default"/>
    <dgm:cxn modelId="{B226722C-D110-484F-B8A6-C72629260C42}" type="presParOf" srcId="{92654547-E6AF-4C21-813C-FC394A15A681}" destId="{184FD239-07E4-4D73-B5DB-F0618A654FA9}" srcOrd="5" destOrd="0" presId="urn:microsoft.com/office/officeart/2005/8/layout/default"/>
    <dgm:cxn modelId="{A731B613-C92F-4045-B8CD-F8D6EE0E6F67}" type="presParOf" srcId="{92654547-E6AF-4C21-813C-FC394A15A681}" destId="{E111D404-B88B-44E6-839A-F40E9BF97271}" srcOrd="6" destOrd="0" presId="urn:microsoft.com/office/officeart/2005/8/layout/default"/>
    <dgm:cxn modelId="{5DB6BD3F-AF14-47AF-B075-AF96B9BED870}" type="presParOf" srcId="{92654547-E6AF-4C21-813C-FC394A15A681}" destId="{D747113C-6AAD-4D6D-B469-D8C2782852AE}" srcOrd="7" destOrd="0" presId="urn:microsoft.com/office/officeart/2005/8/layout/default"/>
    <dgm:cxn modelId="{0BE13472-CCE2-41AA-B714-B81EE5CD8099}" type="presParOf" srcId="{92654547-E6AF-4C21-813C-FC394A15A681}" destId="{8298FD8A-4BE2-4FB3-B18E-E031C2BD42AC}" srcOrd="8" destOrd="0" presId="urn:microsoft.com/office/officeart/2005/8/layout/default"/>
    <dgm:cxn modelId="{F31D8D60-8D45-4CF8-A588-AFEFAFB4923D}" type="presParOf" srcId="{92654547-E6AF-4C21-813C-FC394A15A681}" destId="{40AAEEEF-B0A3-4A11-9E22-47246DBF72EC}" srcOrd="9" destOrd="0" presId="urn:microsoft.com/office/officeart/2005/8/layout/default"/>
    <dgm:cxn modelId="{79DE278C-9500-44C0-A32A-DEFFC3BCFE5F}" type="presParOf" srcId="{92654547-E6AF-4C21-813C-FC394A15A681}" destId="{F7AE4263-220C-4194-B4E9-8B096817D988}" srcOrd="10" destOrd="0" presId="urn:microsoft.com/office/officeart/2005/8/layout/defaul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E1D2309-C3D2-4B01-B491-E7E7C4A2CC29}">
      <dsp:nvSpPr>
        <dsp:cNvPr id="0" name=""/>
        <dsp:cNvSpPr/>
      </dsp:nvSpPr>
      <dsp:spPr>
        <a:xfrm rot="5400000">
          <a:off x="-137729" y="138709"/>
          <a:ext cx="918195" cy="642736"/>
        </a:xfrm>
        <a:prstGeom prst="chevron">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rtl="0">
            <a:lnSpc>
              <a:spcPct val="90000"/>
            </a:lnSpc>
            <a:spcBef>
              <a:spcPct val="0"/>
            </a:spcBef>
            <a:spcAft>
              <a:spcPct val="35000"/>
            </a:spcAft>
            <a:buNone/>
          </a:pPr>
          <a:r>
            <a:rPr lang="en-GB" sz="1200" b="1" kern="1200" dirty="0">
              <a:latin typeface="Calibri"/>
              <a:ea typeface="Roboto"/>
              <a:cs typeface="Roboto"/>
            </a:rPr>
            <a:t>Section 1</a:t>
          </a:r>
        </a:p>
      </dsp:txBody>
      <dsp:txXfrm rot="-5400000">
        <a:off x="1" y="322347"/>
        <a:ext cx="642736" cy="275459"/>
      </dsp:txXfrm>
    </dsp:sp>
    <dsp:sp modelId="{70159590-F11C-4E0C-89B4-8DD4575CC32A}">
      <dsp:nvSpPr>
        <dsp:cNvPr id="0" name=""/>
        <dsp:cNvSpPr/>
      </dsp:nvSpPr>
      <dsp:spPr>
        <a:xfrm rot="5400000">
          <a:off x="4590192" y="-3946475"/>
          <a:ext cx="596826" cy="8491738"/>
        </a:xfrm>
        <a:prstGeom prst="round2Same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4912" tIns="16510" rIns="16510" bIns="16510" numCol="1" spcCol="1270" anchor="ctr" anchorCtr="0">
          <a:noAutofit/>
        </a:bodyPr>
        <a:lstStyle/>
        <a:p>
          <a:pPr marL="228600" lvl="1" indent="-228600" algn="l" defTabSz="1155700" rtl="0">
            <a:lnSpc>
              <a:spcPct val="90000"/>
            </a:lnSpc>
            <a:spcBef>
              <a:spcPct val="0"/>
            </a:spcBef>
            <a:spcAft>
              <a:spcPct val="15000"/>
            </a:spcAft>
            <a:buChar char="•"/>
          </a:pPr>
          <a:r>
            <a:rPr lang="en-GB" sz="2600" kern="1200" dirty="0"/>
            <a:t>Business Objective understanding and High-level Approach</a:t>
          </a:r>
        </a:p>
      </dsp:txBody>
      <dsp:txXfrm rot="-5400000">
        <a:off x="642737" y="30115"/>
        <a:ext cx="8462603" cy="538556"/>
      </dsp:txXfrm>
    </dsp:sp>
    <dsp:sp modelId="{CAD09BB6-0486-4F16-8538-42D2F4D3DF57}">
      <dsp:nvSpPr>
        <dsp:cNvPr id="0" name=""/>
        <dsp:cNvSpPr/>
      </dsp:nvSpPr>
      <dsp:spPr>
        <a:xfrm rot="5400000">
          <a:off x="-137729" y="937370"/>
          <a:ext cx="918195" cy="642736"/>
        </a:xfrm>
        <a:prstGeom prst="chevron">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rtl="0">
            <a:lnSpc>
              <a:spcPct val="90000"/>
            </a:lnSpc>
            <a:spcBef>
              <a:spcPct val="0"/>
            </a:spcBef>
            <a:spcAft>
              <a:spcPct val="35000"/>
            </a:spcAft>
            <a:buNone/>
          </a:pPr>
          <a:r>
            <a:rPr lang="en-GB" sz="1200" b="1" kern="1200" dirty="0">
              <a:latin typeface="Calibri"/>
              <a:cs typeface="Calibri"/>
            </a:rPr>
            <a:t>Section 2</a:t>
          </a:r>
          <a:endParaRPr lang="en-GB" sz="1200" b="1" kern="1200" dirty="0">
            <a:latin typeface="Calibri"/>
          </a:endParaRPr>
        </a:p>
      </dsp:txBody>
      <dsp:txXfrm rot="-5400000">
        <a:off x="1" y="1121008"/>
        <a:ext cx="642736" cy="275459"/>
      </dsp:txXfrm>
    </dsp:sp>
    <dsp:sp modelId="{D97EC6EF-35BC-4263-A6B6-5C0124C15F80}">
      <dsp:nvSpPr>
        <dsp:cNvPr id="0" name=""/>
        <dsp:cNvSpPr/>
      </dsp:nvSpPr>
      <dsp:spPr>
        <a:xfrm rot="5400000">
          <a:off x="4590192" y="-3147814"/>
          <a:ext cx="596826" cy="8491738"/>
        </a:xfrm>
        <a:prstGeom prst="round2SameRect">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4912" tIns="16510" rIns="16510" bIns="16510" numCol="1" spcCol="1270" anchor="ctr" anchorCtr="0">
          <a:noAutofit/>
        </a:bodyPr>
        <a:lstStyle/>
        <a:p>
          <a:pPr marL="228600" lvl="1" indent="-228600" algn="l" defTabSz="1155700" rtl="0">
            <a:lnSpc>
              <a:spcPct val="90000"/>
            </a:lnSpc>
            <a:spcBef>
              <a:spcPct val="0"/>
            </a:spcBef>
            <a:spcAft>
              <a:spcPct val="15000"/>
            </a:spcAft>
            <a:buChar char="•"/>
          </a:pPr>
          <a:r>
            <a:rPr lang="en-GB" sz="2600" kern="1200" dirty="0"/>
            <a:t>Data Health Review</a:t>
          </a:r>
        </a:p>
      </dsp:txBody>
      <dsp:txXfrm rot="-5400000">
        <a:off x="642737" y="828776"/>
        <a:ext cx="8462603" cy="538556"/>
      </dsp:txXfrm>
    </dsp:sp>
    <dsp:sp modelId="{C552AF93-C4DB-45DE-94A0-06D4A00AB54D}">
      <dsp:nvSpPr>
        <dsp:cNvPr id="0" name=""/>
        <dsp:cNvSpPr/>
      </dsp:nvSpPr>
      <dsp:spPr>
        <a:xfrm rot="5400000">
          <a:off x="-137729" y="1736031"/>
          <a:ext cx="918195" cy="642736"/>
        </a:xfrm>
        <a:prstGeom prst="chevron">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rtl="0">
            <a:lnSpc>
              <a:spcPct val="90000"/>
            </a:lnSpc>
            <a:spcBef>
              <a:spcPct val="0"/>
            </a:spcBef>
            <a:spcAft>
              <a:spcPct val="35000"/>
            </a:spcAft>
            <a:buNone/>
          </a:pPr>
          <a:r>
            <a:rPr lang="en-GB" sz="1200" b="1" kern="1200" dirty="0">
              <a:latin typeface="Calibri"/>
              <a:cs typeface="Calibri"/>
            </a:rPr>
            <a:t>Section 3</a:t>
          </a:r>
          <a:endParaRPr lang="en-GB" sz="1200" b="1" kern="1200" dirty="0"/>
        </a:p>
      </dsp:txBody>
      <dsp:txXfrm rot="-5400000">
        <a:off x="1" y="1919669"/>
        <a:ext cx="642736" cy="275459"/>
      </dsp:txXfrm>
    </dsp:sp>
    <dsp:sp modelId="{4B87A250-8EBB-43E5-99E4-D5D17269FF88}">
      <dsp:nvSpPr>
        <dsp:cNvPr id="0" name=""/>
        <dsp:cNvSpPr/>
      </dsp:nvSpPr>
      <dsp:spPr>
        <a:xfrm rot="5400000">
          <a:off x="4590192" y="-2349153"/>
          <a:ext cx="596826" cy="8491738"/>
        </a:xfrm>
        <a:prstGeom prst="round2SameRect">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4912" tIns="16510" rIns="16510" bIns="16510" numCol="1" spcCol="1270" anchor="ctr" anchorCtr="0">
          <a:noAutofit/>
        </a:bodyPr>
        <a:lstStyle/>
        <a:p>
          <a:pPr marL="228600" lvl="1" indent="-228600" algn="l" defTabSz="1155700" rtl="0">
            <a:lnSpc>
              <a:spcPct val="90000"/>
            </a:lnSpc>
            <a:spcBef>
              <a:spcPct val="0"/>
            </a:spcBef>
            <a:spcAft>
              <a:spcPct val="15000"/>
            </a:spcAft>
            <a:buChar char="•"/>
          </a:pPr>
          <a:r>
            <a:rPr lang="en-GB" sz="2600" kern="1200" dirty="0"/>
            <a:t>Exploratory Data Analysis</a:t>
          </a:r>
        </a:p>
      </dsp:txBody>
      <dsp:txXfrm rot="-5400000">
        <a:off x="642737" y="1627437"/>
        <a:ext cx="8462603" cy="538556"/>
      </dsp:txXfrm>
    </dsp:sp>
    <dsp:sp modelId="{29866F47-BD8F-470E-9CE5-DCC70C51E6C9}">
      <dsp:nvSpPr>
        <dsp:cNvPr id="0" name=""/>
        <dsp:cNvSpPr/>
      </dsp:nvSpPr>
      <dsp:spPr>
        <a:xfrm rot="5400000">
          <a:off x="-137729" y="2534692"/>
          <a:ext cx="918195" cy="642736"/>
        </a:xfrm>
        <a:prstGeom prst="chevron">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rtl="0">
            <a:lnSpc>
              <a:spcPct val="90000"/>
            </a:lnSpc>
            <a:spcBef>
              <a:spcPct val="0"/>
            </a:spcBef>
            <a:spcAft>
              <a:spcPct val="35000"/>
            </a:spcAft>
            <a:buNone/>
          </a:pPr>
          <a:r>
            <a:rPr lang="en-GB" sz="1200" b="1" kern="1200" dirty="0">
              <a:latin typeface="Calibri"/>
              <a:cs typeface="Calibri"/>
            </a:rPr>
            <a:t>Section 4</a:t>
          </a:r>
          <a:endParaRPr lang="en-US" sz="1200" b="1" kern="1200" dirty="0">
            <a:latin typeface="Calibri"/>
            <a:cs typeface="Calibri"/>
          </a:endParaRPr>
        </a:p>
      </dsp:txBody>
      <dsp:txXfrm rot="-5400000">
        <a:off x="1" y="2718330"/>
        <a:ext cx="642736" cy="275459"/>
      </dsp:txXfrm>
    </dsp:sp>
    <dsp:sp modelId="{4F1D2B31-20F6-498C-81B4-403B60991D85}">
      <dsp:nvSpPr>
        <dsp:cNvPr id="0" name=""/>
        <dsp:cNvSpPr/>
      </dsp:nvSpPr>
      <dsp:spPr>
        <a:xfrm rot="5400000">
          <a:off x="4590192" y="-1550492"/>
          <a:ext cx="596826" cy="8491738"/>
        </a:xfrm>
        <a:prstGeom prst="round2Same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4912" tIns="16510" rIns="16510" bIns="16510" numCol="1" spcCol="1270" anchor="ctr" anchorCtr="0">
          <a:noAutofit/>
        </a:bodyPr>
        <a:lstStyle/>
        <a:p>
          <a:pPr marL="228600" lvl="1" indent="-228600" algn="l" defTabSz="1155700" rtl="0">
            <a:lnSpc>
              <a:spcPct val="90000"/>
            </a:lnSpc>
            <a:spcBef>
              <a:spcPct val="0"/>
            </a:spcBef>
            <a:spcAft>
              <a:spcPct val="15000"/>
            </a:spcAft>
            <a:buChar char="•"/>
          </a:pPr>
          <a:r>
            <a:rPr lang="en-GB" sz="2600" kern="1200" dirty="0"/>
            <a:t>KPI/ Metric based questions</a:t>
          </a:r>
          <a:endParaRPr lang="en-US" sz="2600" kern="1200" dirty="0">
            <a:latin typeface="Calibri"/>
            <a:cs typeface="Calibri"/>
          </a:endParaRPr>
        </a:p>
      </dsp:txBody>
      <dsp:txXfrm rot="-5400000">
        <a:off x="642737" y="2426098"/>
        <a:ext cx="8462603" cy="538556"/>
      </dsp:txXfrm>
    </dsp:sp>
    <dsp:sp modelId="{EC8D6578-04BC-4C9E-91FA-394217037F5A}">
      <dsp:nvSpPr>
        <dsp:cNvPr id="0" name=""/>
        <dsp:cNvSpPr/>
      </dsp:nvSpPr>
      <dsp:spPr>
        <a:xfrm rot="5400000">
          <a:off x="-137729" y="3333353"/>
          <a:ext cx="918195" cy="642736"/>
        </a:xfrm>
        <a:prstGeom prst="chevron">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rtl="0">
            <a:lnSpc>
              <a:spcPct val="90000"/>
            </a:lnSpc>
            <a:spcBef>
              <a:spcPct val="0"/>
            </a:spcBef>
            <a:spcAft>
              <a:spcPct val="35000"/>
            </a:spcAft>
            <a:buNone/>
          </a:pPr>
          <a:r>
            <a:rPr lang="en-GB" sz="1200" b="1" kern="1200" dirty="0">
              <a:latin typeface="Calibri"/>
              <a:cs typeface="Calibri"/>
            </a:rPr>
            <a:t>Section 5</a:t>
          </a:r>
        </a:p>
      </dsp:txBody>
      <dsp:txXfrm rot="-5400000">
        <a:off x="1" y="3516991"/>
        <a:ext cx="642736" cy="275459"/>
      </dsp:txXfrm>
    </dsp:sp>
    <dsp:sp modelId="{06428A99-418F-4CF8-8C6A-EEE5B75797F6}">
      <dsp:nvSpPr>
        <dsp:cNvPr id="0" name=""/>
        <dsp:cNvSpPr/>
      </dsp:nvSpPr>
      <dsp:spPr>
        <a:xfrm rot="5400000">
          <a:off x="4590192" y="-751831"/>
          <a:ext cx="596826" cy="8491738"/>
        </a:xfrm>
        <a:prstGeom prst="round2SameRect">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4912" tIns="16510" rIns="16510" bIns="16510" numCol="1" spcCol="1270" anchor="ctr" anchorCtr="0">
          <a:noAutofit/>
        </a:bodyPr>
        <a:lstStyle/>
        <a:p>
          <a:pPr marL="228600" lvl="1" indent="-228600" algn="l" defTabSz="1155700" rtl="0">
            <a:lnSpc>
              <a:spcPct val="90000"/>
            </a:lnSpc>
            <a:spcBef>
              <a:spcPct val="0"/>
            </a:spcBef>
            <a:spcAft>
              <a:spcPct val="15000"/>
            </a:spcAft>
            <a:buChar char="•"/>
          </a:pPr>
          <a:r>
            <a:rPr lang="en-GB" sz="2600" kern="1200" dirty="0"/>
            <a:t>Open-ended questions and Approaches</a:t>
          </a:r>
        </a:p>
      </dsp:txBody>
      <dsp:txXfrm rot="-5400000">
        <a:off x="642737" y="3224759"/>
        <a:ext cx="8462603" cy="53855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F22FAB9-12C4-4DFF-B295-AC6595256A77}">
      <dsp:nvSpPr>
        <dsp:cNvPr id="0" name=""/>
        <dsp:cNvSpPr/>
      </dsp:nvSpPr>
      <dsp:spPr>
        <a:xfrm>
          <a:off x="6369511" y="514662"/>
          <a:ext cx="1363357" cy="1363580"/>
        </a:xfrm>
        <a:prstGeom prst="ellipse">
          <a:avLst/>
        </a:prstGeom>
        <a:solidFill>
          <a:schemeClr val="accen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sp>
    <dsp:sp modelId="{969F59EE-A7EF-459A-94AC-5DAC0A358DC7}">
      <dsp:nvSpPr>
        <dsp:cNvPr id="0" name=""/>
        <dsp:cNvSpPr/>
      </dsp:nvSpPr>
      <dsp:spPr>
        <a:xfrm>
          <a:off x="6414497" y="560123"/>
          <a:ext cx="1272660" cy="1272659"/>
        </a:xfrm>
        <a:prstGeom prst="ellipse">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b="1" kern="1200" dirty="0"/>
            <a:t>Null Values</a:t>
          </a:r>
        </a:p>
        <a:p>
          <a:pPr marL="0" lvl="0" indent="0" algn="ctr" defTabSz="666750">
            <a:lnSpc>
              <a:spcPct val="90000"/>
            </a:lnSpc>
            <a:spcBef>
              <a:spcPct val="0"/>
            </a:spcBef>
            <a:spcAft>
              <a:spcPct val="35000"/>
            </a:spcAft>
            <a:buNone/>
          </a:pPr>
          <a:r>
            <a:rPr lang="en-IN" sz="1500" kern="1200" dirty="0"/>
            <a:t>0</a:t>
          </a:r>
        </a:p>
      </dsp:txBody>
      <dsp:txXfrm>
        <a:off x="6596617" y="741966"/>
        <a:ext cx="909147" cy="908974"/>
      </dsp:txXfrm>
    </dsp:sp>
    <dsp:sp modelId="{4DA24D78-294D-45B5-BAA8-A60ADFBD70E4}">
      <dsp:nvSpPr>
        <dsp:cNvPr id="0" name=""/>
        <dsp:cNvSpPr/>
      </dsp:nvSpPr>
      <dsp:spPr>
        <a:xfrm rot="2700000">
          <a:off x="4959796" y="514733"/>
          <a:ext cx="1363200" cy="1363200"/>
        </a:xfrm>
        <a:prstGeom prst="teardrop">
          <a:avLst>
            <a:gd name="adj" fmla="val 100000"/>
          </a:avLst>
        </a:prstGeom>
        <a:solidFill>
          <a:schemeClr val="accen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sp>
    <dsp:sp modelId="{9FEC7267-08FA-4FAD-B85A-5D6F69E4E0D5}">
      <dsp:nvSpPr>
        <dsp:cNvPr id="0" name=""/>
        <dsp:cNvSpPr/>
      </dsp:nvSpPr>
      <dsp:spPr>
        <a:xfrm>
          <a:off x="5006154" y="560123"/>
          <a:ext cx="1272660" cy="1272659"/>
        </a:xfrm>
        <a:prstGeom prst="ellipse">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b="1" kern="1200" dirty="0"/>
            <a:t>Unique Values</a:t>
          </a:r>
        </a:p>
        <a:p>
          <a:pPr marL="0" lvl="0" indent="0" algn="ctr" defTabSz="666750">
            <a:lnSpc>
              <a:spcPct val="90000"/>
            </a:lnSpc>
            <a:spcBef>
              <a:spcPct val="0"/>
            </a:spcBef>
            <a:spcAft>
              <a:spcPct val="35000"/>
            </a:spcAft>
            <a:buNone/>
          </a:pPr>
          <a:r>
            <a:rPr lang="en-IN" sz="1500" kern="1200" dirty="0"/>
            <a:t>55806</a:t>
          </a:r>
        </a:p>
      </dsp:txBody>
      <dsp:txXfrm>
        <a:off x="5187548" y="741966"/>
        <a:ext cx="909147" cy="908974"/>
      </dsp:txXfrm>
    </dsp:sp>
    <dsp:sp modelId="{8F4DA26F-E460-4617-91E4-EF6BF4D9BE24}">
      <dsp:nvSpPr>
        <dsp:cNvPr id="0" name=""/>
        <dsp:cNvSpPr/>
      </dsp:nvSpPr>
      <dsp:spPr>
        <a:xfrm rot="2700000">
          <a:off x="3551452" y="514733"/>
          <a:ext cx="1363200" cy="1363200"/>
        </a:xfrm>
        <a:prstGeom prst="teardrop">
          <a:avLst>
            <a:gd name="adj" fmla="val 100000"/>
          </a:avLst>
        </a:prstGeom>
        <a:solidFill>
          <a:schemeClr val="accen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sp>
    <dsp:sp modelId="{320FBAEE-811F-40AD-A595-7313057128F4}">
      <dsp:nvSpPr>
        <dsp:cNvPr id="0" name=""/>
        <dsp:cNvSpPr/>
      </dsp:nvSpPr>
      <dsp:spPr>
        <a:xfrm>
          <a:off x="3597084" y="560123"/>
          <a:ext cx="1272660" cy="1272659"/>
        </a:xfrm>
        <a:prstGeom prst="ellipse">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b="1" kern="1200" dirty="0"/>
            <a:t>Duplicated Values</a:t>
          </a:r>
        </a:p>
        <a:p>
          <a:pPr marL="0" lvl="0" indent="0" algn="ctr" defTabSz="666750">
            <a:lnSpc>
              <a:spcPct val="90000"/>
            </a:lnSpc>
            <a:spcBef>
              <a:spcPct val="0"/>
            </a:spcBef>
            <a:spcAft>
              <a:spcPct val="35000"/>
            </a:spcAft>
            <a:buNone/>
          </a:pPr>
          <a:r>
            <a:rPr lang="en-IN" sz="1500" kern="1200" dirty="0"/>
            <a:t>1191</a:t>
          </a:r>
        </a:p>
      </dsp:txBody>
      <dsp:txXfrm>
        <a:off x="3778479" y="741966"/>
        <a:ext cx="909147" cy="908974"/>
      </dsp:txXfrm>
    </dsp:sp>
    <dsp:sp modelId="{C88A8338-CB9B-411F-ABD2-4D297FF49281}">
      <dsp:nvSpPr>
        <dsp:cNvPr id="0" name=""/>
        <dsp:cNvSpPr/>
      </dsp:nvSpPr>
      <dsp:spPr>
        <a:xfrm rot="2700000">
          <a:off x="2142383" y="514733"/>
          <a:ext cx="1363200" cy="1363200"/>
        </a:xfrm>
        <a:prstGeom prst="teardrop">
          <a:avLst>
            <a:gd name="adj" fmla="val 100000"/>
          </a:avLst>
        </a:prstGeom>
        <a:solidFill>
          <a:schemeClr val="accen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sp>
    <dsp:sp modelId="{43742624-CB76-4196-84C1-89C807094EDB}">
      <dsp:nvSpPr>
        <dsp:cNvPr id="0" name=""/>
        <dsp:cNvSpPr/>
      </dsp:nvSpPr>
      <dsp:spPr>
        <a:xfrm>
          <a:off x="2188015" y="560123"/>
          <a:ext cx="1272660" cy="1272659"/>
        </a:xfrm>
        <a:prstGeom prst="ellipse">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b="1" kern="1200" dirty="0"/>
            <a:t>Columns</a:t>
          </a:r>
        </a:p>
        <a:p>
          <a:pPr marL="0" lvl="0" indent="0" algn="ctr" defTabSz="666750">
            <a:lnSpc>
              <a:spcPct val="90000"/>
            </a:lnSpc>
            <a:spcBef>
              <a:spcPct val="0"/>
            </a:spcBef>
            <a:spcAft>
              <a:spcPct val="35000"/>
            </a:spcAft>
            <a:buNone/>
          </a:pPr>
          <a:r>
            <a:rPr lang="en-US" sz="1500" kern="1200" dirty="0"/>
            <a:t>10</a:t>
          </a:r>
          <a:endParaRPr lang="en-IN" sz="1500" kern="1200" dirty="0"/>
        </a:p>
      </dsp:txBody>
      <dsp:txXfrm>
        <a:off x="2370135" y="741966"/>
        <a:ext cx="909147" cy="908974"/>
      </dsp:txXfrm>
    </dsp:sp>
    <dsp:sp modelId="{81EC339B-2F41-426B-9471-C7ED25ED0267}">
      <dsp:nvSpPr>
        <dsp:cNvPr id="0" name=""/>
        <dsp:cNvSpPr/>
      </dsp:nvSpPr>
      <dsp:spPr>
        <a:xfrm rot="2700000">
          <a:off x="733314" y="514733"/>
          <a:ext cx="1363200" cy="1363200"/>
        </a:xfrm>
        <a:prstGeom prst="teardrop">
          <a:avLst>
            <a:gd name="adj" fmla="val 100000"/>
          </a:avLst>
        </a:prstGeom>
        <a:solidFill>
          <a:schemeClr val="accen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sp>
    <dsp:sp modelId="{CEC6D1AA-C2B3-489F-8178-EAC7A1E3C84C}">
      <dsp:nvSpPr>
        <dsp:cNvPr id="0" name=""/>
        <dsp:cNvSpPr/>
      </dsp:nvSpPr>
      <dsp:spPr>
        <a:xfrm>
          <a:off x="778946" y="560123"/>
          <a:ext cx="1272660" cy="1272659"/>
        </a:xfrm>
        <a:prstGeom prst="ellipse">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b="1" kern="1200" dirty="0"/>
            <a:t>Rows</a:t>
          </a:r>
        </a:p>
        <a:p>
          <a:pPr marL="0" lvl="0" indent="0" algn="ctr" defTabSz="666750">
            <a:lnSpc>
              <a:spcPct val="90000"/>
            </a:lnSpc>
            <a:spcBef>
              <a:spcPct val="0"/>
            </a:spcBef>
            <a:spcAft>
              <a:spcPct val="35000"/>
            </a:spcAft>
            <a:buNone/>
          </a:pPr>
          <a:r>
            <a:rPr lang="en-US" sz="1500" kern="1200" dirty="0"/>
            <a:t>54030</a:t>
          </a:r>
          <a:endParaRPr lang="en-IN" sz="1500" kern="1200" dirty="0"/>
        </a:p>
      </dsp:txBody>
      <dsp:txXfrm>
        <a:off x="961066" y="741966"/>
        <a:ext cx="909147" cy="90897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0A4AD9-9384-455C-AF51-202B08254D55}">
      <dsp:nvSpPr>
        <dsp:cNvPr id="0" name=""/>
        <dsp:cNvSpPr/>
      </dsp:nvSpPr>
      <dsp:spPr>
        <a:xfrm>
          <a:off x="394" y="168813"/>
          <a:ext cx="1538854" cy="923312"/>
        </a:xfrm>
        <a:prstGeom prst="rect">
          <a:avLst/>
        </a:prstGeom>
        <a:noFill/>
        <a:ln w="12700" cap="flat" cmpd="sng" algn="ctr">
          <a:solidFill>
            <a:schemeClr val="accent1"/>
          </a:solidFill>
          <a:prstDash val="lgDash"/>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IN" sz="1600" b="1" kern="1200" dirty="0">
              <a:solidFill>
                <a:schemeClr val="tx1"/>
              </a:solidFill>
            </a:rPr>
            <a:t>F    </a:t>
          </a:r>
          <a:r>
            <a:rPr lang="en-IN" sz="1600" b="1" kern="1200" dirty="0">
              <a:solidFill>
                <a:schemeClr val="tx1"/>
              </a:solidFill>
              <a:highlight>
                <a:srgbClr val="FFFF00"/>
              </a:highlight>
            </a:rPr>
            <a:t>3833</a:t>
          </a:r>
        </a:p>
        <a:p>
          <a:pPr marL="0" lvl="0" indent="0" algn="ctr" defTabSz="711200">
            <a:lnSpc>
              <a:spcPct val="90000"/>
            </a:lnSpc>
            <a:spcBef>
              <a:spcPct val="0"/>
            </a:spcBef>
            <a:spcAft>
              <a:spcPct val="35000"/>
            </a:spcAft>
            <a:buNone/>
          </a:pPr>
          <a:r>
            <a:rPr lang="en-IN" sz="1600" b="1" kern="1200" dirty="0">
              <a:solidFill>
                <a:schemeClr val="tx1"/>
              </a:solidFill>
            </a:rPr>
            <a:t>M    2799</a:t>
          </a:r>
          <a:endParaRPr lang="en-US" sz="1600" kern="1200" dirty="0">
            <a:solidFill>
              <a:schemeClr val="tx1"/>
            </a:solidFill>
          </a:endParaRPr>
        </a:p>
      </dsp:txBody>
      <dsp:txXfrm>
        <a:off x="394" y="168813"/>
        <a:ext cx="1538854" cy="923312"/>
      </dsp:txXfrm>
    </dsp:sp>
    <dsp:sp modelId="{7A5B3E65-9777-4EF6-A5E1-C35B895D487A}">
      <dsp:nvSpPr>
        <dsp:cNvPr id="0" name=""/>
        <dsp:cNvSpPr/>
      </dsp:nvSpPr>
      <dsp:spPr>
        <a:xfrm>
          <a:off x="1693134" y="168813"/>
          <a:ext cx="1538854" cy="923312"/>
        </a:xfrm>
        <a:prstGeom prst="rect">
          <a:avLst/>
        </a:prstGeom>
        <a:noFill/>
        <a:ln w="12700" cap="flat" cmpd="sng" algn="ctr">
          <a:solidFill>
            <a:schemeClr val="accent1"/>
          </a:solidFill>
          <a:prstDash val="lgDash"/>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IN" sz="1600" b="1" kern="1200" dirty="0">
              <a:solidFill>
                <a:schemeClr val="tx1"/>
              </a:solidFill>
            </a:rPr>
            <a:t>F    </a:t>
          </a:r>
          <a:r>
            <a:rPr lang="en-IN" sz="1600" b="1" kern="1200" dirty="0">
              <a:solidFill>
                <a:schemeClr val="tx1"/>
              </a:solidFill>
              <a:highlight>
                <a:srgbClr val="FFFF00"/>
              </a:highlight>
            </a:rPr>
            <a:t>2897</a:t>
          </a:r>
        </a:p>
        <a:p>
          <a:pPr marL="0" lvl="0" indent="0" algn="ctr" defTabSz="711200">
            <a:lnSpc>
              <a:spcPct val="90000"/>
            </a:lnSpc>
            <a:spcBef>
              <a:spcPct val="0"/>
            </a:spcBef>
            <a:spcAft>
              <a:spcPct val="35000"/>
            </a:spcAft>
            <a:buNone/>
          </a:pPr>
          <a:r>
            <a:rPr lang="en-IN" sz="1600" b="1" kern="1200" dirty="0">
              <a:solidFill>
                <a:schemeClr val="tx1"/>
              </a:solidFill>
            </a:rPr>
            <a:t>M    2365</a:t>
          </a:r>
          <a:endParaRPr lang="en-US" sz="1600" kern="1200" dirty="0">
            <a:solidFill>
              <a:schemeClr val="tx1"/>
            </a:solidFill>
          </a:endParaRPr>
        </a:p>
      </dsp:txBody>
      <dsp:txXfrm>
        <a:off x="1693134" y="168813"/>
        <a:ext cx="1538854" cy="923312"/>
      </dsp:txXfrm>
    </dsp:sp>
    <dsp:sp modelId="{98736366-53F9-49EF-9094-E77CAF66F377}">
      <dsp:nvSpPr>
        <dsp:cNvPr id="0" name=""/>
        <dsp:cNvSpPr/>
      </dsp:nvSpPr>
      <dsp:spPr>
        <a:xfrm>
          <a:off x="394" y="1246011"/>
          <a:ext cx="1538854" cy="923312"/>
        </a:xfrm>
        <a:prstGeom prst="rect">
          <a:avLst/>
        </a:prstGeom>
        <a:noFill/>
        <a:ln w="12700" cap="flat" cmpd="sng" algn="ctr">
          <a:solidFill>
            <a:schemeClr val="accent1"/>
          </a:solidFill>
          <a:prstDash val="lgDash"/>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IN" sz="1600" b="1" kern="1200" dirty="0">
              <a:solidFill>
                <a:schemeClr val="tx1"/>
              </a:solidFill>
            </a:rPr>
            <a:t>F    </a:t>
          </a:r>
          <a:r>
            <a:rPr lang="en-IN" sz="1600" b="1" kern="1200" dirty="0">
              <a:solidFill>
                <a:schemeClr val="tx1"/>
              </a:solidFill>
              <a:highlight>
                <a:srgbClr val="FFFF00"/>
              </a:highlight>
            </a:rPr>
            <a:t>0.0070</a:t>
          </a:r>
        </a:p>
        <a:p>
          <a:pPr marL="0" lvl="0" indent="0" algn="ctr" defTabSz="711200">
            <a:lnSpc>
              <a:spcPct val="90000"/>
            </a:lnSpc>
            <a:spcBef>
              <a:spcPct val="0"/>
            </a:spcBef>
            <a:spcAft>
              <a:spcPct val="35000"/>
            </a:spcAft>
            <a:buNone/>
          </a:pPr>
          <a:r>
            <a:rPr lang="en-IN" sz="1600" b="1" kern="1200" dirty="0">
              <a:solidFill>
                <a:schemeClr val="tx1"/>
              </a:solidFill>
            </a:rPr>
            <a:t>M    0.0060</a:t>
          </a:r>
          <a:endParaRPr lang="en-US" sz="1600" kern="1200" dirty="0">
            <a:solidFill>
              <a:schemeClr val="tx1"/>
            </a:solidFill>
          </a:endParaRPr>
        </a:p>
      </dsp:txBody>
      <dsp:txXfrm>
        <a:off x="394" y="1246011"/>
        <a:ext cx="1538854" cy="923312"/>
      </dsp:txXfrm>
    </dsp:sp>
    <dsp:sp modelId="{E111D404-B88B-44E6-839A-F40E9BF97271}">
      <dsp:nvSpPr>
        <dsp:cNvPr id="0" name=""/>
        <dsp:cNvSpPr/>
      </dsp:nvSpPr>
      <dsp:spPr>
        <a:xfrm>
          <a:off x="1693134" y="1246011"/>
          <a:ext cx="1538854" cy="923312"/>
        </a:xfrm>
        <a:prstGeom prst="rect">
          <a:avLst/>
        </a:prstGeom>
        <a:noFill/>
        <a:ln w="12700" cap="flat" cmpd="sng" algn="ctr">
          <a:solidFill>
            <a:schemeClr val="accent1"/>
          </a:solidFill>
          <a:prstDash val="lgDash"/>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IN" sz="1600" b="1" kern="1200" dirty="0">
              <a:solidFill>
                <a:schemeClr val="tx1"/>
              </a:solidFill>
            </a:rPr>
            <a:t>F    </a:t>
          </a:r>
          <a:r>
            <a:rPr lang="en-IN" sz="1600" b="1" kern="1200" dirty="0">
              <a:solidFill>
                <a:schemeClr val="tx1"/>
              </a:solidFill>
              <a:highlight>
                <a:srgbClr val="FFFF00"/>
              </a:highlight>
            </a:rPr>
            <a:t>0.0023</a:t>
          </a:r>
        </a:p>
        <a:p>
          <a:pPr marL="0" lvl="0" indent="0" algn="ctr" defTabSz="711200">
            <a:lnSpc>
              <a:spcPct val="90000"/>
            </a:lnSpc>
            <a:spcBef>
              <a:spcPct val="0"/>
            </a:spcBef>
            <a:spcAft>
              <a:spcPct val="35000"/>
            </a:spcAft>
            <a:buNone/>
          </a:pPr>
          <a:r>
            <a:rPr lang="en-IN" sz="1600" b="1" kern="1200" dirty="0">
              <a:solidFill>
                <a:schemeClr val="tx1"/>
              </a:solidFill>
            </a:rPr>
            <a:t>M    0.0008</a:t>
          </a:r>
          <a:endParaRPr lang="en-US" sz="1600" kern="1200" dirty="0">
            <a:solidFill>
              <a:schemeClr val="tx1"/>
            </a:solidFill>
          </a:endParaRPr>
        </a:p>
      </dsp:txBody>
      <dsp:txXfrm>
        <a:off x="1693134" y="1246011"/>
        <a:ext cx="1538854" cy="923312"/>
      </dsp:txXfrm>
    </dsp:sp>
    <dsp:sp modelId="{8298FD8A-4BE2-4FB3-B18E-E031C2BD42AC}">
      <dsp:nvSpPr>
        <dsp:cNvPr id="0" name=""/>
        <dsp:cNvSpPr/>
      </dsp:nvSpPr>
      <dsp:spPr>
        <a:xfrm>
          <a:off x="394" y="2323209"/>
          <a:ext cx="1538854" cy="923312"/>
        </a:xfrm>
        <a:prstGeom prst="rect">
          <a:avLst/>
        </a:prstGeom>
        <a:noFill/>
        <a:ln w="12700" cap="flat" cmpd="sng" algn="ctr">
          <a:solidFill>
            <a:schemeClr val="accent1"/>
          </a:solidFill>
          <a:prstDash val="lgDash"/>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IN" sz="1600" b="1" kern="1200" dirty="0">
              <a:solidFill>
                <a:schemeClr val="tx1"/>
              </a:solidFill>
            </a:rPr>
            <a:t>F    </a:t>
          </a:r>
          <a:r>
            <a:rPr lang="en-IN" sz="1600" b="1" kern="1200" dirty="0">
              <a:solidFill>
                <a:schemeClr val="tx1"/>
              </a:solidFill>
              <a:highlight>
                <a:srgbClr val="FFFF00"/>
              </a:highlight>
            </a:rPr>
            <a:t>0.0133</a:t>
          </a:r>
        </a:p>
        <a:p>
          <a:pPr marL="0" lvl="0" indent="0" algn="ctr" defTabSz="711200">
            <a:lnSpc>
              <a:spcPct val="90000"/>
            </a:lnSpc>
            <a:spcBef>
              <a:spcPct val="0"/>
            </a:spcBef>
            <a:spcAft>
              <a:spcPct val="35000"/>
            </a:spcAft>
            <a:buNone/>
          </a:pPr>
          <a:r>
            <a:rPr lang="en-IN" sz="1600" b="1" kern="1200" dirty="0">
              <a:solidFill>
                <a:schemeClr val="tx1"/>
              </a:solidFill>
            </a:rPr>
            <a:t>M    0.0097</a:t>
          </a:r>
          <a:endParaRPr lang="en-US" sz="1600" kern="1200" dirty="0">
            <a:solidFill>
              <a:schemeClr val="tx1"/>
            </a:solidFill>
          </a:endParaRPr>
        </a:p>
      </dsp:txBody>
      <dsp:txXfrm>
        <a:off x="394" y="2323209"/>
        <a:ext cx="1538854" cy="923312"/>
      </dsp:txXfrm>
    </dsp:sp>
    <dsp:sp modelId="{F7AE4263-220C-4194-B4E9-8B096817D988}">
      <dsp:nvSpPr>
        <dsp:cNvPr id="0" name=""/>
        <dsp:cNvSpPr/>
      </dsp:nvSpPr>
      <dsp:spPr>
        <a:xfrm>
          <a:off x="1693134" y="2323209"/>
          <a:ext cx="1538854" cy="923312"/>
        </a:xfrm>
        <a:prstGeom prst="rect">
          <a:avLst/>
        </a:prstGeom>
        <a:noFill/>
        <a:ln w="12700" cap="flat" cmpd="sng" algn="ctr">
          <a:solidFill>
            <a:schemeClr val="accent1"/>
          </a:solidFill>
          <a:prstDash val="lgDash"/>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IN" sz="1600" b="1" kern="1200" dirty="0">
              <a:solidFill>
                <a:schemeClr val="tx1"/>
              </a:solidFill>
            </a:rPr>
            <a:t>F    0</a:t>
          </a:r>
        </a:p>
        <a:p>
          <a:pPr marL="0" lvl="0" indent="0" algn="ctr" defTabSz="711200">
            <a:lnSpc>
              <a:spcPct val="90000"/>
            </a:lnSpc>
            <a:spcBef>
              <a:spcPct val="0"/>
            </a:spcBef>
            <a:spcAft>
              <a:spcPct val="35000"/>
            </a:spcAft>
            <a:buNone/>
          </a:pPr>
          <a:r>
            <a:rPr lang="en-IN" sz="1600" b="1" kern="1200" dirty="0">
              <a:solidFill>
                <a:schemeClr val="tx1"/>
              </a:solidFill>
            </a:rPr>
            <a:t>M    0</a:t>
          </a:r>
        </a:p>
      </dsp:txBody>
      <dsp:txXfrm>
        <a:off x="1693134" y="2323209"/>
        <a:ext cx="1538854" cy="92331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0A4AD9-9384-455C-AF51-202B08254D55}">
      <dsp:nvSpPr>
        <dsp:cNvPr id="0" name=""/>
        <dsp:cNvSpPr/>
      </dsp:nvSpPr>
      <dsp:spPr>
        <a:xfrm>
          <a:off x="394" y="168813"/>
          <a:ext cx="1538854" cy="923312"/>
        </a:xfrm>
        <a:prstGeom prst="rect">
          <a:avLst/>
        </a:prstGeom>
        <a:noFill/>
        <a:ln w="12700" cap="flat" cmpd="sng" algn="ctr">
          <a:solidFill>
            <a:schemeClr val="accent1"/>
          </a:solidFill>
          <a:prstDash val="lgDash"/>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IN" sz="1600" b="1" kern="1200" dirty="0">
              <a:solidFill>
                <a:schemeClr val="tx1"/>
              </a:solidFill>
            </a:rPr>
            <a:t>F    </a:t>
          </a:r>
          <a:r>
            <a:rPr lang="en-IN" sz="1600" b="1" kern="1200" dirty="0">
              <a:solidFill>
                <a:schemeClr val="tx1"/>
              </a:solidFill>
              <a:highlight>
                <a:srgbClr val="FFFF00"/>
              </a:highlight>
            </a:rPr>
            <a:t>3506</a:t>
          </a:r>
        </a:p>
        <a:p>
          <a:pPr marL="0" lvl="0" indent="0" algn="ctr" defTabSz="711200">
            <a:lnSpc>
              <a:spcPct val="90000"/>
            </a:lnSpc>
            <a:spcBef>
              <a:spcPct val="0"/>
            </a:spcBef>
            <a:spcAft>
              <a:spcPct val="35000"/>
            </a:spcAft>
            <a:buNone/>
          </a:pPr>
          <a:r>
            <a:rPr lang="en-IN" sz="1600" b="1" kern="1200" dirty="0">
              <a:solidFill>
                <a:schemeClr val="tx1"/>
              </a:solidFill>
            </a:rPr>
            <a:t>M    3022</a:t>
          </a:r>
          <a:endParaRPr lang="en-US" sz="1600" kern="1200" dirty="0">
            <a:solidFill>
              <a:schemeClr val="tx1"/>
            </a:solidFill>
          </a:endParaRPr>
        </a:p>
      </dsp:txBody>
      <dsp:txXfrm>
        <a:off x="394" y="168813"/>
        <a:ext cx="1538854" cy="923312"/>
      </dsp:txXfrm>
    </dsp:sp>
    <dsp:sp modelId="{7A5B3E65-9777-4EF6-A5E1-C35B895D487A}">
      <dsp:nvSpPr>
        <dsp:cNvPr id="0" name=""/>
        <dsp:cNvSpPr/>
      </dsp:nvSpPr>
      <dsp:spPr>
        <a:xfrm>
          <a:off x="1693134" y="168813"/>
          <a:ext cx="1538854" cy="923312"/>
        </a:xfrm>
        <a:prstGeom prst="rect">
          <a:avLst/>
        </a:prstGeom>
        <a:noFill/>
        <a:ln w="12700" cap="flat" cmpd="sng" algn="ctr">
          <a:solidFill>
            <a:schemeClr val="accent1"/>
          </a:solidFill>
          <a:prstDash val="lgDash"/>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IN" sz="1600" b="1" kern="1200" dirty="0">
              <a:solidFill>
                <a:schemeClr val="tx1"/>
              </a:solidFill>
            </a:rPr>
            <a:t>F    </a:t>
          </a:r>
          <a:r>
            <a:rPr lang="en-IN" sz="1600" b="1" kern="1200" dirty="0">
              <a:solidFill>
                <a:schemeClr val="tx1"/>
              </a:solidFill>
              <a:highlight>
                <a:srgbClr val="FFFF00"/>
              </a:highlight>
            </a:rPr>
            <a:t>2845</a:t>
          </a:r>
        </a:p>
        <a:p>
          <a:pPr marL="0" lvl="0" indent="0" algn="ctr" defTabSz="711200">
            <a:lnSpc>
              <a:spcPct val="90000"/>
            </a:lnSpc>
            <a:spcBef>
              <a:spcPct val="0"/>
            </a:spcBef>
            <a:spcAft>
              <a:spcPct val="35000"/>
            </a:spcAft>
            <a:buNone/>
          </a:pPr>
          <a:r>
            <a:rPr lang="en-IN" sz="1600" b="1" kern="1200" dirty="0">
              <a:solidFill>
                <a:schemeClr val="tx1"/>
              </a:solidFill>
            </a:rPr>
            <a:t>M    2256</a:t>
          </a:r>
          <a:endParaRPr lang="en-US" sz="1600" kern="1200" dirty="0">
            <a:solidFill>
              <a:schemeClr val="tx1"/>
            </a:solidFill>
          </a:endParaRPr>
        </a:p>
      </dsp:txBody>
      <dsp:txXfrm>
        <a:off x="1693134" y="168813"/>
        <a:ext cx="1538854" cy="923312"/>
      </dsp:txXfrm>
    </dsp:sp>
    <dsp:sp modelId="{98736366-53F9-49EF-9094-E77CAF66F377}">
      <dsp:nvSpPr>
        <dsp:cNvPr id="0" name=""/>
        <dsp:cNvSpPr/>
      </dsp:nvSpPr>
      <dsp:spPr>
        <a:xfrm>
          <a:off x="394" y="1246011"/>
          <a:ext cx="1538854" cy="923312"/>
        </a:xfrm>
        <a:prstGeom prst="rect">
          <a:avLst/>
        </a:prstGeom>
        <a:noFill/>
        <a:ln w="12700" cap="flat" cmpd="sng" algn="ctr">
          <a:solidFill>
            <a:schemeClr val="accent1"/>
          </a:solidFill>
          <a:prstDash val="lgDash"/>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IN" sz="1600" b="1" kern="1200" dirty="0">
              <a:solidFill>
                <a:schemeClr val="tx1"/>
              </a:solidFill>
            </a:rPr>
            <a:t>F    </a:t>
          </a:r>
          <a:r>
            <a:rPr lang="en-IN" sz="1600" b="1" kern="1200" dirty="0">
              <a:solidFill>
                <a:schemeClr val="tx1"/>
              </a:solidFill>
              <a:highlight>
                <a:srgbClr val="FFFF00"/>
              </a:highlight>
            </a:rPr>
            <a:t>0.1299</a:t>
          </a:r>
        </a:p>
        <a:p>
          <a:pPr marL="0" lvl="0" indent="0" algn="ctr" defTabSz="711200">
            <a:lnSpc>
              <a:spcPct val="90000"/>
            </a:lnSpc>
            <a:spcBef>
              <a:spcPct val="0"/>
            </a:spcBef>
            <a:spcAft>
              <a:spcPct val="35000"/>
            </a:spcAft>
            <a:buNone/>
          </a:pPr>
          <a:r>
            <a:rPr lang="en-IN" sz="1600" b="1" kern="1200" dirty="0">
              <a:solidFill>
                <a:schemeClr val="tx1"/>
              </a:solidFill>
            </a:rPr>
            <a:t>M    0.0983</a:t>
          </a:r>
          <a:endParaRPr lang="en-US" sz="1600" kern="1200" dirty="0">
            <a:solidFill>
              <a:schemeClr val="tx1"/>
            </a:solidFill>
          </a:endParaRPr>
        </a:p>
      </dsp:txBody>
      <dsp:txXfrm>
        <a:off x="394" y="1246011"/>
        <a:ext cx="1538854" cy="923312"/>
      </dsp:txXfrm>
    </dsp:sp>
    <dsp:sp modelId="{E111D404-B88B-44E6-839A-F40E9BF97271}">
      <dsp:nvSpPr>
        <dsp:cNvPr id="0" name=""/>
        <dsp:cNvSpPr/>
      </dsp:nvSpPr>
      <dsp:spPr>
        <a:xfrm>
          <a:off x="1693134" y="1246011"/>
          <a:ext cx="1538854" cy="923312"/>
        </a:xfrm>
        <a:prstGeom prst="rect">
          <a:avLst/>
        </a:prstGeom>
        <a:noFill/>
        <a:ln w="12700" cap="flat" cmpd="sng" algn="ctr">
          <a:solidFill>
            <a:schemeClr val="accent1"/>
          </a:solidFill>
          <a:prstDash val="lgDash"/>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IN" sz="1600" b="1" kern="1200" dirty="0">
              <a:solidFill>
                <a:schemeClr val="tx1"/>
              </a:solidFill>
            </a:rPr>
            <a:t>F    </a:t>
          </a:r>
          <a:r>
            <a:rPr lang="en-IN" sz="1600" b="1" kern="1200" dirty="0">
              <a:solidFill>
                <a:schemeClr val="tx1"/>
              </a:solidFill>
              <a:highlight>
                <a:srgbClr val="FFFF00"/>
              </a:highlight>
            </a:rPr>
            <a:t>0.00014</a:t>
          </a:r>
        </a:p>
        <a:p>
          <a:pPr marL="0" lvl="0" indent="0" algn="ctr" defTabSz="711200">
            <a:lnSpc>
              <a:spcPct val="90000"/>
            </a:lnSpc>
            <a:spcBef>
              <a:spcPct val="0"/>
            </a:spcBef>
            <a:spcAft>
              <a:spcPct val="35000"/>
            </a:spcAft>
            <a:buNone/>
          </a:pPr>
          <a:r>
            <a:rPr lang="en-IN" sz="1600" b="1" kern="1200" dirty="0">
              <a:solidFill>
                <a:schemeClr val="tx1"/>
              </a:solidFill>
            </a:rPr>
            <a:t>M    0</a:t>
          </a:r>
          <a:endParaRPr lang="en-US" sz="1600" kern="1200" dirty="0">
            <a:solidFill>
              <a:schemeClr val="tx1"/>
            </a:solidFill>
          </a:endParaRPr>
        </a:p>
      </dsp:txBody>
      <dsp:txXfrm>
        <a:off x="1693134" y="1246011"/>
        <a:ext cx="1538854" cy="923312"/>
      </dsp:txXfrm>
    </dsp:sp>
    <dsp:sp modelId="{8298FD8A-4BE2-4FB3-B18E-E031C2BD42AC}">
      <dsp:nvSpPr>
        <dsp:cNvPr id="0" name=""/>
        <dsp:cNvSpPr/>
      </dsp:nvSpPr>
      <dsp:spPr>
        <a:xfrm>
          <a:off x="394" y="2323209"/>
          <a:ext cx="1538854" cy="923312"/>
        </a:xfrm>
        <a:prstGeom prst="rect">
          <a:avLst/>
        </a:prstGeom>
        <a:noFill/>
        <a:ln w="12700" cap="flat" cmpd="sng" algn="ctr">
          <a:solidFill>
            <a:schemeClr val="accent1"/>
          </a:solidFill>
          <a:prstDash val="lgDash"/>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IN" sz="1600" b="1" kern="1200" dirty="0">
              <a:solidFill>
                <a:schemeClr val="tx1"/>
              </a:solidFill>
            </a:rPr>
            <a:t>F    </a:t>
          </a:r>
          <a:r>
            <a:rPr lang="en-IN" sz="1600" b="1" kern="1200" dirty="0">
              <a:solidFill>
                <a:schemeClr val="tx1"/>
              </a:solidFill>
              <a:highlight>
                <a:srgbClr val="FFFF00"/>
              </a:highlight>
            </a:rPr>
            <a:t>0.02583</a:t>
          </a:r>
        </a:p>
        <a:p>
          <a:pPr marL="0" lvl="0" indent="0" algn="ctr" defTabSz="711200">
            <a:lnSpc>
              <a:spcPct val="90000"/>
            </a:lnSpc>
            <a:spcBef>
              <a:spcPct val="0"/>
            </a:spcBef>
            <a:spcAft>
              <a:spcPct val="35000"/>
            </a:spcAft>
            <a:buNone/>
          </a:pPr>
          <a:r>
            <a:rPr lang="en-IN" sz="1600" b="1" kern="1200" dirty="0">
              <a:solidFill>
                <a:schemeClr val="tx1"/>
              </a:solidFill>
            </a:rPr>
            <a:t>M    0.01424</a:t>
          </a:r>
          <a:endParaRPr lang="en-US" sz="1600" kern="1200" dirty="0">
            <a:solidFill>
              <a:schemeClr val="tx1"/>
            </a:solidFill>
          </a:endParaRPr>
        </a:p>
      </dsp:txBody>
      <dsp:txXfrm>
        <a:off x="394" y="2323209"/>
        <a:ext cx="1538854" cy="923312"/>
      </dsp:txXfrm>
    </dsp:sp>
    <dsp:sp modelId="{F7AE4263-220C-4194-B4E9-8B096817D988}">
      <dsp:nvSpPr>
        <dsp:cNvPr id="0" name=""/>
        <dsp:cNvSpPr/>
      </dsp:nvSpPr>
      <dsp:spPr>
        <a:xfrm>
          <a:off x="1693134" y="2323209"/>
          <a:ext cx="1538854" cy="923312"/>
        </a:xfrm>
        <a:prstGeom prst="rect">
          <a:avLst/>
        </a:prstGeom>
        <a:noFill/>
        <a:ln w="12700" cap="flat" cmpd="sng" algn="ctr">
          <a:solidFill>
            <a:schemeClr val="accent1"/>
          </a:solidFill>
          <a:prstDash val="lgDash"/>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IN" sz="1600" b="1" kern="1200" dirty="0">
              <a:solidFill>
                <a:schemeClr val="tx1"/>
              </a:solidFill>
            </a:rPr>
            <a:t>F    0</a:t>
          </a:r>
        </a:p>
        <a:p>
          <a:pPr marL="0" lvl="0" indent="0" algn="ctr" defTabSz="711200">
            <a:lnSpc>
              <a:spcPct val="90000"/>
            </a:lnSpc>
            <a:spcBef>
              <a:spcPct val="0"/>
            </a:spcBef>
            <a:spcAft>
              <a:spcPct val="35000"/>
            </a:spcAft>
            <a:buNone/>
          </a:pPr>
          <a:r>
            <a:rPr lang="en-IN" sz="1600" b="1" kern="1200" dirty="0">
              <a:solidFill>
                <a:schemeClr val="tx1"/>
              </a:solidFill>
            </a:rPr>
            <a:t>M    0</a:t>
          </a:r>
          <a:endParaRPr lang="en-US" sz="1600" kern="1200" dirty="0">
            <a:solidFill>
              <a:schemeClr val="tx1"/>
            </a:solidFill>
          </a:endParaRPr>
        </a:p>
      </dsp:txBody>
      <dsp:txXfrm>
        <a:off x="1693134" y="2323209"/>
        <a:ext cx="1538854" cy="92331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0A4AD9-9384-455C-AF51-202B08254D55}">
      <dsp:nvSpPr>
        <dsp:cNvPr id="0" name=""/>
        <dsp:cNvSpPr/>
      </dsp:nvSpPr>
      <dsp:spPr>
        <a:xfrm>
          <a:off x="394" y="168813"/>
          <a:ext cx="1538854" cy="923312"/>
        </a:xfrm>
        <a:prstGeom prst="rect">
          <a:avLst/>
        </a:prstGeom>
        <a:noFill/>
        <a:ln w="12700" cap="flat" cmpd="sng" algn="ctr">
          <a:solidFill>
            <a:schemeClr val="accent1"/>
          </a:solidFill>
          <a:prstDash val="lgDash"/>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kern="1200" dirty="0">
              <a:solidFill>
                <a:schemeClr val="tx1"/>
              </a:solidFill>
            </a:rPr>
            <a:t>Graduated - 947</a:t>
          </a:r>
        </a:p>
        <a:p>
          <a:pPr marL="0" lvl="0" indent="0" algn="ctr" defTabSz="533400">
            <a:lnSpc>
              <a:spcPct val="90000"/>
            </a:lnSpc>
            <a:spcBef>
              <a:spcPct val="0"/>
            </a:spcBef>
            <a:spcAft>
              <a:spcPct val="35000"/>
            </a:spcAft>
            <a:buNone/>
          </a:pPr>
          <a:r>
            <a:rPr lang="en-US" sz="1200" b="1" kern="1200" dirty="0">
              <a:solidFill>
                <a:schemeClr val="tx1"/>
              </a:solidFill>
            </a:rPr>
            <a:t>Individuals - </a:t>
          </a:r>
          <a:r>
            <a:rPr lang="en-US" sz="1200" b="1" kern="1200" dirty="0">
              <a:solidFill>
                <a:schemeClr val="tx1"/>
              </a:solidFill>
              <a:highlight>
                <a:srgbClr val="FFFF00"/>
              </a:highlight>
            </a:rPr>
            <a:t>4339</a:t>
          </a:r>
        </a:p>
        <a:p>
          <a:pPr marL="0" lvl="0" indent="0" algn="ctr" defTabSz="533400">
            <a:lnSpc>
              <a:spcPct val="90000"/>
            </a:lnSpc>
            <a:spcBef>
              <a:spcPct val="0"/>
            </a:spcBef>
            <a:spcAft>
              <a:spcPct val="35000"/>
            </a:spcAft>
            <a:buNone/>
          </a:pPr>
          <a:r>
            <a:rPr lang="en-US" sz="1200" b="1" kern="1200" dirty="0">
              <a:solidFill>
                <a:schemeClr val="tx1"/>
              </a:solidFill>
            </a:rPr>
            <a:t>VIP - 2251</a:t>
          </a:r>
          <a:endParaRPr lang="en-US" sz="1200" kern="1200" dirty="0">
            <a:solidFill>
              <a:schemeClr val="tx1"/>
            </a:solidFill>
          </a:endParaRPr>
        </a:p>
      </dsp:txBody>
      <dsp:txXfrm>
        <a:off x="394" y="168813"/>
        <a:ext cx="1538854" cy="923312"/>
      </dsp:txXfrm>
    </dsp:sp>
    <dsp:sp modelId="{7A5B3E65-9777-4EF6-A5E1-C35B895D487A}">
      <dsp:nvSpPr>
        <dsp:cNvPr id="0" name=""/>
        <dsp:cNvSpPr/>
      </dsp:nvSpPr>
      <dsp:spPr>
        <a:xfrm>
          <a:off x="1693134" y="168813"/>
          <a:ext cx="1538854" cy="923312"/>
        </a:xfrm>
        <a:prstGeom prst="rect">
          <a:avLst/>
        </a:prstGeom>
        <a:noFill/>
        <a:ln w="12700" cap="flat" cmpd="sng" algn="ctr">
          <a:solidFill>
            <a:schemeClr val="accent1"/>
          </a:solidFill>
          <a:prstDash val="lgDash"/>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kern="1200" dirty="0">
              <a:solidFill>
                <a:schemeClr val="tx1"/>
              </a:solidFill>
            </a:rPr>
            <a:t>Graduated - 1271</a:t>
          </a:r>
        </a:p>
        <a:p>
          <a:pPr marL="0" lvl="0" indent="0" algn="ctr" defTabSz="533400">
            <a:lnSpc>
              <a:spcPct val="90000"/>
            </a:lnSpc>
            <a:spcBef>
              <a:spcPct val="0"/>
            </a:spcBef>
            <a:spcAft>
              <a:spcPct val="35000"/>
            </a:spcAft>
            <a:buNone/>
          </a:pPr>
          <a:r>
            <a:rPr lang="en-US" sz="1200" b="1" kern="1200" dirty="0">
              <a:solidFill>
                <a:schemeClr val="tx1"/>
              </a:solidFill>
            </a:rPr>
            <a:t>Individuals - </a:t>
          </a:r>
          <a:r>
            <a:rPr lang="en-US" sz="1200" b="1" kern="1200" dirty="0">
              <a:solidFill>
                <a:schemeClr val="tx1"/>
              </a:solidFill>
              <a:highlight>
                <a:srgbClr val="FFFF00"/>
              </a:highlight>
            </a:rPr>
            <a:t>3543</a:t>
          </a:r>
        </a:p>
        <a:p>
          <a:pPr marL="0" lvl="0" indent="0" algn="ctr" defTabSz="533400">
            <a:lnSpc>
              <a:spcPct val="90000"/>
            </a:lnSpc>
            <a:spcBef>
              <a:spcPct val="0"/>
            </a:spcBef>
            <a:spcAft>
              <a:spcPct val="35000"/>
            </a:spcAft>
            <a:buNone/>
          </a:pPr>
          <a:r>
            <a:rPr lang="en-US" sz="1200" b="1" kern="1200" dirty="0">
              <a:solidFill>
                <a:schemeClr val="tx1"/>
              </a:solidFill>
            </a:rPr>
            <a:t>VIP - 730</a:t>
          </a:r>
          <a:endParaRPr lang="en-US" sz="1200" kern="1200" dirty="0">
            <a:solidFill>
              <a:schemeClr val="tx1"/>
            </a:solidFill>
          </a:endParaRPr>
        </a:p>
      </dsp:txBody>
      <dsp:txXfrm>
        <a:off x="1693134" y="168813"/>
        <a:ext cx="1538854" cy="923312"/>
      </dsp:txXfrm>
    </dsp:sp>
    <dsp:sp modelId="{98736366-53F9-49EF-9094-E77CAF66F377}">
      <dsp:nvSpPr>
        <dsp:cNvPr id="0" name=""/>
        <dsp:cNvSpPr/>
      </dsp:nvSpPr>
      <dsp:spPr>
        <a:xfrm>
          <a:off x="394" y="1246011"/>
          <a:ext cx="1538854" cy="923312"/>
        </a:xfrm>
        <a:prstGeom prst="rect">
          <a:avLst/>
        </a:prstGeom>
        <a:noFill/>
        <a:ln w="12700" cap="flat" cmpd="sng" algn="ctr">
          <a:solidFill>
            <a:schemeClr val="accent1"/>
          </a:solidFill>
          <a:prstDash val="lgDash"/>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kern="1200" dirty="0">
              <a:solidFill>
                <a:schemeClr val="tx1"/>
              </a:solidFill>
            </a:rPr>
            <a:t>Graduated – 0.0018</a:t>
          </a:r>
        </a:p>
        <a:p>
          <a:pPr marL="0" lvl="0" indent="0" algn="ctr" defTabSz="533400">
            <a:lnSpc>
              <a:spcPct val="90000"/>
            </a:lnSpc>
            <a:spcBef>
              <a:spcPct val="0"/>
            </a:spcBef>
            <a:spcAft>
              <a:spcPct val="35000"/>
            </a:spcAft>
            <a:buNone/>
          </a:pPr>
          <a:r>
            <a:rPr lang="en-US" sz="1200" b="1" kern="1200" dirty="0">
              <a:solidFill>
                <a:schemeClr val="tx1"/>
              </a:solidFill>
            </a:rPr>
            <a:t>Individuals – 0.0085</a:t>
          </a:r>
        </a:p>
        <a:p>
          <a:pPr marL="0" lvl="0" indent="0" algn="ctr" defTabSz="533400">
            <a:lnSpc>
              <a:spcPct val="90000"/>
            </a:lnSpc>
            <a:spcBef>
              <a:spcPct val="0"/>
            </a:spcBef>
            <a:spcAft>
              <a:spcPct val="35000"/>
            </a:spcAft>
            <a:buNone/>
          </a:pPr>
          <a:r>
            <a:rPr lang="en-US" sz="1200" b="1" kern="1200" dirty="0">
              <a:solidFill>
                <a:schemeClr val="tx1"/>
              </a:solidFill>
            </a:rPr>
            <a:t>VIP - 0</a:t>
          </a:r>
          <a:endParaRPr lang="en-US" sz="1200" kern="1200" dirty="0">
            <a:solidFill>
              <a:schemeClr val="tx1"/>
            </a:solidFill>
          </a:endParaRPr>
        </a:p>
      </dsp:txBody>
      <dsp:txXfrm>
        <a:off x="394" y="1246011"/>
        <a:ext cx="1538854" cy="923312"/>
      </dsp:txXfrm>
    </dsp:sp>
    <dsp:sp modelId="{E111D404-B88B-44E6-839A-F40E9BF97271}">
      <dsp:nvSpPr>
        <dsp:cNvPr id="0" name=""/>
        <dsp:cNvSpPr/>
      </dsp:nvSpPr>
      <dsp:spPr>
        <a:xfrm>
          <a:off x="1693134" y="1246011"/>
          <a:ext cx="1538854" cy="923312"/>
        </a:xfrm>
        <a:prstGeom prst="rect">
          <a:avLst/>
        </a:prstGeom>
        <a:noFill/>
        <a:ln w="12700" cap="flat" cmpd="sng" algn="ctr">
          <a:solidFill>
            <a:schemeClr val="accent1"/>
          </a:solidFill>
          <a:prstDash val="lgDash"/>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kern="1200" dirty="0">
              <a:solidFill>
                <a:schemeClr val="tx1"/>
              </a:solidFill>
            </a:rPr>
            <a:t>Graduated - 0</a:t>
          </a:r>
        </a:p>
        <a:p>
          <a:pPr marL="0" lvl="0" indent="0" algn="ctr" defTabSz="533400">
            <a:lnSpc>
              <a:spcPct val="90000"/>
            </a:lnSpc>
            <a:spcBef>
              <a:spcPct val="0"/>
            </a:spcBef>
            <a:spcAft>
              <a:spcPct val="35000"/>
            </a:spcAft>
            <a:buNone/>
          </a:pPr>
          <a:r>
            <a:rPr lang="en-US" sz="1200" b="1" kern="1200" dirty="0">
              <a:solidFill>
                <a:schemeClr val="tx1"/>
              </a:solidFill>
            </a:rPr>
            <a:t>Individuals – 0.0027</a:t>
          </a:r>
        </a:p>
        <a:p>
          <a:pPr marL="0" lvl="0" indent="0" algn="ctr" defTabSz="533400">
            <a:lnSpc>
              <a:spcPct val="90000"/>
            </a:lnSpc>
            <a:spcBef>
              <a:spcPct val="0"/>
            </a:spcBef>
            <a:spcAft>
              <a:spcPct val="35000"/>
            </a:spcAft>
            <a:buNone/>
          </a:pPr>
          <a:r>
            <a:rPr lang="en-US" sz="1200" b="1" kern="1200" dirty="0">
              <a:solidFill>
                <a:schemeClr val="tx1"/>
              </a:solidFill>
            </a:rPr>
            <a:t>VIP - 0</a:t>
          </a:r>
          <a:endParaRPr lang="en-US" sz="1200" kern="1200" dirty="0">
            <a:solidFill>
              <a:schemeClr val="tx1"/>
            </a:solidFill>
          </a:endParaRPr>
        </a:p>
      </dsp:txBody>
      <dsp:txXfrm>
        <a:off x="1693134" y="1246011"/>
        <a:ext cx="1538854" cy="923312"/>
      </dsp:txXfrm>
    </dsp:sp>
    <dsp:sp modelId="{8298FD8A-4BE2-4FB3-B18E-E031C2BD42AC}">
      <dsp:nvSpPr>
        <dsp:cNvPr id="0" name=""/>
        <dsp:cNvSpPr/>
      </dsp:nvSpPr>
      <dsp:spPr>
        <a:xfrm>
          <a:off x="394" y="2323209"/>
          <a:ext cx="1538854" cy="923312"/>
        </a:xfrm>
        <a:prstGeom prst="rect">
          <a:avLst/>
        </a:prstGeom>
        <a:noFill/>
        <a:ln w="12700" cap="flat" cmpd="sng" algn="ctr">
          <a:solidFill>
            <a:schemeClr val="accent1"/>
          </a:solidFill>
          <a:prstDash val="lgDash"/>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kern="1200" dirty="0">
              <a:solidFill>
                <a:schemeClr val="tx1"/>
              </a:solidFill>
            </a:rPr>
            <a:t>Graduated - 0</a:t>
          </a:r>
        </a:p>
        <a:p>
          <a:pPr marL="0" lvl="0" indent="0" algn="ctr" defTabSz="533400">
            <a:lnSpc>
              <a:spcPct val="90000"/>
            </a:lnSpc>
            <a:spcBef>
              <a:spcPct val="0"/>
            </a:spcBef>
            <a:spcAft>
              <a:spcPct val="35000"/>
            </a:spcAft>
            <a:buNone/>
          </a:pPr>
          <a:r>
            <a:rPr lang="en-US" sz="1200" b="1" kern="1200" dirty="0">
              <a:solidFill>
                <a:schemeClr val="tx1"/>
              </a:solidFill>
            </a:rPr>
            <a:t>Individuals – </a:t>
          </a:r>
          <a:r>
            <a:rPr lang="en-US" sz="1200" b="1" kern="1200" dirty="0">
              <a:solidFill>
                <a:schemeClr val="tx1"/>
              </a:solidFill>
              <a:highlight>
                <a:srgbClr val="FFFF00"/>
              </a:highlight>
            </a:rPr>
            <a:t>0.0164</a:t>
          </a:r>
        </a:p>
        <a:p>
          <a:pPr marL="0" lvl="0" indent="0" algn="ctr" defTabSz="533400">
            <a:lnSpc>
              <a:spcPct val="90000"/>
            </a:lnSpc>
            <a:spcBef>
              <a:spcPct val="0"/>
            </a:spcBef>
            <a:spcAft>
              <a:spcPct val="35000"/>
            </a:spcAft>
            <a:buNone/>
          </a:pPr>
          <a:r>
            <a:rPr lang="en-US" sz="1200" b="1" kern="1200" dirty="0">
              <a:solidFill>
                <a:schemeClr val="tx1"/>
              </a:solidFill>
            </a:rPr>
            <a:t>VIP - 0</a:t>
          </a:r>
          <a:endParaRPr lang="en-US" sz="1200" kern="1200" dirty="0">
            <a:solidFill>
              <a:schemeClr val="tx1"/>
            </a:solidFill>
          </a:endParaRPr>
        </a:p>
      </dsp:txBody>
      <dsp:txXfrm>
        <a:off x="394" y="2323209"/>
        <a:ext cx="1538854" cy="923312"/>
      </dsp:txXfrm>
    </dsp:sp>
    <dsp:sp modelId="{F7AE4263-220C-4194-B4E9-8B096817D988}">
      <dsp:nvSpPr>
        <dsp:cNvPr id="0" name=""/>
        <dsp:cNvSpPr/>
      </dsp:nvSpPr>
      <dsp:spPr>
        <a:xfrm>
          <a:off x="1693134" y="2323209"/>
          <a:ext cx="1538854" cy="923312"/>
        </a:xfrm>
        <a:prstGeom prst="rect">
          <a:avLst/>
        </a:prstGeom>
        <a:noFill/>
        <a:ln w="12700" cap="flat" cmpd="sng" algn="ctr">
          <a:solidFill>
            <a:schemeClr val="accent1"/>
          </a:solidFill>
          <a:prstDash val="lgDash"/>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kern="1200" dirty="0">
              <a:solidFill>
                <a:schemeClr val="tx1"/>
              </a:solidFill>
            </a:rPr>
            <a:t>Graduated - 0</a:t>
          </a:r>
        </a:p>
        <a:p>
          <a:pPr marL="0" lvl="0" indent="0" algn="ctr" defTabSz="533400">
            <a:lnSpc>
              <a:spcPct val="90000"/>
            </a:lnSpc>
            <a:spcBef>
              <a:spcPct val="0"/>
            </a:spcBef>
            <a:spcAft>
              <a:spcPct val="35000"/>
            </a:spcAft>
            <a:buNone/>
          </a:pPr>
          <a:r>
            <a:rPr lang="en-US" sz="1200" b="1" kern="1200" dirty="0">
              <a:solidFill>
                <a:schemeClr val="tx1"/>
              </a:solidFill>
            </a:rPr>
            <a:t>Individuals - 0</a:t>
          </a:r>
        </a:p>
        <a:p>
          <a:pPr marL="0" lvl="0" indent="0" algn="ctr" defTabSz="533400">
            <a:lnSpc>
              <a:spcPct val="90000"/>
            </a:lnSpc>
            <a:spcBef>
              <a:spcPct val="0"/>
            </a:spcBef>
            <a:spcAft>
              <a:spcPct val="35000"/>
            </a:spcAft>
            <a:buNone/>
          </a:pPr>
          <a:r>
            <a:rPr lang="en-US" sz="1200" b="1" kern="1200" dirty="0">
              <a:solidFill>
                <a:schemeClr val="tx1"/>
              </a:solidFill>
            </a:rPr>
            <a:t>VIP - 0</a:t>
          </a:r>
          <a:endParaRPr lang="en-IN" sz="1200" b="1" kern="1200" dirty="0">
            <a:solidFill>
              <a:schemeClr val="tx1"/>
            </a:solidFill>
          </a:endParaRPr>
        </a:p>
      </dsp:txBody>
      <dsp:txXfrm>
        <a:off x="1693134" y="2323209"/>
        <a:ext cx="1538854" cy="92331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0A4AD9-9384-455C-AF51-202B08254D55}">
      <dsp:nvSpPr>
        <dsp:cNvPr id="0" name=""/>
        <dsp:cNvSpPr/>
      </dsp:nvSpPr>
      <dsp:spPr>
        <a:xfrm>
          <a:off x="394" y="168813"/>
          <a:ext cx="1538854" cy="923312"/>
        </a:xfrm>
        <a:prstGeom prst="rect">
          <a:avLst/>
        </a:prstGeom>
        <a:noFill/>
        <a:ln w="12700" cap="flat" cmpd="sng" algn="ctr">
          <a:solidFill>
            <a:schemeClr val="accent1"/>
          </a:solidFill>
          <a:prstDash val="lgDash"/>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kern="1200" dirty="0">
              <a:solidFill>
                <a:schemeClr val="tx1"/>
              </a:solidFill>
            </a:rPr>
            <a:t>Graduated - 1377</a:t>
          </a:r>
        </a:p>
        <a:p>
          <a:pPr marL="0" lvl="0" indent="0" algn="ctr" defTabSz="533400">
            <a:lnSpc>
              <a:spcPct val="90000"/>
            </a:lnSpc>
            <a:spcBef>
              <a:spcPct val="0"/>
            </a:spcBef>
            <a:spcAft>
              <a:spcPct val="35000"/>
            </a:spcAft>
            <a:buNone/>
          </a:pPr>
          <a:r>
            <a:rPr lang="en-US" sz="1200" b="1" kern="1200" dirty="0">
              <a:solidFill>
                <a:schemeClr val="tx1"/>
              </a:solidFill>
            </a:rPr>
            <a:t>Individuals - </a:t>
          </a:r>
          <a:r>
            <a:rPr lang="en-US" sz="1200" b="1" kern="1200" dirty="0">
              <a:solidFill>
                <a:schemeClr val="tx1"/>
              </a:solidFill>
              <a:highlight>
                <a:srgbClr val="FFFF00"/>
              </a:highlight>
            </a:rPr>
            <a:t>3696</a:t>
          </a:r>
        </a:p>
        <a:p>
          <a:pPr marL="0" lvl="0" indent="0" algn="ctr" defTabSz="533400">
            <a:lnSpc>
              <a:spcPct val="90000"/>
            </a:lnSpc>
            <a:spcBef>
              <a:spcPct val="0"/>
            </a:spcBef>
            <a:spcAft>
              <a:spcPct val="35000"/>
            </a:spcAft>
            <a:buNone/>
          </a:pPr>
          <a:r>
            <a:rPr lang="en-US" sz="1200" b="1" kern="1200" dirty="0">
              <a:solidFill>
                <a:schemeClr val="tx1"/>
              </a:solidFill>
            </a:rPr>
            <a:t>VIP - 4496</a:t>
          </a:r>
          <a:endParaRPr lang="en-US" sz="1200" kern="1200" dirty="0">
            <a:solidFill>
              <a:schemeClr val="tx1"/>
            </a:solidFill>
          </a:endParaRPr>
        </a:p>
      </dsp:txBody>
      <dsp:txXfrm>
        <a:off x="394" y="168813"/>
        <a:ext cx="1538854" cy="923312"/>
      </dsp:txXfrm>
    </dsp:sp>
    <dsp:sp modelId="{7A5B3E65-9777-4EF6-A5E1-C35B895D487A}">
      <dsp:nvSpPr>
        <dsp:cNvPr id="0" name=""/>
        <dsp:cNvSpPr/>
      </dsp:nvSpPr>
      <dsp:spPr>
        <a:xfrm>
          <a:off x="1693134" y="168813"/>
          <a:ext cx="1538854" cy="923312"/>
        </a:xfrm>
        <a:prstGeom prst="rect">
          <a:avLst/>
        </a:prstGeom>
        <a:noFill/>
        <a:ln w="12700" cap="flat" cmpd="sng" algn="ctr">
          <a:solidFill>
            <a:schemeClr val="accent1"/>
          </a:solidFill>
          <a:prstDash val="lgDash"/>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kern="1200" dirty="0">
              <a:solidFill>
                <a:schemeClr val="tx1"/>
              </a:solidFill>
            </a:rPr>
            <a:t>Graduated - 1230</a:t>
          </a:r>
        </a:p>
        <a:p>
          <a:pPr marL="0" lvl="0" indent="0" algn="ctr" defTabSz="533400">
            <a:lnSpc>
              <a:spcPct val="90000"/>
            </a:lnSpc>
            <a:spcBef>
              <a:spcPct val="0"/>
            </a:spcBef>
            <a:spcAft>
              <a:spcPct val="35000"/>
            </a:spcAft>
            <a:buNone/>
          </a:pPr>
          <a:r>
            <a:rPr lang="en-US" sz="1200" b="1" kern="1200" dirty="0">
              <a:solidFill>
                <a:schemeClr val="tx1"/>
              </a:solidFill>
            </a:rPr>
            <a:t>Individuals - </a:t>
          </a:r>
          <a:r>
            <a:rPr lang="en-US" sz="1200" b="1" kern="1200" dirty="0">
              <a:solidFill>
                <a:schemeClr val="tx1"/>
              </a:solidFill>
              <a:highlight>
                <a:srgbClr val="FFFF00"/>
              </a:highlight>
            </a:rPr>
            <a:t>3788</a:t>
          </a:r>
        </a:p>
        <a:p>
          <a:pPr marL="0" lvl="0" indent="0" algn="ctr" defTabSz="533400">
            <a:lnSpc>
              <a:spcPct val="90000"/>
            </a:lnSpc>
            <a:spcBef>
              <a:spcPct val="0"/>
            </a:spcBef>
            <a:spcAft>
              <a:spcPct val="35000"/>
            </a:spcAft>
            <a:buNone/>
          </a:pPr>
          <a:r>
            <a:rPr lang="en-US" sz="1200" b="1" kern="1200" dirty="0">
              <a:solidFill>
                <a:schemeClr val="tx1"/>
              </a:solidFill>
            </a:rPr>
            <a:t>VIP - 4521</a:t>
          </a:r>
          <a:endParaRPr lang="en-US" sz="1200" kern="1200" dirty="0">
            <a:solidFill>
              <a:schemeClr val="tx1"/>
            </a:solidFill>
          </a:endParaRPr>
        </a:p>
      </dsp:txBody>
      <dsp:txXfrm>
        <a:off x="1693134" y="168813"/>
        <a:ext cx="1538854" cy="923312"/>
      </dsp:txXfrm>
    </dsp:sp>
    <dsp:sp modelId="{98736366-53F9-49EF-9094-E77CAF66F377}">
      <dsp:nvSpPr>
        <dsp:cNvPr id="0" name=""/>
        <dsp:cNvSpPr/>
      </dsp:nvSpPr>
      <dsp:spPr>
        <a:xfrm>
          <a:off x="394" y="1246011"/>
          <a:ext cx="1538854" cy="923312"/>
        </a:xfrm>
        <a:prstGeom prst="rect">
          <a:avLst/>
        </a:prstGeom>
        <a:noFill/>
        <a:ln w="12700" cap="flat" cmpd="sng" algn="ctr">
          <a:solidFill>
            <a:schemeClr val="accent1"/>
          </a:solidFill>
          <a:prstDash val="lgDash"/>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kern="1200" dirty="0">
              <a:solidFill>
                <a:schemeClr val="tx1"/>
              </a:solidFill>
            </a:rPr>
            <a:t>Graduated – 0.30</a:t>
          </a:r>
        </a:p>
        <a:p>
          <a:pPr marL="0" lvl="0" indent="0" algn="ctr" defTabSz="533400">
            <a:lnSpc>
              <a:spcPct val="90000"/>
            </a:lnSpc>
            <a:spcBef>
              <a:spcPct val="0"/>
            </a:spcBef>
            <a:spcAft>
              <a:spcPct val="35000"/>
            </a:spcAft>
            <a:buNone/>
          </a:pPr>
          <a:r>
            <a:rPr lang="en-US" sz="1200" b="1" kern="1200" dirty="0">
              <a:solidFill>
                <a:schemeClr val="tx1"/>
              </a:solidFill>
            </a:rPr>
            <a:t>Individuals – 0.12</a:t>
          </a:r>
        </a:p>
        <a:p>
          <a:pPr marL="0" lvl="0" indent="0" algn="ctr" defTabSz="533400">
            <a:lnSpc>
              <a:spcPct val="90000"/>
            </a:lnSpc>
            <a:spcBef>
              <a:spcPct val="0"/>
            </a:spcBef>
            <a:spcAft>
              <a:spcPct val="35000"/>
            </a:spcAft>
            <a:buNone/>
          </a:pPr>
          <a:r>
            <a:rPr lang="en-US" sz="1200" b="1" kern="1200" dirty="0">
              <a:solidFill>
                <a:schemeClr val="tx1"/>
              </a:solidFill>
            </a:rPr>
            <a:t>VIP – 0.212</a:t>
          </a:r>
          <a:endParaRPr lang="en-US" sz="1200" kern="1200" dirty="0">
            <a:solidFill>
              <a:schemeClr val="tx1"/>
            </a:solidFill>
          </a:endParaRPr>
        </a:p>
      </dsp:txBody>
      <dsp:txXfrm>
        <a:off x="394" y="1246011"/>
        <a:ext cx="1538854" cy="923312"/>
      </dsp:txXfrm>
    </dsp:sp>
    <dsp:sp modelId="{E111D404-B88B-44E6-839A-F40E9BF97271}">
      <dsp:nvSpPr>
        <dsp:cNvPr id="0" name=""/>
        <dsp:cNvSpPr/>
      </dsp:nvSpPr>
      <dsp:spPr>
        <a:xfrm>
          <a:off x="1693134" y="1246011"/>
          <a:ext cx="1538854" cy="923312"/>
        </a:xfrm>
        <a:prstGeom prst="rect">
          <a:avLst/>
        </a:prstGeom>
        <a:noFill/>
        <a:ln w="12700" cap="flat" cmpd="sng" algn="ctr">
          <a:solidFill>
            <a:schemeClr val="accent1"/>
          </a:solidFill>
          <a:prstDash val="lgDash"/>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kern="1200" dirty="0">
              <a:solidFill>
                <a:schemeClr val="tx1"/>
              </a:solidFill>
            </a:rPr>
            <a:t>Graduated - 0</a:t>
          </a:r>
        </a:p>
        <a:p>
          <a:pPr marL="0" lvl="0" indent="0" algn="ctr" defTabSz="533400">
            <a:lnSpc>
              <a:spcPct val="90000"/>
            </a:lnSpc>
            <a:spcBef>
              <a:spcPct val="0"/>
            </a:spcBef>
            <a:spcAft>
              <a:spcPct val="35000"/>
            </a:spcAft>
            <a:buNone/>
          </a:pPr>
          <a:r>
            <a:rPr lang="en-US" sz="1200" b="1" kern="1200" dirty="0">
              <a:solidFill>
                <a:schemeClr val="tx1"/>
              </a:solidFill>
            </a:rPr>
            <a:t>Individuals – 0.000145</a:t>
          </a:r>
        </a:p>
        <a:p>
          <a:pPr marL="0" lvl="0" indent="0" algn="ctr" defTabSz="533400">
            <a:lnSpc>
              <a:spcPct val="90000"/>
            </a:lnSpc>
            <a:spcBef>
              <a:spcPct val="0"/>
            </a:spcBef>
            <a:spcAft>
              <a:spcPct val="35000"/>
            </a:spcAft>
            <a:buNone/>
          </a:pPr>
          <a:r>
            <a:rPr lang="en-US" sz="1200" b="1" kern="1200" dirty="0">
              <a:solidFill>
                <a:schemeClr val="tx1"/>
              </a:solidFill>
            </a:rPr>
            <a:t>VIP - 0</a:t>
          </a:r>
          <a:endParaRPr lang="en-US" sz="1200" kern="1200" dirty="0">
            <a:solidFill>
              <a:schemeClr val="tx1"/>
            </a:solidFill>
          </a:endParaRPr>
        </a:p>
      </dsp:txBody>
      <dsp:txXfrm>
        <a:off x="1693134" y="1246011"/>
        <a:ext cx="1538854" cy="923312"/>
      </dsp:txXfrm>
    </dsp:sp>
    <dsp:sp modelId="{8298FD8A-4BE2-4FB3-B18E-E031C2BD42AC}">
      <dsp:nvSpPr>
        <dsp:cNvPr id="0" name=""/>
        <dsp:cNvSpPr/>
      </dsp:nvSpPr>
      <dsp:spPr>
        <a:xfrm>
          <a:off x="394" y="2323209"/>
          <a:ext cx="1538854" cy="923312"/>
        </a:xfrm>
        <a:prstGeom prst="rect">
          <a:avLst/>
        </a:prstGeom>
        <a:noFill/>
        <a:ln w="12700" cap="flat" cmpd="sng" algn="ctr">
          <a:solidFill>
            <a:schemeClr val="accent1"/>
          </a:solidFill>
          <a:prstDash val="lgDash"/>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kern="1200" dirty="0">
              <a:solidFill>
                <a:schemeClr val="tx1"/>
              </a:solidFill>
            </a:rPr>
            <a:t>Graduated – 0.00063</a:t>
          </a:r>
        </a:p>
        <a:p>
          <a:pPr marL="0" lvl="0" indent="0" algn="ctr" defTabSz="533400">
            <a:lnSpc>
              <a:spcPct val="90000"/>
            </a:lnSpc>
            <a:spcBef>
              <a:spcPct val="0"/>
            </a:spcBef>
            <a:spcAft>
              <a:spcPct val="35000"/>
            </a:spcAft>
            <a:buNone/>
          </a:pPr>
          <a:r>
            <a:rPr lang="en-US" sz="1200" b="1" kern="1200" dirty="0">
              <a:solidFill>
                <a:schemeClr val="tx1"/>
              </a:solidFill>
            </a:rPr>
            <a:t>Individuals </a:t>
          </a:r>
          <a:r>
            <a:rPr lang="en-US" sz="1200" b="1" kern="1200" dirty="0">
              <a:solidFill>
                <a:schemeClr val="tx1"/>
              </a:solidFill>
              <a:highlight>
                <a:srgbClr val="FFFF00"/>
              </a:highlight>
            </a:rPr>
            <a:t>– 0.0264</a:t>
          </a:r>
        </a:p>
        <a:p>
          <a:pPr marL="0" lvl="0" indent="0" algn="ctr" defTabSz="533400">
            <a:lnSpc>
              <a:spcPct val="90000"/>
            </a:lnSpc>
            <a:spcBef>
              <a:spcPct val="0"/>
            </a:spcBef>
            <a:spcAft>
              <a:spcPct val="35000"/>
            </a:spcAft>
            <a:buNone/>
          </a:pPr>
          <a:r>
            <a:rPr lang="en-US" sz="1200" b="1" kern="1200" dirty="0">
              <a:solidFill>
                <a:schemeClr val="tx1"/>
              </a:solidFill>
            </a:rPr>
            <a:t>VIP – 0.0251</a:t>
          </a:r>
          <a:endParaRPr lang="en-US" sz="1200" kern="1200" dirty="0">
            <a:solidFill>
              <a:schemeClr val="tx1"/>
            </a:solidFill>
          </a:endParaRPr>
        </a:p>
      </dsp:txBody>
      <dsp:txXfrm>
        <a:off x="394" y="2323209"/>
        <a:ext cx="1538854" cy="923312"/>
      </dsp:txXfrm>
    </dsp:sp>
    <dsp:sp modelId="{F7AE4263-220C-4194-B4E9-8B096817D988}">
      <dsp:nvSpPr>
        <dsp:cNvPr id="0" name=""/>
        <dsp:cNvSpPr/>
      </dsp:nvSpPr>
      <dsp:spPr>
        <a:xfrm>
          <a:off x="1693134" y="2323209"/>
          <a:ext cx="1538854" cy="923312"/>
        </a:xfrm>
        <a:prstGeom prst="rect">
          <a:avLst/>
        </a:prstGeom>
        <a:noFill/>
        <a:ln w="12700" cap="flat" cmpd="sng" algn="ctr">
          <a:solidFill>
            <a:schemeClr val="accent1"/>
          </a:solidFill>
          <a:prstDash val="lgDash"/>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kern="1200" dirty="0">
              <a:solidFill>
                <a:schemeClr val="tx1"/>
              </a:solidFill>
            </a:rPr>
            <a:t>Graduated - 0</a:t>
          </a:r>
        </a:p>
        <a:p>
          <a:pPr marL="0" lvl="0" indent="0" algn="ctr" defTabSz="533400">
            <a:lnSpc>
              <a:spcPct val="90000"/>
            </a:lnSpc>
            <a:spcBef>
              <a:spcPct val="0"/>
            </a:spcBef>
            <a:spcAft>
              <a:spcPct val="35000"/>
            </a:spcAft>
            <a:buNone/>
          </a:pPr>
          <a:r>
            <a:rPr lang="en-US" sz="1200" b="1" kern="1200" dirty="0">
              <a:solidFill>
                <a:schemeClr val="tx1"/>
              </a:solidFill>
            </a:rPr>
            <a:t>Individuals - 0</a:t>
          </a:r>
        </a:p>
        <a:p>
          <a:pPr marL="0" lvl="0" indent="0" algn="ctr" defTabSz="533400">
            <a:lnSpc>
              <a:spcPct val="90000"/>
            </a:lnSpc>
            <a:spcBef>
              <a:spcPct val="0"/>
            </a:spcBef>
            <a:spcAft>
              <a:spcPct val="35000"/>
            </a:spcAft>
            <a:buNone/>
          </a:pPr>
          <a:r>
            <a:rPr lang="en-US" sz="1200" b="1" kern="1200" dirty="0">
              <a:solidFill>
                <a:schemeClr val="tx1"/>
              </a:solidFill>
            </a:rPr>
            <a:t>VIP - 0</a:t>
          </a:r>
          <a:endParaRPr lang="en-US" sz="1200" kern="1200" dirty="0">
            <a:solidFill>
              <a:schemeClr val="tx1"/>
            </a:solidFill>
          </a:endParaRPr>
        </a:p>
      </dsp:txBody>
      <dsp:txXfrm>
        <a:off x="1693134" y="2323209"/>
        <a:ext cx="1538854" cy="923312"/>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0A4AD9-9384-455C-AF51-202B08254D55}">
      <dsp:nvSpPr>
        <dsp:cNvPr id="0" name=""/>
        <dsp:cNvSpPr/>
      </dsp:nvSpPr>
      <dsp:spPr>
        <a:xfrm>
          <a:off x="394" y="168813"/>
          <a:ext cx="1538854" cy="923312"/>
        </a:xfrm>
        <a:prstGeom prst="rect">
          <a:avLst/>
        </a:prstGeom>
        <a:noFill/>
        <a:ln w="12700" cap="flat" cmpd="sng" algn="ctr">
          <a:solidFill>
            <a:schemeClr val="accent1"/>
          </a:solidFill>
          <a:prstDash val="lgDash"/>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chemeClr val="tx1"/>
              </a:solidFill>
            </a:rPr>
            <a:t>Inactive Customers</a:t>
          </a:r>
        </a:p>
      </dsp:txBody>
      <dsp:txXfrm>
        <a:off x="394" y="168813"/>
        <a:ext cx="1538854" cy="923312"/>
      </dsp:txXfrm>
    </dsp:sp>
    <dsp:sp modelId="{7A5B3E65-9777-4EF6-A5E1-C35B895D487A}">
      <dsp:nvSpPr>
        <dsp:cNvPr id="0" name=""/>
        <dsp:cNvSpPr/>
      </dsp:nvSpPr>
      <dsp:spPr>
        <a:xfrm>
          <a:off x="1693134" y="168813"/>
          <a:ext cx="1538854" cy="923312"/>
        </a:xfrm>
        <a:prstGeom prst="rect">
          <a:avLst/>
        </a:prstGeom>
        <a:noFill/>
        <a:ln w="12700" cap="flat" cmpd="sng" algn="ctr">
          <a:solidFill>
            <a:schemeClr val="accent1"/>
          </a:solidFill>
          <a:prstDash val="lgDash"/>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IN" sz="1600" b="1" kern="1200" dirty="0">
              <a:solidFill>
                <a:schemeClr val="tx1"/>
              </a:solidFill>
            </a:rPr>
            <a:t>F   40</a:t>
          </a:r>
          <a:endParaRPr lang="en-IN" sz="1600" b="1" kern="1200" dirty="0">
            <a:solidFill>
              <a:schemeClr val="tx1"/>
            </a:solidFill>
            <a:highlight>
              <a:srgbClr val="FFFF00"/>
            </a:highlight>
          </a:endParaRPr>
        </a:p>
        <a:p>
          <a:pPr marL="0" lvl="0" indent="0" algn="ctr" defTabSz="711200">
            <a:lnSpc>
              <a:spcPct val="90000"/>
            </a:lnSpc>
            <a:spcBef>
              <a:spcPct val="0"/>
            </a:spcBef>
            <a:spcAft>
              <a:spcPct val="35000"/>
            </a:spcAft>
            <a:buNone/>
          </a:pPr>
          <a:r>
            <a:rPr lang="en-IN" sz="1600" b="1" kern="1200" dirty="0">
              <a:solidFill>
                <a:schemeClr val="tx1"/>
              </a:solidFill>
            </a:rPr>
            <a:t>M   35</a:t>
          </a:r>
          <a:endParaRPr lang="en-US" sz="1600" kern="1200" dirty="0">
            <a:solidFill>
              <a:schemeClr val="tx1"/>
            </a:solidFill>
          </a:endParaRPr>
        </a:p>
      </dsp:txBody>
      <dsp:txXfrm>
        <a:off x="1693134" y="168813"/>
        <a:ext cx="1538854" cy="923312"/>
      </dsp:txXfrm>
    </dsp:sp>
    <dsp:sp modelId="{98736366-53F9-49EF-9094-E77CAF66F377}">
      <dsp:nvSpPr>
        <dsp:cNvPr id="0" name=""/>
        <dsp:cNvSpPr/>
      </dsp:nvSpPr>
      <dsp:spPr>
        <a:xfrm>
          <a:off x="394" y="1246011"/>
          <a:ext cx="1538854" cy="923312"/>
        </a:xfrm>
        <a:prstGeom prst="rect">
          <a:avLst/>
        </a:prstGeom>
        <a:noFill/>
        <a:ln w="12700" cap="flat" cmpd="sng" algn="ctr">
          <a:solidFill>
            <a:schemeClr val="accent1"/>
          </a:solidFill>
          <a:prstDash val="lgDash"/>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IN" sz="1600" b="1" kern="1200" dirty="0">
              <a:solidFill>
                <a:schemeClr val="tx1"/>
              </a:solidFill>
            </a:rPr>
            <a:t>Active to Inactive Customers</a:t>
          </a:r>
          <a:endParaRPr lang="en-US" sz="1600" kern="1200" dirty="0">
            <a:solidFill>
              <a:schemeClr val="tx1"/>
            </a:solidFill>
          </a:endParaRPr>
        </a:p>
      </dsp:txBody>
      <dsp:txXfrm>
        <a:off x="394" y="1246011"/>
        <a:ext cx="1538854" cy="923312"/>
      </dsp:txXfrm>
    </dsp:sp>
    <dsp:sp modelId="{E111D404-B88B-44E6-839A-F40E9BF97271}">
      <dsp:nvSpPr>
        <dsp:cNvPr id="0" name=""/>
        <dsp:cNvSpPr/>
      </dsp:nvSpPr>
      <dsp:spPr>
        <a:xfrm>
          <a:off x="1693134" y="1246011"/>
          <a:ext cx="1538854" cy="923312"/>
        </a:xfrm>
        <a:prstGeom prst="rect">
          <a:avLst/>
        </a:prstGeom>
        <a:noFill/>
        <a:ln w="12700" cap="flat" cmpd="sng" algn="ctr">
          <a:solidFill>
            <a:schemeClr val="accent1"/>
          </a:solidFill>
          <a:prstDash val="lgDash"/>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IN" sz="1600" b="1" kern="1200" dirty="0">
              <a:solidFill>
                <a:schemeClr val="tx1"/>
              </a:solidFill>
            </a:rPr>
            <a:t>F   46</a:t>
          </a:r>
          <a:endParaRPr lang="en-IN" sz="1600" b="1" kern="1200" dirty="0">
            <a:solidFill>
              <a:schemeClr val="tx1"/>
            </a:solidFill>
            <a:highlight>
              <a:srgbClr val="FFFF00"/>
            </a:highlight>
          </a:endParaRPr>
        </a:p>
        <a:p>
          <a:pPr marL="0" lvl="0" indent="0" algn="ctr" defTabSz="711200">
            <a:lnSpc>
              <a:spcPct val="90000"/>
            </a:lnSpc>
            <a:spcBef>
              <a:spcPct val="0"/>
            </a:spcBef>
            <a:spcAft>
              <a:spcPct val="35000"/>
            </a:spcAft>
            <a:buNone/>
          </a:pPr>
          <a:r>
            <a:rPr lang="en-IN" sz="1600" b="1" kern="1200" dirty="0">
              <a:solidFill>
                <a:schemeClr val="tx1"/>
              </a:solidFill>
            </a:rPr>
            <a:t>M   40</a:t>
          </a:r>
          <a:endParaRPr lang="en-US" sz="1600" kern="1200" dirty="0">
            <a:solidFill>
              <a:schemeClr val="tx1"/>
            </a:solidFill>
          </a:endParaRPr>
        </a:p>
      </dsp:txBody>
      <dsp:txXfrm>
        <a:off x="1693134" y="1246011"/>
        <a:ext cx="1538854" cy="923312"/>
      </dsp:txXfrm>
    </dsp:sp>
    <dsp:sp modelId="{8298FD8A-4BE2-4FB3-B18E-E031C2BD42AC}">
      <dsp:nvSpPr>
        <dsp:cNvPr id="0" name=""/>
        <dsp:cNvSpPr/>
      </dsp:nvSpPr>
      <dsp:spPr>
        <a:xfrm>
          <a:off x="394" y="2323209"/>
          <a:ext cx="1538854" cy="923312"/>
        </a:xfrm>
        <a:prstGeom prst="rect">
          <a:avLst/>
        </a:prstGeom>
        <a:noFill/>
        <a:ln w="12700" cap="flat" cmpd="sng" algn="ctr">
          <a:solidFill>
            <a:schemeClr val="accent1"/>
          </a:solidFill>
          <a:prstDash val="lgDash"/>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IN" sz="1600" b="1" kern="1200" dirty="0">
              <a:solidFill>
                <a:schemeClr val="tx1"/>
              </a:solidFill>
            </a:rPr>
            <a:t>Inactive to Active Customers</a:t>
          </a:r>
          <a:endParaRPr lang="en-US" sz="1600" kern="1200" dirty="0">
            <a:solidFill>
              <a:schemeClr val="tx1"/>
            </a:solidFill>
          </a:endParaRPr>
        </a:p>
      </dsp:txBody>
      <dsp:txXfrm>
        <a:off x="394" y="2323209"/>
        <a:ext cx="1538854" cy="923312"/>
      </dsp:txXfrm>
    </dsp:sp>
    <dsp:sp modelId="{F7AE4263-220C-4194-B4E9-8B096817D988}">
      <dsp:nvSpPr>
        <dsp:cNvPr id="0" name=""/>
        <dsp:cNvSpPr/>
      </dsp:nvSpPr>
      <dsp:spPr>
        <a:xfrm>
          <a:off x="1693134" y="2323209"/>
          <a:ext cx="1538854" cy="923312"/>
        </a:xfrm>
        <a:prstGeom prst="rect">
          <a:avLst/>
        </a:prstGeom>
        <a:noFill/>
        <a:ln w="12700" cap="flat" cmpd="sng" algn="ctr">
          <a:solidFill>
            <a:schemeClr val="accent1"/>
          </a:solidFill>
          <a:prstDash val="lgDash"/>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IN" sz="1600" b="1" kern="1200" dirty="0">
              <a:solidFill>
                <a:schemeClr val="tx1"/>
              </a:solidFill>
            </a:rPr>
            <a:t>F    41</a:t>
          </a:r>
        </a:p>
        <a:p>
          <a:pPr marL="0" lvl="0" indent="0" algn="ctr" defTabSz="711200">
            <a:lnSpc>
              <a:spcPct val="90000"/>
            </a:lnSpc>
            <a:spcBef>
              <a:spcPct val="0"/>
            </a:spcBef>
            <a:spcAft>
              <a:spcPct val="35000"/>
            </a:spcAft>
            <a:buNone/>
          </a:pPr>
          <a:r>
            <a:rPr lang="en-IN" sz="1600" b="1" kern="1200" dirty="0">
              <a:solidFill>
                <a:schemeClr val="tx1"/>
              </a:solidFill>
            </a:rPr>
            <a:t>M    36</a:t>
          </a:r>
        </a:p>
      </dsp:txBody>
      <dsp:txXfrm>
        <a:off x="1693134" y="2323209"/>
        <a:ext cx="1538854" cy="923312"/>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5-25T02:43:21.43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1,'105'5,"164"28,-88-8,1271 175,-751-98,7 1,691 91,6-100,0-89,-855-7,1331 1,-1858 1,-45 0,-1804 0,1709-5,86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5-25T02:43:22.14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4113 200,'-2923'0,"1780"-38,1097 32,58 3,84 0,1787-31,1663-7,-3420 41,-107-1,-30-1,-53-2,-422-5,63 6,-2868 1,2942 2,235-1,85-1,29 2,0 0,0 0,0 0,0 0,0 0,0 0,0 0,0 0,0-1,0 1,0 0,0 0,0 0,0 0,0 0,0 0,0 0,0 0,0-1,0 1,0 0,0 0,0 0,0 0,0 0,0 0,0 0,0 0,0 0,0 0,0-1,0 1,-1 0,1 0,0 0,0 0,0 0,0 0,0 0,0 0,0 0,0 0,0 0,-1 0,1 0,0 0,0 0,0 0,0 0,0 0,0 0,0 0,0 0,-1 0,44-9,61-9,21-2</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BF4234F-7E6E-4308-B165-173AA7F3D0D1}" type="datetimeFigureOut">
              <a:rPr lang="en-IN" smtClean="0"/>
              <a:t>27-05-2023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838BC8B-64E3-4E16-A013-7C9324AC98DA}" type="slidenum">
              <a:rPr lang="en-IN" smtClean="0"/>
              <a:t>‹#›</a:t>
            </a:fld>
            <a:endParaRPr lang="en-IN"/>
          </a:p>
        </p:txBody>
      </p:sp>
    </p:spTree>
    <p:extLst>
      <p:ext uri="{BB962C8B-B14F-4D97-AF65-F5344CB8AC3E}">
        <p14:creationId xmlns:p14="http://schemas.microsoft.com/office/powerpoint/2010/main" val="25488224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7025FD9-6782-4777-BD37-B8EEBEF1E497}" type="slidenum">
              <a:rPr lang="en-US" smtClean="0"/>
              <a:t>1</a:t>
            </a:fld>
            <a:endParaRPr lang="en-US" dirty="0"/>
          </a:p>
        </p:txBody>
      </p:sp>
    </p:spTree>
    <p:extLst>
      <p:ext uri="{BB962C8B-B14F-4D97-AF65-F5344CB8AC3E}">
        <p14:creationId xmlns:p14="http://schemas.microsoft.com/office/powerpoint/2010/main" val="27938351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7025FD9-6782-4777-BD37-B8EEBEF1E497}" type="slidenum">
              <a:rPr lang="en-US" smtClean="0"/>
              <a:t>2</a:t>
            </a:fld>
            <a:endParaRPr lang="en-US" dirty="0"/>
          </a:p>
        </p:txBody>
      </p:sp>
    </p:spTree>
    <p:extLst>
      <p:ext uri="{BB962C8B-B14F-4D97-AF65-F5344CB8AC3E}">
        <p14:creationId xmlns:p14="http://schemas.microsoft.com/office/powerpoint/2010/main" val="7428835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7025FD9-6782-4777-BD37-B8EEBEF1E497}" type="slidenum">
              <a:rPr lang="en-US" smtClean="0"/>
              <a:t>3</a:t>
            </a:fld>
            <a:endParaRPr lang="en-US" dirty="0"/>
          </a:p>
        </p:txBody>
      </p:sp>
    </p:spTree>
    <p:extLst>
      <p:ext uri="{BB962C8B-B14F-4D97-AF65-F5344CB8AC3E}">
        <p14:creationId xmlns:p14="http://schemas.microsoft.com/office/powerpoint/2010/main" val="1600647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0FCC8D5-6D68-A443-97C0-91AE5977134B}" type="slidenum">
              <a:rPr lang="en-US" smtClean="0"/>
              <a:pPr/>
              <a:t>11</a:t>
            </a:fld>
            <a:endParaRPr lang="en-US" dirty="0"/>
          </a:p>
        </p:txBody>
      </p:sp>
    </p:spTree>
    <p:extLst>
      <p:ext uri="{BB962C8B-B14F-4D97-AF65-F5344CB8AC3E}">
        <p14:creationId xmlns:p14="http://schemas.microsoft.com/office/powerpoint/2010/main" val="36958060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0FCC8D5-6D68-A443-97C0-91AE5977134B}" type="slidenum">
              <a:rPr lang="en-US" smtClean="0"/>
              <a:pPr/>
              <a:t>23</a:t>
            </a:fld>
            <a:endParaRPr lang="en-US" dirty="0"/>
          </a:p>
        </p:txBody>
      </p:sp>
    </p:spTree>
    <p:extLst>
      <p:ext uri="{BB962C8B-B14F-4D97-AF65-F5344CB8AC3E}">
        <p14:creationId xmlns:p14="http://schemas.microsoft.com/office/powerpoint/2010/main" val="38410740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ED5B3-DCB1-E055-8F4C-6436E9AA865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9BB3E094-6FE1-690B-A5E5-0280376843C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750B64EB-DECB-CF09-A208-E75418E8C9F9}"/>
              </a:ext>
            </a:extLst>
          </p:cNvPr>
          <p:cNvSpPr>
            <a:spLocks noGrp="1"/>
          </p:cNvSpPr>
          <p:nvPr>
            <p:ph type="dt" sz="half" idx="10"/>
          </p:nvPr>
        </p:nvSpPr>
        <p:spPr/>
        <p:txBody>
          <a:bodyPr/>
          <a:lstStyle/>
          <a:p>
            <a:fld id="{B5415A20-00C7-472F-B321-3B0F58FA7848}" type="datetimeFigureOut">
              <a:rPr lang="en-IN" smtClean="0"/>
              <a:t>27-05-2023</a:t>
            </a:fld>
            <a:endParaRPr lang="en-IN"/>
          </a:p>
        </p:txBody>
      </p:sp>
      <p:sp>
        <p:nvSpPr>
          <p:cNvPr id="5" name="Footer Placeholder 4">
            <a:extLst>
              <a:ext uri="{FF2B5EF4-FFF2-40B4-BE49-F238E27FC236}">
                <a16:creationId xmlns:a16="http://schemas.microsoft.com/office/drawing/2014/main" id="{B74391C6-BC13-EF75-BA0E-6503AFF1B00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7FCD182-5376-F955-9922-0DC77AB750BC}"/>
              </a:ext>
            </a:extLst>
          </p:cNvPr>
          <p:cNvSpPr>
            <a:spLocks noGrp="1"/>
          </p:cNvSpPr>
          <p:nvPr>
            <p:ph type="sldNum" sz="quarter" idx="12"/>
          </p:nvPr>
        </p:nvSpPr>
        <p:spPr/>
        <p:txBody>
          <a:bodyPr/>
          <a:lstStyle/>
          <a:p>
            <a:fld id="{ED337A18-AD21-4805-AB5B-544C2C9AB870}" type="slidenum">
              <a:rPr lang="en-IN" smtClean="0"/>
              <a:t>‹#›</a:t>
            </a:fld>
            <a:endParaRPr lang="en-IN"/>
          </a:p>
        </p:txBody>
      </p:sp>
    </p:spTree>
    <p:extLst>
      <p:ext uri="{BB962C8B-B14F-4D97-AF65-F5344CB8AC3E}">
        <p14:creationId xmlns:p14="http://schemas.microsoft.com/office/powerpoint/2010/main" val="70240693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98E717-6BEC-01A9-1FBA-BC8E64C34604}"/>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6D150F5-B40E-313B-9838-4368BA76054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5FCBAEA-253D-76B5-0677-CCB2113374E3}"/>
              </a:ext>
            </a:extLst>
          </p:cNvPr>
          <p:cNvSpPr>
            <a:spLocks noGrp="1"/>
          </p:cNvSpPr>
          <p:nvPr>
            <p:ph type="dt" sz="half" idx="10"/>
          </p:nvPr>
        </p:nvSpPr>
        <p:spPr/>
        <p:txBody>
          <a:bodyPr/>
          <a:lstStyle/>
          <a:p>
            <a:fld id="{B5415A20-00C7-472F-B321-3B0F58FA7848}" type="datetimeFigureOut">
              <a:rPr lang="en-IN" smtClean="0"/>
              <a:t>27-05-2023</a:t>
            </a:fld>
            <a:endParaRPr lang="en-IN"/>
          </a:p>
        </p:txBody>
      </p:sp>
      <p:sp>
        <p:nvSpPr>
          <p:cNvPr id="5" name="Footer Placeholder 4">
            <a:extLst>
              <a:ext uri="{FF2B5EF4-FFF2-40B4-BE49-F238E27FC236}">
                <a16:creationId xmlns:a16="http://schemas.microsoft.com/office/drawing/2014/main" id="{173B5050-DFA1-B583-2569-1061BC893D4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0CB94EF-26B0-11F8-E65A-B88CDD2F318B}"/>
              </a:ext>
            </a:extLst>
          </p:cNvPr>
          <p:cNvSpPr>
            <a:spLocks noGrp="1"/>
          </p:cNvSpPr>
          <p:nvPr>
            <p:ph type="sldNum" sz="quarter" idx="12"/>
          </p:nvPr>
        </p:nvSpPr>
        <p:spPr/>
        <p:txBody>
          <a:bodyPr/>
          <a:lstStyle/>
          <a:p>
            <a:fld id="{ED337A18-AD21-4805-AB5B-544C2C9AB870}" type="slidenum">
              <a:rPr lang="en-IN" smtClean="0"/>
              <a:t>‹#›</a:t>
            </a:fld>
            <a:endParaRPr lang="en-IN"/>
          </a:p>
        </p:txBody>
      </p:sp>
    </p:spTree>
    <p:extLst>
      <p:ext uri="{BB962C8B-B14F-4D97-AF65-F5344CB8AC3E}">
        <p14:creationId xmlns:p14="http://schemas.microsoft.com/office/powerpoint/2010/main" val="325136033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41D10C6-806A-E95C-D71E-8D658E3562E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65D672D9-9E32-64C5-B717-1A771E3B697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3D10B10-695D-0A84-9D85-8212315EA0DE}"/>
              </a:ext>
            </a:extLst>
          </p:cNvPr>
          <p:cNvSpPr>
            <a:spLocks noGrp="1"/>
          </p:cNvSpPr>
          <p:nvPr>
            <p:ph type="dt" sz="half" idx="10"/>
          </p:nvPr>
        </p:nvSpPr>
        <p:spPr/>
        <p:txBody>
          <a:bodyPr/>
          <a:lstStyle/>
          <a:p>
            <a:fld id="{B5415A20-00C7-472F-B321-3B0F58FA7848}" type="datetimeFigureOut">
              <a:rPr lang="en-IN" smtClean="0"/>
              <a:t>27-05-2023</a:t>
            </a:fld>
            <a:endParaRPr lang="en-IN"/>
          </a:p>
        </p:txBody>
      </p:sp>
      <p:sp>
        <p:nvSpPr>
          <p:cNvPr id="5" name="Footer Placeholder 4">
            <a:extLst>
              <a:ext uri="{FF2B5EF4-FFF2-40B4-BE49-F238E27FC236}">
                <a16:creationId xmlns:a16="http://schemas.microsoft.com/office/drawing/2014/main" id="{08A39B91-2054-E174-BCDF-80FEB29F211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F1B788A-F01C-3A82-2AD9-E3C185453E9E}"/>
              </a:ext>
            </a:extLst>
          </p:cNvPr>
          <p:cNvSpPr>
            <a:spLocks noGrp="1"/>
          </p:cNvSpPr>
          <p:nvPr>
            <p:ph type="sldNum" sz="quarter" idx="12"/>
          </p:nvPr>
        </p:nvSpPr>
        <p:spPr/>
        <p:txBody>
          <a:bodyPr/>
          <a:lstStyle/>
          <a:p>
            <a:fld id="{ED337A18-AD21-4805-AB5B-544C2C9AB870}" type="slidenum">
              <a:rPr lang="en-IN" smtClean="0"/>
              <a:t>‹#›</a:t>
            </a:fld>
            <a:endParaRPr lang="en-IN"/>
          </a:p>
        </p:txBody>
      </p:sp>
    </p:spTree>
    <p:extLst>
      <p:ext uri="{BB962C8B-B14F-4D97-AF65-F5344CB8AC3E}">
        <p14:creationId xmlns:p14="http://schemas.microsoft.com/office/powerpoint/2010/main" val="423850668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1_Title Slide">
    <p:bg>
      <p:bgPr>
        <a:solidFill>
          <a:schemeClr val="tx1"/>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5/27/2023</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
        <p:nvSpPr>
          <p:cNvPr id="2" name="Title 1"/>
          <p:cNvSpPr>
            <a:spLocks noGrp="1"/>
          </p:cNvSpPr>
          <p:nvPr>
            <p:ph type="ctrTitle"/>
          </p:nvPr>
        </p:nvSpPr>
        <p:spPr>
          <a:xfrm>
            <a:off x="1058669" y="854538"/>
            <a:ext cx="4567608" cy="3566160"/>
          </a:xfrm>
        </p:spPr>
        <p:txBody>
          <a:bodyPr anchor="b">
            <a:normAutofit/>
          </a:bodyPr>
          <a:lstStyle>
            <a:lvl1pPr algn="l">
              <a:lnSpc>
                <a:spcPct val="90000"/>
              </a:lnSpc>
              <a:defRPr sz="5400" spc="-50" baseline="0">
                <a:solidFill>
                  <a:schemeClr val="bg1"/>
                </a:solidFill>
              </a:defRPr>
            </a:lvl1pPr>
          </a:lstStyle>
          <a:p>
            <a:r>
              <a:rPr lang="en-US"/>
              <a:t>Click to edit Master title style</a:t>
            </a:r>
            <a:endParaRPr lang="en-US" dirty="0"/>
          </a:p>
        </p:txBody>
      </p:sp>
      <p:sp>
        <p:nvSpPr>
          <p:cNvPr id="3" name="Subtitle 2"/>
          <p:cNvSpPr>
            <a:spLocks noGrp="1"/>
          </p:cNvSpPr>
          <p:nvPr>
            <p:ph type="subTitle" idx="1" hasCustomPrompt="1"/>
          </p:nvPr>
        </p:nvSpPr>
        <p:spPr>
          <a:xfrm>
            <a:off x="1061440" y="4429842"/>
            <a:ext cx="4567608" cy="1143000"/>
          </a:xfrm>
        </p:spPr>
        <p:txBody>
          <a:bodyPr lIns="91440" rIns="91440">
            <a:normAutofit/>
          </a:bodyPr>
          <a:lstStyle>
            <a:lvl1pPr marL="0" indent="0" algn="l">
              <a:buNone/>
              <a:defRPr sz="1600" cap="all" spc="200" baseline="0">
                <a:solidFill>
                  <a:schemeClr val="bg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dirty="0"/>
              <a:t>Click to edit subtitle</a:t>
            </a:r>
          </a:p>
        </p:txBody>
      </p:sp>
      <p:sp>
        <p:nvSpPr>
          <p:cNvPr id="12" name="Freeform 11">
            <a:extLst>
              <a:ext uri="{FF2B5EF4-FFF2-40B4-BE49-F238E27FC236}">
                <a16:creationId xmlns:a16="http://schemas.microsoft.com/office/drawing/2014/main" id="{C28A7DB8-FEA5-5A4A-85DF-FA1ADFB3EFC5}"/>
              </a:ext>
            </a:extLst>
          </p:cNvPr>
          <p:cNvSpPr>
            <a:spLocks noGrp="1"/>
          </p:cNvSpPr>
          <p:nvPr>
            <p:ph type="pic" sz="quarter" idx="13"/>
          </p:nvPr>
        </p:nvSpPr>
        <p:spPr>
          <a:xfrm>
            <a:off x="4933721" y="-19458"/>
            <a:ext cx="7261837" cy="6877457"/>
          </a:xfrm>
          <a:custGeom>
            <a:avLst/>
            <a:gdLst>
              <a:gd name="connsiteX0" fmla="*/ 3426278 w 8464509"/>
              <a:gd name="connsiteY0" fmla="*/ 0 h 6858000"/>
              <a:gd name="connsiteX1" fmla="*/ 3440072 w 8464509"/>
              <a:gd name="connsiteY1" fmla="*/ 37000 h 6858000"/>
              <a:gd name="connsiteX2" fmla="*/ 3440072 w 8464509"/>
              <a:gd name="connsiteY2" fmla="*/ 0 h 6858000"/>
              <a:gd name="connsiteX3" fmla="*/ 8464509 w 8464509"/>
              <a:gd name="connsiteY3" fmla="*/ 0 h 6858000"/>
              <a:gd name="connsiteX4" fmla="*/ 8464509 w 8464509"/>
              <a:gd name="connsiteY4" fmla="*/ 6858000 h 6858000"/>
              <a:gd name="connsiteX5" fmla="*/ 3440072 w 8464509"/>
              <a:gd name="connsiteY5" fmla="*/ 6858000 h 6858000"/>
              <a:gd name="connsiteX6" fmla="*/ 3440072 w 8464509"/>
              <a:gd name="connsiteY6" fmla="*/ 6839148 h 6858000"/>
              <a:gd name="connsiteX7" fmla="*/ 0 w 8464509"/>
              <a:gd name="connsiteY7" fmla="*/ 6858000 h 6858000"/>
              <a:gd name="connsiteX0" fmla="*/ 3426278 w 8464509"/>
              <a:gd name="connsiteY0" fmla="*/ 0 h 6858000"/>
              <a:gd name="connsiteX1" fmla="*/ 3440072 w 8464509"/>
              <a:gd name="connsiteY1" fmla="*/ 37000 h 6858000"/>
              <a:gd name="connsiteX2" fmla="*/ 3440072 w 8464509"/>
              <a:gd name="connsiteY2" fmla="*/ 0 h 6858000"/>
              <a:gd name="connsiteX3" fmla="*/ 8464509 w 8464509"/>
              <a:gd name="connsiteY3" fmla="*/ 0 h 6858000"/>
              <a:gd name="connsiteX4" fmla="*/ 8464509 w 8464509"/>
              <a:gd name="connsiteY4" fmla="*/ 6858000 h 6858000"/>
              <a:gd name="connsiteX5" fmla="*/ 3440072 w 8464509"/>
              <a:gd name="connsiteY5" fmla="*/ 6858000 h 6858000"/>
              <a:gd name="connsiteX6" fmla="*/ 0 w 8464509"/>
              <a:gd name="connsiteY6" fmla="*/ 6858000 h 6858000"/>
              <a:gd name="connsiteX7" fmla="*/ 3426278 w 8464509"/>
              <a:gd name="connsiteY7" fmla="*/ 0 h 6858000"/>
              <a:gd name="connsiteX0" fmla="*/ 3426278 w 8464509"/>
              <a:gd name="connsiteY0" fmla="*/ 0 h 6858000"/>
              <a:gd name="connsiteX1" fmla="*/ 3440072 w 8464509"/>
              <a:gd name="connsiteY1" fmla="*/ 37000 h 6858000"/>
              <a:gd name="connsiteX2" fmla="*/ 3440072 w 8464509"/>
              <a:gd name="connsiteY2" fmla="*/ 0 h 6858000"/>
              <a:gd name="connsiteX3" fmla="*/ 8464509 w 8464509"/>
              <a:gd name="connsiteY3" fmla="*/ 0 h 6858000"/>
              <a:gd name="connsiteX4" fmla="*/ 8464509 w 8464509"/>
              <a:gd name="connsiteY4" fmla="*/ 6858000 h 6858000"/>
              <a:gd name="connsiteX5" fmla="*/ 0 w 8464509"/>
              <a:gd name="connsiteY5" fmla="*/ 6858000 h 6858000"/>
              <a:gd name="connsiteX6" fmla="*/ 3426278 w 8464509"/>
              <a:gd name="connsiteY6" fmla="*/ 0 h 6858000"/>
              <a:gd name="connsiteX0" fmla="*/ 3993491 w 8464509"/>
              <a:gd name="connsiteY0" fmla="*/ 19455 h 6858000"/>
              <a:gd name="connsiteX1" fmla="*/ 3440072 w 8464509"/>
              <a:gd name="connsiteY1" fmla="*/ 37000 h 6858000"/>
              <a:gd name="connsiteX2" fmla="*/ 3440072 w 8464509"/>
              <a:gd name="connsiteY2" fmla="*/ 0 h 6858000"/>
              <a:gd name="connsiteX3" fmla="*/ 8464509 w 8464509"/>
              <a:gd name="connsiteY3" fmla="*/ 0 h 6858000"/>
              <a:gd name="connsiteX4" fmla="*/ 8464509 w 8464509"/>
              <a:gd name="connsiteY4" fmla="*/ 6858000 h 6858000"/>
              <a:gd name="connsiteX5" fmla="*/ 0 w 8464509"/>
              <a:gd name="connsiteY5" fmla="*/ 6858000 h 6858000"/>
              <a:gd name="connsiteX6" fmla="*/ 3993491 w 8464509"/>
              <a:gd name="connsiteY6" fmla="*/ 19455 h 6858000"/>
              <a:gd name="connsiteX0" fmla="*/ 3993491 w 8464509"/>
              <a:gd name="connsiteY0" fmla="*/ 19455 h 6858000"/>
              <a:gd name="connsiteX1" fmla="*/ 3440072 w 8464509"/>
              <a:gd name="connsiteY1" fmla="*/ 37000 h 6858000"/>
              <a:gd name="connsiteX2" fmla="*/ 8464509 w 8464509"/>
              <a:gd name="connsiteY2" fmla="*/ 0 h 6858000"/>
              <a:gd name="connsiteX3" fmla="*/ 8464509 w 8464509"/>
              <a:gd name="connsiteY3" fmla="*/ 6858000 h 6858000"/>
              <a:gd name="connsiteX4" fmla="*/ 0 w 8464509"/>
              <a:gd name="connsiteY4" fmla="*/ 6858000 h 6858000"/>
              <a:gd name="connsiteX5" fmla="*/ 3993491 w 8464509"/>
              <a:gd name="connsiteY5" fmla="*/ 19455 h 6858000"/>
              <a:gd name="connsiteX0" fmla="*/ 3993491 w 8464509"/>
              <a:gd name="connsiteY0" fmla="*/ 19455 h 6858000"/>
              <a:gd name="connsiteX1" fmla="*/ 8464509 w 8464509"/>
              <a:gd name="connsiteY1" fmla="*/ 0 h 6858000"/>
              <a:gd name="connsiteX2" fmla="*/ 8464509 w 8464509"/>
              <a:gd name="connsiteY2" fmla="*/ 6858000 h 6858000"/>
              <a:gd name="connsiteX3" fmla="*/ 0 w 8464509"/>
              <a:gd name="connsiteY3" fmla="*/ 6858000 h 6858000"/>
              <a:gd name="connsiteX4" fmla="*/ 3993491 w 8464509"/>
              <a:gd name="connsiteY4" fmla="*/ 19455 h 6858000"/>
              <a:gd name="connsiteX0" fmla="*/ 4061557 w 8464509"/>
              <a:gd name="connsiteY0" fmla="*/ 0 h 6858001"/>
              <a:gd name="connsiteX1" fmla="*/ 8464509 w 8464509"/>
              <a:gd name="connsiteY1" fmla="*/ 1 h 6858001"/>
              <a:gd name="connsiteX2" fmla="*/ 8464509 w 8464509"/>
              <a:gd name="connsiteY2" fmla="*/ 6858001 h 6858001"/>
              <a:gd name="connsiteX3" fmla="*/ 0 w 8464509"/>
              <a:gd name="connsiteY3" fmla="*/ 6858001 h 6858001"/>
              <a:gd name="connsiteX4" fmla="*/ 4061557 w 8464509"/>
              <a:gd name="connsiteY4" fmla="*/ 0 h 6858001"/>
              <a:gd name="connsiteX0" fmla="*/ 5059852 w 8464509"/>
              <a:gd name="connsiteY0" fmla="*/ 19454 h 6858000"/>
              <a:gd name="connsiteX1" fmla="*/ 8464509 w 8464509"/>
              <a:gd name="connsiteY1" fmla="*/ 0 h 6858000"/>
              <a:gd name="connsiteX2" fmla="*/ 8464509 w 8464509"/>
              <a:gd name="connsiteY2" fmla="*/ 6858000 h 6858000"/>
              <a:gd name="connsiteX3" fmla="*/ 0 w 8464509"/>
              <a:gd name="connsiteY3" fmla="*/ 6858000 h 6858000"/>
              <a:gd name="connsiteX4" fmla="*/ 5059852 w 8464509"/>
              <a:gd name="connsiteY4" fmla="*/ 19454 h 6858000"/>
              <a:gd name="connsiteX0" fmla="*/ 4061557 w 8464509"/>
              <a:gd name="connsiteY0" fmla="*/ 0 h 6877457"/>
              <a:gd name="connsiteX1" fmla="*/ 8464509 w 8464509"/>
              <a:gd name="connsiteY1" fmla="*/ 19457 h 6877457"/>
              <a:gd name="connsiteX2" fmla="*/ 8464509 w 8464509"/>
              <a:gd name="connsiteY2" fmla="*/ 6877457 h 6877457"/>
              <a:gd name="connsiteX3" fmla="*/ 0 w 8464509"/>
              <a:gd name="connsiteY3" fmla="*/ 6877457 h 6877457"/>
              <a:gd name="connsiteX4" fmla="*/ 4061557 w 8464509"/>
              <a:gd name="connsiteY4" fmla="*/ 0 h 6877457"/>
              <a:gd name="connsiteX0" fmla="*/ 4040810 w 8464509"/>
              <a:gd name="connsiteY0" fmla="*/ 0 h 6877457"/>
              <a:gd name="connsiteX1" fmla="*/ 8464509 w 8464509"/>
              <a:gd name="connsiteY1" fmla="*/ 19457 h 6877457"/>
              <a:gd name="connsiteX2" fmla="*/ 8464509 w 8464509"/>
              <a:gd name="connsiteY2" fmla="*/ 6877457 h 6877457"/>
              <a:gd name="connsiteX3" fmla="*/ 0 w 8464509"/>
              <a:gd name="connsiteY3" fmla="*/ 6877457 h 6877457"/>
              <a:gd name="connsiteX4" fmla="*/ 4040810 w 8464509"/>
              <a:gd name="connsiteY4" fmla="*/ 0 h 6877457"/>
              <a:gd name="connsiteX0" fmla="*/ 4040810 w 8464509"/>
              <a:gd name="connsiteY0" fmla="*/ 0 h 6877457"/>
              <a:gd name="connsiteX1" fmla="*/ 8464509 w 8464509"/>
              <a:gd name="connsiteY1" fmla="*/ 143986 h 6877457"/>
              <a:gd name="connsiteX2" fmla="*/ 8464509 w 8464509"/>
              <a:gd name="connsiteY2" fmla="*/ 6877457 h 6877457"/>
              <a:gd name="connsiteX3" fmla="*/ 0 w 8464509"/>
              <a:gd name="connsiteY3" fmla="*/ 6877457 h 6877457"/>
              <a:gd name="connsiteX4" fmla="*/ 4040810 w 8464509"/>
              <a:gd name="connsiteY4" fmla="*/ 0 h 6877457"/>
              <a:gd name="connsiteX0" fmla="*/ 4040810 w 8468658"/>
              <a:gd name="connsiteY0" fmla="*/ 0 h 6877457"/>
              <a:gd name="connsiteX1" fmla="*/ 8468658 w 8468658"/>
              <a:gd name="connsiteY1" fmla="*/ 12341 h 6877457"/>
              <a:gd name="connsiteX2" fmla="*/ 8464509 w 8468658"/>
              <a:gd name="connsiteY2" fmla="*/ 6877457 h 6877457"/>
              <a:gd name="connsiteX3" fmla="*/ 0 w 8468658"/>
              <a:gd name="connsiteY3" fmla="*/ 6877457 h 6877457"/>
              <a:gd name="connsiteX4" fmla="*/ 4040810 w 8468658"/>
              <a:gd name="connsiteY4" fmla="*/ 0 h 68774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68658" h="6877457">
                <a:moveTo>
                  <a:pt x="4040810" y="0"/>
                </a:moveTo>
                <a:lnTo>
                  <a:pt x="8468658" y="12341"/>
                </a:lnTo>
                <a:lnTo>
                  <a:pt x="8464509" y="6877457"/>
                </a:lnTo>
                <a:lnTo>
                  <a:pt x="0" y="6877457"/>
                </a:lnTo>
                <a:lnTo>
                  <a:pt x="4040810" y="0"/>
                </a:lnTo>
                <a:close/>
              </a:path>
            </a:pathLst>
          </a:custGeom>
          <a:solidFill>
            <a:schemeClr val="accent4"/>
          </a:solidFill>
        </p:spPr>
        <p:txBody>
          <a:bodyPr wrap="square">
            <a:noAutofit/>
          </a:bodyPr>
          <a:lstStyle/>
          <a:p>
            <a:r>
              <a:rPr lang="en-US"/>
              <a:t>Click icon to add picture</a:t>
            </a:r>
            <a:endParaRPr lang="en-US" dirty="0"/>
          </a:p>
        </p:txBody>
      </p:sp>
      <p:sp>
        <p:nvSpPr>
          <p:cNvPr id="14" name="Triangle 13">
            <a:extLst>
              <a:ext uri="{FF2B5EF4-FFF2-40B4-BE49-F238E27FC236}">
                <a16:creationId xmlns:a16="http://schemas.microsoft.com/office/drawing/2014/main" id="{6A021AF7-4044-A644-8DB8-495F263390D0}"/>
              </a:ext>
            </a:extLst>
          </p:cNvPr>
          <p:cNvSpPr/>
          <p:nvPr userDrawn="1"/>
        </p:nvSpPr>
        <p:spPr>
          <a:xfrm rot="10800000">
            <a:off x="4933721" y="267867"/>
            <a:ext cx="3031755" cy="3031755"/>
          </a:xfrm>
          <a:prstGeom prst="triangl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riangle 14">
            <a:extLst>
              <a:ext uri="{FF2B5EF4-FFF2-40B4-BE49-F238E27FC236}">
                <a16:creationId xmlns:a16="http://schemas.microsoft.com/office/drawing/2014/main" id="{D2DFDB14-A8D5-F944-A91C-960A5C2F22AF}"/>
              </a:ext>
            </a:extLst>
          </p:cNvPr>
          <p:cNvSpPr/>
          <p:nvPr userDrawn="1"/>
        </p:nvSpPr>
        <p:spPr>
          <a:xfrm>
            <a:off x="-22175" y="5596959"/>
            <a:ext cx="1261040" cy="1261040"/>
          </a:xfrm>
          <a:prstGeom prst="triangle">
            <a:avLst/>
          </a:prstGeom>
          <a:pattFill prst="lgGrid">
            <a:fgClr>
              <a:schemeClr val="accent1"/>
            </a:fgClr>
            <a:bgClr>
              <a:schemeClr val="tx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riangle 15">
            <a:extLst>
              <a:ext uri="{FF2B5EF4-FFF2-40B4-BE49-F238E27FC236}">
                <a16:creationId xmlns:a16="http://schemas.microsoft.com/office/drawing/2014/main" id="{B7735FBC-8FBF-9947-B380-14D44D2206B1}"/>
              </a:ext>
            </a:extLst>
          </p:cNvPr>
          <p:cNvSpPr/>
          <p:nvPr userDrawn="1"/>
        </p:nvSpPr>
        <p:spPr>
          <a:xfrm rot="10800000">
            <a:off x="184302" y="236698"/>
            <a:ext cx="519337" cy="519337"/>
          </a:xfrm>
          <a:prstGeom prst="triangle">
            <a:avLst/>
          </a:prstGeom>
          <a:pattFill prst="dkVert">
            <a:fgClr>
              <a:schemeClr val="accent1"/>
            </a:fgClr>
            <a:bgClr>
              <a:schemeClr val="tx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riangle 16">
            <a:extLst>
              <a:ext uri="{FF2B5EF4-FFF2-40B4-BE49-F238E27FC236}">
                <a16:creationId xmlns:a16="http://schemas.microsoft.com/office/drawing/2014/main" id="{17B7C303-8734-B141-AF0D-2945DA349FBD}"/>
              </a:ext>
            </a:extLst>
          </p:cNvPr>
          <p:cNvSpPr/>
          <p:nvPr userDrawn="1"/>
        </p:nvSpPr>
        <p:spPr>
          <a:xfrm>
            <a:off x="4414384" y="5795386"/>
            <a:ext cx="519337" cy="519337"/>
          </a:xfrm>
          <a:prstGeom prst="triangle">
            <a:avLst/>
          </a:prstGeom>
          <a:pattFill prst="wdUpDiag">
            <a:fgClr>
              <a:schemeClr val="accent1"/>
            </a:fgClr>
            <a:bgClr>
              <a:schemeClr val="tx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riangle 17">
            <a:extLst>
              <a:ext uri="{FF2B5EF4-FFF2-40B4-BE49-F238E27FC236}">
                <a16:creationId xmlns:a16="http://schemas.microsoft.com/office/drawing/2014/main" id="{67914AE0-93F2-8346-B885-5734D2B694B2}"/>
              </a:ext>
            </a:extLst>
          </p:cNvPr>
          <p:cNvSpPr/>
          <p:nvPr userDrawn="1"/>
        </p:nvSpPr>
        <p:spPr>
          <a:xfrm rot="5400000">
            <a:off x="-48606" y="3035784"/>
            <a:ext cx="648200" cy="527675"/>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60601456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Title and Content with Image">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5/27/2023</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
        <p:nvSpPr>
          <p:cNvPr id="5" name="Rectangle 4">
            <a:extLst>
              <a:ext uri="{FF2B5EF4-FFF2-40B4-BE49-F238E27FC236}">
                <a16:creationId xmlns:a16="http://schemas.microsoft.com/office/drawing/2014/main" id="{E872A5F6-5449-2840-B48F-2AA85FE272A3}"/>
              </a:ext>
            </a:extLst>
          </p:cNvPr>
          <p:cNvSpPr/>
          <p:nvPr userDrawn="1"/>
        </p:nvSpPr>
        <p:spPr>
          <a:xfrm>
            <a:off x="0" y="0"/>
            <a:ext cx="350259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riangle 5">
            <a:extLst>
              <a:ext uri="{FF2B5EF4-FFF2-40B4-BE49-F238E27FC236}">
                <a16:creationId xmlns:a16="http://schemas.microsoft.com/office/drawing/2014/main" id="{2B3A8339-6DA4-E549-AEA2-9512C53F064F}"/>
              </a:ext>
            </a:extLst>
          </p:cNvPr>
          <p:cNvSpPr/>
          <p:nvPr userDrawn="1"/>
        </p:nvSpPr>
        <p:spPr>
          <a:xfrm>
            <a:off x="3591475" y="5273069"/>
            <a:ext cx="1486666" cy="1486666"/>
          </a:xfrm>
          <a:prstGeom prst="triangle">
            <a:avLst/>
          </a:prstGeom>
          <a:pattFill prst="lgGrid">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riangle 6">
            <a:extLst>
              <a:ext uri="{FF2B5EF4-FFF2-40B4-BE49-F238E27FC236}">
                <a16:creationId xmlns:a16="http://schemas.microsoft.com/office/drawing/2014/main" id="{752EA775-82B0-BA48-8CA2-7A09D72EC958}"/>
              </a:ext>
            </a:extLst>
          </p:cNvPr>
          <p:cNvSpPr/>
          <p:nvPr userDrawn="1"/>
        </p:nvSpPr>
        <p:spPr>
          <a:xfrm>
            <a:off x="76559" y="597553"/>
            <a:ext cx="562863" cy="562863"/>
          </a:xfrm>
          <a:prstGeom prst="triangle">
            <a:avLst/>
          </a:prstGeom>
          <a:pattFill prst="ltVert">
            <a:fgClr>
              <a:schemeClr val="accent1"/>
            </a:fgClr>
            <a:bgClr>
              <a:schemeClr val="tx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riangle 7">
            <a:extLst>
              <a:ext uri="{FF2B5EF4-FFF2-40B4-BE49-F238E27FC236}">
                <a16:creationId xmlns:a16="http://schemas.microsoft.com/office/drawing/2014/main" id="{2C6B50B5-10C1-4A40-9531-4F8DC16892F8}"/>
              </a:ext>
            </a:extLst>
          </p:cNvPr>
          <p:cNvSpPr/>
          <p:nvPr userDrawn="1"/>
        </p:nvSpPr>
        <p:spPr>
          <a:xfrm>
            <a:off x="357990" y="3814571"/>
            <a:ext cx="2960808" cy="2960808"/>
          </a:xfrm>
          <a:prstGeom prst="triangl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Freeform 25">
            <a:extLst>
              <a:ext uri="{FF2B5EF4-FFF2-40B4-BE49-F238E27FC236}">
                <a16:creationId xmlns:a16="http://schemas.microsoft.com/office/drawing/2014/main" id="{CAF18EC0-3F9F-6449-A2B2-A792B70BEA6E}"/>
              </a:ext>
            </a:extLst>
          </p:cNvPr>
          <p:cNvSpPr>
            <a:spLocks noGrp="1"/>
          </p:cNvSpPr>
          <p:nvPr>
            <p:ph type="pic" sz="quarter" idx="13"/>
          </p:nvPr>
        </p:nvSpPr>
        <p:spPr>
          <a:xfrm flipH="1">
            <a:off x="444819" y="597553"/>
            <a:ext cx="6063915" cy="6063915"/>
          </a:xfrm>
          <a:custGeom>
            <a:avLst/>
            <a:gdLst>
              <a:gd name="connsiteX0" fmla="*/ 0 w 6063915"/>
              <a:gd name="connsiteY0" fmla="*/ 0 h 6063915"/>
              <a:gd name="connsiteX1" fmla="*/ 6063915 w 6063915"/>
              <a:gd name="connsiteY1" fmla="*/ 0 h 6063915"/>
              <a:gd name="connsiteX2" fmla="*/ 3031957 w 6063915"/>
              <a:gd name="connsiteY2" fmla="*/ 6063915 h 6063915"/>
            </a:gdLst>
            <a:ahLst/>
            <a:cxnLst>
              <a:cxn ang="0">
                <a:pos x="connsiteX0" y="connsiteY0"/>
              </a:cxn>
              <a:cxn ang="0">
                <a:pos x="connsiteX1" y="connsiteY1"/>
              </a:cxn>
              <a:cxn ang="0">
                <a:pos x="connsiteX2" y="connsiteY2"/>
              </a:cxn>
            </a:cxnLst>
            <a:rect l="l" t="t" r="r" b="b"/>
            <a:pathLst>
              <a:path w="6063915" h="6063915">
                <a:moveTo>
                  <a:pt x="0" y="0"/>
                </a:moveTo>
                <a:lnTo>
                  <a:pt x="6063915" y="0"/>
                </a:lnTo>
                <a:lnTo>
                  <a:pt x="3031957" y="6063915"/>
                </a:lnTo>
                <a:close/>
              </a:path>
            </a:pathLst>
          </a:custGeom>
          <a:solidFill>
            <a:schemeClr val="accent1"/>
          </a:solidFill>
        </p:spPr>
        <p:txBody>
          <a:bodyPr wrap="square">
            <a:noAutofit/>
          </a:bodyPr>
          <a:lstStyle/>
          <a:p>
            <a:r>
              <a:rPr lang="en-US"/>
              <a:t>Click icon to add picture</a:t>
            </a:r>
            <a:endParaRPr lang="en-US" dirty="0"/>
          </a:p>
        </p:txBody>
      </p:sp>
      <p:sp>
        <p:nvSpPr>
          <p:cNvPr id="28" name="Title 1">
            <a:extLst>
              <a:ext uri="{FF2B5EF4-FFF2-40B4-BE49-F238E27FC236}">
                <a16:creationId xmlns:a16="http://schemas.microsoft.com/office/drawing/2014/main" id="{68357860-E91C-1745-A5D1-921689BF47AE}"/>
              </a:ext>
            </a:extLst>
          </p:cNvPr>
          <p:cNvSpPr>
            <a:spLocks noGrp="1"/>
          </p:cNvSpPr>
          <p:nvPr>
            <p:ph type="title" hasCustomPrompt="1"/>
          </p:nvPr>
        </p:nvSpPr>
        <p:spPr>
          <a:xfrm>
            <a:off x="6876994" y="1535397"/>
            <a:ext cx="4845068" cy="1858617"/>
          </a:xfrm>
        </p:spPr>
        <p:txBody>
          <a:bodyPr anchor="b">
            <a:normAutofit/>
          </a:bodyPr>
          <a:lstStyle>
            <a:lvl1pPr algn="l">
              <a:defRPr sz="4800" i="0">
                <a:solidFill>
                  <a:schemeClr val="tx1">
                    <a:lumMod val="85000"/>
                    <a:lumOff val="15000"/>
                  </a:schemeClr>
                </a:solidFill>
                <a:latin typeface="+mj-lt"/>
              </a:defRPr>
            </a:lvl1pPr>
          </a:lstStyle>
          <a:p>
            <a:r>
              <a:rPr lang="en-US" dirty="0"/>
              <a:t>Title Goes Here</a:t>
            </a:r>
          </a:p>
        </p:txBody>
      </p:sp>
      <p:sp>
        <p:nvSpPr>
          <p:cNvPr id="29" name="Content Placeholder 2">
            <a:extLst>
              <a:ext uri="{FF2B5EF4-FFF2-40B4-BE49-F238E27FC236}">
                <a16:creationId xmlns:a16="http://schemas.microsoft.com/office/drawing/2014/main" id="{094A3FA1-7F3F-2D41-ABE1-512FA9FC4843}"/>
              </a:ext>
            </a:extLst>
          </p:cNvPr>
          <p:cNvSpPr>
            <a:spLocks noGrp="1"/>
          </p:cNvSpPr>
          <p:nvPr>
            <p:ph idx="1"/>
          </p:nvPr>
        </p:nvSpPr>
        <p:spPr>
          <a:xfrm>
            <a:off x="6876996" y="3401899"/>
            <a:ext cx="4845066" cy="2107095"/>
          </a:xfrm>
        </p:spPr>
        <p:txBody>
          <a:bodyPr/>
          <a:lstStyle>
            <a:lvl1pPr marL="182880" indent="-182880" algn="l">
              <a:buClr>
                <a:srgbClr val="C5AE76"/>
              </a:buClr>
              <a:buFont typeface="Arial" panose="020B0604020202020204" pitchFamily="34" charset="0"/>
              <a:buChar char="•"/>
              <a:defRPr>
                <a:latin typeface="+mj-lt"/>
              </a:defRPr>
            </a:lvl1pPr>
            <a:lvl2pPr marL="384048" indent="-182880" algn="l">
              <a:buClr>
                <a:srgbClr val="C5AE76"/>
              </a:buClr>
              <a:buFont typeface="Arial" panose="020B0604020202020204" pitchFamily="34" charset="0"/>
              <a:buChar char="•"/>
              <a:defRPr>
                <a:latin typeface="+mj-lt"/>
              </a:defRPr>
            </a:lvl2pPr>
            <a:lvl3pPr marL="566928" indent="-182880" algn="l">
              <a:buClr>
                <a:srgbClr val="C5AE76"/>
              </a:buClr>
              <a:buFont typeface="Arial" panose="020B0604020202020204" pitchFamily="34" charset="0"/>
              <a:buChar char="•"/>
              <a:defRPr>
                <a:latin typeface="+mj-lt"/>
              </a:defRPr>
            </a:lvl3pPr>
            <a:lvl4pPr marL="749808" indent="-182880" algn="l">
              <a:buClr>
                <a:srgbClr val="C5AE76"/>
              </a:buClr>
              <a:buFont typeface="Arial" panose="020B0604020202020204" pitchFamily="34" charset="0"/>
              <a:buChar char="•"/>
              <a:defRPr>
                <a:latin typeface="+mj-lt"/>
              </a:defRPr>
            </a:lvl4pPr>
            <a:lvl5pPr marL="932688" indent="-182880" algn="l">
              <a:buClr>
                <a:srgbClr val="C5AE76"/>
              </a:buClr>
              <a:buFont typeface="Arial" panose="020B0604020202020204" pitchFamily="34" charset="0"/>
              <a:buChar cha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7239187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hank You">
    <p:bg>
      <p:bgPr>
        <a:solidFill>
          <a:schemeClr val="bg1">
            <a:lumMod val="95000"/>
          </a:schemeClr>
        </a:solidFill>
        <a:effectLst/>
      </p:bgPr>
    </p:bg>
    <p:spTree>
      <p:nvGrpSpPr>
        <p:cNvPr id="1" name=""/>
        <p:cNvGrpSpPr/>
        <p:nvPr/>
      </p:nvGrpSpPr>
      <p:grpSpPr>
        <a:xfrm>
          <a:off x="0" y="0"/>
          <a:ext cx="0" cy="0"/>
          <a:chOff x="0" y="0"/>
          <a:chExt cx="0" cy="0"/>
        </a:xfrm>
      </p:grpSpPr>
      <p:sp>
        <p:nvSpPr>
          <p:cNvPr id="41" name="Picture Placeholder 40">
            <a:extLst>
              <a:ext uri="{FF2B5EF4-FFF2-40B4-BE49-F238E27FC236}">
                <a16:creationId xmlns:a16="http://schemas.microsoft.com/office/drawing/2014/main" id="{EB7F0EE8-BE52-4A79-8FC8-4A2487FA01FC}"/>
              </a:ext>
            </a:extLst>
          </p:cNvPr>
          <p:cNvSpPr>
            <a:spLocks noGrp="1"/>
          </p:cNvSpPr>
          <p:nvPr>
            <p:ph type="pic" sz="quarter" idx="10" hasCustomPrompt="1"/>
          </p:nvPr>
        </p:nvSpPr>
        <p:spPr>
          <a:xfrm>
            <a:off x="0" y="0"/>
            <a:ext cx="9780102" cy="6804025"/>
          </a:xfrm>
          <a:solidFill>
            <a:schemeClr val="bg1">
              <a:lumMod val="85000"/>
            </a:schemeClr>
          </a:solidFill>
        </p:spPr>
        <p:txBody>
          <a:bodyPr tIns="0" anchor="ctr"/>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and Drop your Photo Here</a:t>
            </a:r>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8458200" y="2798354"/>
            <a:ext cx="3733800" cy="1013684"/>
          </a:xfrm>
          <a:solidFill>
            <a:schemeClr val="bg1"/>
          </a:solidFill>
        </p:spPr>
        <p:txBody>
          <a:bodyPr vert="horz" lIns="180000" tIns="180000" rIns="252000" bIns="180000" rtlCol="0" anchor="t">
            <a:noAutofit/>
          </a:bodyPr>
          <a:lstStyle>
            <a:lvl1pPr algn="r">
              <a:defRPr lang="en-ZA" sz="6000" b="1" spc="-300" dirty="0"/>
            </a:lvl1pPr>
          </a:lstStyle>
          <a:p>
            <a:pPr lvl="0" algn="r"/>
            <a:r>
              <a:rPr lang="en-US" noProof="0"/>
              <a:t>Thank You</a:t>
            </a:r>
          </a:p>
        </p:txBody>
      </p:sp>
      <p:sp>
        <p:nvSpPr>
          <p:cNvPr id="9" name="Text Placeholder 5">
            <a:extLst>
              <a:ext uri="{FF2B5EF4-FFF2-40B4-BE49-F238E27FC236}">
                <a16:creationId xmlns:a16="http://schemas.microsoft.com/office/drawing/2014/main" id="{52FA7FC9-E40E-4144-84E4-34E3722E9A6D}"/>
              </a:ext>
            </a:extLst>
          </p:cNvPr>
          <p:cNvSpPr>
            <a:spLocks noGrp="1"/>
          </p:cNvSpPr>
          <p:nvPr>
            <p:ph type="body" sz="quarter" idx="15" hasCustomPrompt="1"/>
          </p:nvPr>
        </p:nvSpPr>
        <p:spPr>
          <a:xfrm>
            <a:off x="8458200" y="3957705"/>
            <a:ext cx="2910342" cy="316800"/>
          </a:xfrm>
          <a:solidFill>
            <a:schemeClr val="tx1">
              <a:lumMod val="75000"/>
              <a:lumOff val="25000"/>
            </a:schemeClr>
          </a:solidFill>
        </p:spPr>
        <p:txBody>
          <a:bodyPr rIns="72000" anchor="ctr"/>
          <a:lstStyle>
            <a:lvl1pPr marL="0" indent="0" algn="r">
              <a:buNone/>
              <a:defRPr>
                <a:solidFill>
                  <a:schemeClr val="bg1"/>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Full Name</a:t>
            </a:r>
          </a:p>
        </p:txBody>
      </p:sp>
      <p:sp>
        <p:nvSpPr>
          <p:cNvPr id="10" name="Text Placeholder 6">
            <a:extLst>
              <a:ext uri="{FF2B5EF4-FFF2-40B4-BE49-F238E27FC236}">
                <a16:creationId xmlns:a16="http://schemas.microsoft.com/office/drawing/2014/main" id="{97289182-4FE6-4A18-9775-4588D5801CF6}"/>
              </a:ext>
            </a:extLst>
          </p:cNvPr>
          <p:cNvSpPr>
            <a:spLocks noGrp="1"/>
          </p:cNvSpPr>
          <p:nvPr>
            <p:ph type="body" sz="quarter" idx="16" hasCustomPrompt="1"/>
          </p:nvPr>
        </p:nvSpPr>
        <p:spPr>
          <a:xfrm>
            <a:off x="8458200" y="4306722"/>
            <a:ext cx="2910342" cy="316800"/>
          </a:xfrm>
          <a:solidFill>
            <a:schemeClr val="tx1">
              <a:lumMod val="75000"/>
              <a:lumOff val="25000"/>
            </a:schemeClr>
          </a:solidFill>
        </p:spPr>
        <p:txBody>
          <a:bodyPr rIns="72000" anchor="ctr"/>
          <a:lstStyle>
            <a:lvl1pPr marL="0" indent="0" algn="r">
              <a:buNone/>
              <a:defRPr>
                <a:solidFill>
                  <a:schemeClr val="bg1"/>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Phone Number</a:t>
            </a:r>
          </a:p>
        </p:txBody>
      </p:sp>
      <p:sp>
        <p:nvSpPr>
          <p:cNvPr id="11" name="Text Placeholder 7">
            <a:extLst>
              <a:ext uri="{FF2B5EF4-FFF2-40B4-BE49-F238E27FC236}">
                <a16:creationId xmlns:a16="http://schemas.microsoft.com/office/drawing/2014/main" id="{BD4E94C7-6CAF-4FEE-9E02-D3D3A2AC5EAF}"/>
              </a:ext>
            </a:extLst>
          </p:cNvPr>
          <p:cNvSpPr>
            <a:spLocks noGrp="1"/>
          </p:cNvSpPr>
          <p:nvPr>
            <p:ph type="body" sz="quarter" idx="17" hasCustomPrompt="1"/>
          </p:nvPr>
        </p:nvSpPr>
        <p:spPr>
          <a:xfrm>
            <a:off x="8458200" y="4655739"/>
            <a:ext cx="2910342" cy="316800"/>
          </a:xfrm>
          <a:solidFill>
            <a:schemeClr val="tx1">
              <a:lumMod val="75000"/>
              <a:lumOff val="25000"/>
            </a:schemeClr>
          </a:solidFill>
        </p:spPr>
        <p:txBody>
          <a:bodyPr rIns="72000" anchor="ctr"/>
          <a:lstStyle>
            <a:lvl1pPr marL="0" indent="0" algn="r">
              <a:buNone/>
              <a:defRPr>
                <a:solidFill>
                  <a:schemeClr val="bg1"/>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Email or Social Media Handle</a:t>
            </a:r>
          </a:p>
        </p:txBody>
      </p:sp>
      <p:sp>
        <p:nvSpPr>
          <p:cNvPr id="12" name="Text Placeholder 8">
            <a:extLst>
              <a:ext uri="{FF2B5EF4-FFF2-40B4-BE49-F238E27FC236}">
                <a16:creationId xmlns:a16="http://schemas.microsoft.com/office/drawing/2014/main" id="{0DE421A3-3C59-48FC-BC3B-007ADFBEB4FE}"/>
              </a:ext>
            </a:extLst>
          </p:cNvPr>
          <p:cNvSpPr>
            <a:spLocks noGrp="1"/>
          </p:cNvSpPr>
          <p:nvPr>
            <p:ph type="body" sz="quarter" idx="18" hasCustomPrompt="1"/>
          </p:nvPr>
        </p:nvSpPr>
        <p:spPr>
          <a:xfrm>
            <a:off x="8458200" y="5004756"/>
            <a:ext cx="2910342" cy="316800"/>
          </a:xfrm>
          <a:solidFill>
            <a:schemeClr val="tx1">
              <a:lumMod val="75000"/>
              <a:lumOff val="25000"/>
            </a:schemeClr>
          </a:solidFill>
        </p:spPr>
        <p:txBody>
          <a:bodyPr rIns="72000" anchor="ctr"/>
          <a:lstStyle>
            <a:lvl1pPr marL="0" indent="0" algn="r">
              <a:buNone/>
              <a:defRPr>
                <a:solidFill>
                  <a:schemeClr val="bg1"/>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Company Website</a:t>
            </a:r>
          </a:p>
        </p:txBody>
      </p:sp>
      <p:sp>
        <p:nvSpPr>
          <p:cNvPr id="15" name="Rectangle 14">
            <a:extLst>
              <a:ext uri="{FF2B5EF4-FFF2-40B4-BE49-F238E27FC236}">
                <a16:creationId xmlns:a16="http://schemas.microsoft.com/office/drawing/2014/main" id="{9504A767-1C0B-484E-BF7D-CD42D30A52EE}"/>
              </a:ext>
            </a:extLst>
          </p:cNvPr>
          <p:cNvSpPr/>
          <p:nvPr userDrawn="1"/>
        </p:nvSpPr>
        <p:spPr>
          <a:xfrm>
            <a:off x="11760000" y="6803351"/>
            <a:ext cx="432000" cy="546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3">
            <a:extLst>
              <a:ext uri="{FF2B5EF4-FFF2-40B4-BE49-F238E27FC236}">
                <a16:creationId xmlns:a16="http://schemas.microsoft.com/office/drawing/2014/main" id="{7A13D8A8-6C3D-4527-959D-41C3213F7F02}"/>
              </a:ext>
            </a:extLst>
          </p:cNvPr>
          <p:cNvSpPr/>
          <p:nvPr userDrawn="1"/>
        </p:nvSpPr>
        <p:spPr>
          <a:xfrm>
            <a:off x="0" y="6803351"/>
            <a:ext cx="9780104" cy="546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Rectangle 12">
            <a:extLst>
              <a:ext uri="{FF2B5EF4-FFF2-40B4-BE49-F238E27FC236}">
                <a16:creationId xmlns:a16="http://schemas.microsoft.com/office/drawing/2014/main" id="{EC0FBB1B-4F0E-4365-BF27-3150FC6C3B90}"/>
              </a:ext>
            </a:extLst>
          </p:cNvPr>
          <p:cNvSpPr/>
          <p:nvPr userDrawn="1"/>
        </p:nvSpPr>
        <p:spPr>
          <a:xfrm>
            <a:off x="9780103" y="6803351"/>
            <a:ext cx="1979897" cy="5465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Rectangle 7">
            <a:extLst>
              <a:ext uri="{FF2B5EF4-FFF2-40B4-BE49-F238E27FC236}">
                <a16:creationId xmlns:a16="http://schemas.microsoft.com/office/drawing/2014/main" id="{51DD44D8-4A8F-4693-B90A-166855B29D25}"/>
              </a:ext>
            </a:extLst>
          </p:cNvPr>
          <p:cNvSpPr/>
          <p:nvPr userDrawn="1"/>
        </p:nvSpPr>
        <p:spPr>
          <a:xfrm>
            <a:off x="8458200" y="2685912"/>
            <a:ext cx="3733800" cy="1148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222FB6A7-1E80-487C-93E6-DCAA8751EF21}"/>
              </a:ext>
            </a:extLst>
          </p:cNvPr>
          <p:cNvSpPr>
            <a:spLocks noGrp="1"/>
          </p:cNvSpPr>
          <p:nvPr>
            <p:ph type="sldNum" sz="quarter" idx="20"/>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398180192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 and Content_Black">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97418687-D621-0443-9593-F546524940B3}"/>
              </a:ext>
            </a:extLst>
          </p:cNvPr>
          <p:cNvSpPr/>
          <p:nvPr userDrawn="1"/>
        </p:nvSpPr>
        <p:spPr>
          <a:xfrm>
            <a:off x="413825" y="483781"/>
            <a:ext cx="11364350" cy="589043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p:cNvSpPr>
            <a:spLocks noGrp="1"/>
          </p:cNvSpPr>
          <p:nvPr>
            <p:ph idx="1"/>
          </p:nvPr>
        </p:nvSpPr>
        <p:spPr>
          <a:xfrm>
            <a:off x="932329" y="2031121"/>
            <a:ext cx="10452848" cy="3933150"/>
          </a:xfrm>
        </p:spPr>
        <p:txBody>
          <a:bodyPr/>
          <a:lstStyle>
            <a:lvl1pPr marL="342900" indent="-342900">
              <a:buClr>
                <a:schemeClr val="accent1"/>
              </a:buClr>
              <a:buFont typeface="Arial" panose="020B0604020202020204" pitchFamily="34" charset="0"/>
              <a:buChar char="•"/>
              <a:defRPr>
                <a:solidFill>
                  <a:schemeClr val="bg1"/>
                </a:solidFill>
              </a:defRPr>
            </a:lvl1pPr>
            <a:lvl2pPr marL="486918" indent="-285750">
              <a:buClr>
                <a:schemeClr val="accent1"/>
              </a:buClr>
              <a:buFont typeface="Arial" panose="020B0604020202020204" pitchFamily="34" charset="0"/>
              <a:buChar char="•"/>
              <a:defRPr>
                <a:solidFill>
                  <a:schemeClr val="bg1"/>
                </a:solidFill>
              </a:defRPr>
            </a:lvl2pPr>
            <a:lvl3pPr marL="669798" indent="-285750">
              <a:buClr>
                <a:schemeClr val="accent1"/>
              </a:buClr>
              <a:buFont typeface="Arial" panose="020B0604020202020204" pitchFamily="34" charset="0"/>
              <a:buChar char="•"/>
              <a:defRPr>
                <a:solidFill>
                  <a:schemeClr val="bg1"/>
                </a:solidFill>
              </a:defRPr>
            </a:lvl3pPr>
            <a:lvl4pPr marL="852678" indent="-285750">
              <a:buClr>
                <a:schemeClr val="accent1"/>
              </a:buClr>
              <a:buFont typeface="Arial" panose="020B0604020202020204" pitchFamily="34" charset="0"/>
              <a:buChar char="•"/>
              <a:defRPr>
                <a:solidFill>
                  <a:schemeClr val="bg1"/>
                </a:solidFill>
              </a:defRPr>
            </a:lvl4pPr>
            <a:lvl5pPr marL="1035558" indent="-285750">
              <a:buClr>
                <a:schemeClr val="accent1"/>
              </a:buClr>
              <a:buFont typeface="Arial" panose="020B0604020202020204" pitchFamily="34" charset="0"/>
              <a:buChar cha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5/27/2023</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
        <p:nvSpPr>
          <p:cNvPr id="10" name="Title 9">
            <a:extLst>
              <a:ext uri="{FF2B5EF4-FFF2-40B4-BE49-F238E27FC236}">
                <a16:creationId xmlns:a16="http://schemas.microsoft.com/office/drawing/2014/main" id="{E885CA99-382D-3E4B-9C4E-B250026EF32E}"/>
              </a:ext>
            </a:extLst>
          </p:cNvPr>
          <p:cNvSpPr>
            <a:spLocks noGrp="1"/>
          </p:cNvSpPr>
          <p:nvPr>
            <p:ph type="title"/>
          </p:nvPr>
        </p:nvSpPr>
        <p:spPr>
          <a:xfrm>
            <a:off x="932329" y="893729"/>
            <a:ext cx="10452849" cy="910492"/>
          </a:xfrm>
        </p:spPr>
        <p:txBody>
          <a:bodyPr anchor="ctr"/>
          <a:lstStyle>
            <a:lvl1pPr algn="l">
              <a:defRPr>
                <a:solidFill>
                  <a:schemeClr val="bg1"/>
                </a:solidFill>
              </a:defRPr>
            </a:lvl1pPr>
          </a:lstStyle>
          <a:p>
            <a:r>
              <a:rPr lang="en-US"/>
              <a:t>Click to edit Master title style</a:t>
            </a:r>
            <a:endParaRPr lang="en-US" dirty="0"/>
          </a:p>
        </p:txBody>
      </p:sp>
      <p:sp>
        <p:nvSpPr>
          <p:cNvPr id="11" name="Triangle 10">
            <a:extLst>
              <a:ext uri="{FF2B5EF4-FFF2-40B4-BE49-F238E27FC236}">
                <a16:creationId xmlns:a16="http://schemas.microsoft.com/office/drawing/2014/main" id="{6FFCA020-4282-7D4F-AD59-3DEA5E91ADAB}"/>
              </a:ext>
            </a:extLst>
          </p:cNvPr>
          <p:cNvSpPr/>
          <p:nvPr userDrawn="1"/>
        </p:nvSpPr>
        <p:spPr>
          <a:xfrm>
            <a:off x="10459099" y="5309445"/>
            <a:ext cx="1465933" cy="1465933"/>
          </a:xfrm>
          <a:prstGeom prst="triangl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riangle 11">
            <a:extLst>
              <a:ext uri="{FF2B5EF4-FFF2-40B4-BE49-F238E27FC236}">
                <a16:creationId xmlns:a16="http://schemas.microsoft.com/office/drawing/2014/main" id="{653A8DFA-7BAB-7F45-AC35-E4D26BDBC78A}"/>
              </a:ext>
            </a:extLst>
          </p:cNvPr>
          <p:cNvSpPr/>
          <p:nvPr userDrawn="1"/>
        </p:nvSpPr>
        <p:spPr>
          <a:xfrm rot="5400000">
            <a:off x="-48606" y="1085138"/>
            <a:ext cx="648200" cy="527675"/>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1889728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userDrawn="1">
  <p:cSld name="Title Only Right">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C15DFD37-81D5-5742-B09A-5D4CBF48B7EA}"/>
              </a:ext>
            </a:extLst>
          </p:cNvPr>
          <p:cNvGrpSpPr/>
          <p:nvPr userDrawn="1"/>
        </p:nvGrpSpPr>
        <p:grpSpPr>
          <a:xfrm rot="10800000">
            <a:off x="5294245" y="0"/>
            <a:ext cx="6897755" cy="6858000"/>
            <a:chOff x="-17598" y="0"/>
            <a:chExt cx="6897755" cy="6858000"/>
          </a:xfrm>
        </p:grpSpPr>
        <p:sp>
          <p:nvSpPr>
            <p:cNvPr id="12" name="Freeform 11">
              <a:extLst>
                <a:ext uri="{FF2B5EF4-FFF2-40B4-BE49-F238E27FC236}">
                  <a16:creationId xmlns:a16="http://schemas.microsoft.com/office/drawing/2014/main" id="{00CF4E43-4A68-664C-B973-2FE49DC7733D}"/>
                </a:ext>
              </a:extLst>
            </p:cNvPr>
            <p:cNvSpPr/>
            <p:nvPr userDrawn="1"/>
          </p:nvSpPr>
          <p:spPr>
            <a:xfrm>
              <a:off x="-17598" y="0"/>
              <a:ext cx="6897755" cy="6858000"/>
            </a:xfrm>
            <a:custGeom>
              <a:avLst/>
              <a:gdLst>
                <a:gd name="connsiteX0" fmla="*/ 0 w 6838726"/>
                <a:gd name="connsiteY0" fmla="*/ 0 h 6853468"/>
                <a:gd name="connsiteX1" fmla="*/ 6838726 w 6838726"/>
                <a:gd name="connsiteY1" fmla="*/ 20138 h 6853468"/>
                <a:gd name="connsiteX2" fmla="*/ 3434396 w 6838726"/>
                <a:gd name="connsiteY2" fmla="*/ 6853468 h 6853468"/>
                <a:gd name="connsiteX3" fmla="*/ 0 w 6838726"/>
                <a:gd name="connsiteY3" fmla="*/ 6836433 h 6853468"/>
                <a:gd name="connsiteX4" fmla="*/ 0 w 6838726"/>
                <a:gd name="connsiteY4" fmla="*/ 0 h 6853468"/>
                <a:gd name="connsiteX0" fmla="*/ 15156 w 6853882"/>
                <a:gd name="connsiteY0" fmla="*/ 0 h 6861693"/>
                <a:gd name="connsiteX1" fmla="*/ 6853882 w 6853882"/>
                <a:gd name="connsiteY1" fmla="*/ 20138 h 6861693"/>
                <a:gd name="connsiteX2" fmla="*/ 3449552 w 6853882"/>
                <a:gd name="connsiteY2" fmla="*/ 6853468 h 6861693"/>
                <a:gd name="connsiteX3" fmla="*/ 0 w 6853882"/>
                <a:gd name="connsiteY3" fmla="*/ 6861693 h 6861693"/>
                <a:gd name="connsiteX4" fmla="*/ 15156 w 6853882"/>
                <a:gd name="connsiteY4" fmla="*/ 0 h 6861693"/>
                <a:gd name="connsiteX0" fmla="*/ 15156 w 6853882"/>
                <a:gd name="connsiteY0" fmla="*/ 0 h 6863572"/>
                <a:gd name="connsiteX1" fmla="*/ 6853882 w 6853882"/>
                <a:gd name="connsiteY1" fmla="*/ 20138 h 6863572"/>
                <a:gd name="connsiteX2" fmla="*/ 3444500 w 6853882"/>
                <a:gd name="connsiteY2" fmla="*/ 6863572 h 6863572"/>
                <a:gd name="connsiteX3" fmla="*/ 0 w 6853882"/>
                <a:gd name="connsiteY3" fmla="*/ 6861693 h 6863572"/>
                <a:gd name="connsiteX4" fmla="*/ 15156 w 6853882"/>
                <a:gd name="connsiteY4" fmla="*/ 0 h 6863572"/>
                <a:gd name="connsiteX0" fmla="*/ 0 w 6866861"/>
                <a:gd name="connsiteY0" fmla="*/ 0 h 6856528"/>
                <a:gd name="connsiteX1" fmla="*/ 6866861 w 6866861"/>
                <a:gd name="connsiteY1" fmla="*/ 13094 h 6856528"/>
                <a:gd name="connsiteX2" fmla="*/ 3457479 w 6866861"/>
                <a:gd name="connsiteY2" fmla="*/ 6856528 h 6856528"/>
                <a:gd name="connsiteX3" fmla="*/ 12979 w 6866861"/>
                <a:gd name="connsiteY3" fmla="*/ 6854649 h 6856528"/>
                <a:gd name="connsiteX4" fmla="*/ 0 w 6866861"/>
                <a:gd name="connsiteY4" fmla="*/ 0 h 6856528"/>
                <a:gd name="connsiteX0" fmla="*/ 0 w 6893137"/>
                <a:gd name="connsiteY0" fmla="*/ 7922 h 6864450"/>
                <a:gd name="connsiteX1" fmla="*/ 6893137 w 6893137"/>
                <a:gd name="connsiteY1" fmla="*/ 0 h 6864450"/>
                <a:gd name="connsiteX2" fmla="*/ 3457479 w 6893137"/>
                <a:gd name="connsiteY2" fmla="*/ 6864450 h 6864450"/>
                <a:gd name="connsiteX3" fmla="*/ 12979 w 6893137"/>
                <a:gd name="connsiteY3" fmla="*/ 6862571 h 6864450"/>
                <a:gd name="connsiteX4" fmla="*/ 0 w 6893137"/>
                <a:gd name="connsiteY4" fmla="*/ 7922 h 6864450"/>
                <a:gd name="connsiteX0" fmla="*/ 0 w 6897755"/>
                <a:gd name="connsiteY0" fmla="*/ 0 h 6870380"/>
                <a:gd name="connsiteX1" fmla="*/ 6897755 w 6897755"/>
                <a:gd name="connsiteY1" fmla="*/ 5930 h 6870380"/>
                <a:gd name="connsiteX2" fmla="*/ 3462097 w 6897755"/>
                <a:gd name="connsiteY2" fmla="*/ 6870380 h 6870380"/>
                <a:gd name="connsiteX3" fmla="*/ 17597 w 6897755"/>
                <a:gd name="connsiteY3" fmla="*/ 6868501 h 6870380"/>
                <a:gd name="connsiteX4" fmla="*/ 0 w 6897755"/>
                <a:gd name="connsiteY4" fmla="*/ 0 h 6870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7755" h="6870380">
                  <a:moveTo>
                    <a:pt x="0" y="0"/>
                  </a:moveTo>
                  <a:lnTo>
                    <a:pt x="6897755" y="5930"/>
                  </a:lnTo>
                  <a:lnTo>
                    <a:pt x="3462097" y="6870380"/>
                  </a:lnTo>
                  <a:lnTo>
                    <a:pt x="17597" y="6868501"/>
                  </a:lnTo>
                  <a:cubicBezTo>
                    <a:pt x="13271" y="4583618"/>
                    <a:pt x="4326" y="2284883"/>
                    <a:pt x="0"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riangle 12">
              <a:extLst>
                <a:ext uri="{FF2B5EF4-FFF2-40B4-BE49-F238E27FC236}">
                  <a16:creationId xmlns:a16="http://schemas.microsoft.com/office/drawing/2014/main" id="{AFAD3D76-9126-CC42-90B0-5BF85DC91E3E}"/>
                </a:ext>
              </a:extLst>
            </p:cNvPr>
            <p:cNvSpPr/>
            <p:nvPr userDrawn="1"/>
          </p:nvSpPr>
          <p:spPr>
            <a:xfrm>
              <a:off x="3641197" y="5941716"/>
              <a:ext cx="911753" cy="911753"/>
            </a:xfrm>
            <a:prstGeom prst="triangl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riangle 13">
              <a:extLst>
                <a:ext uri="{FF2B5EF4-FFF2-40B4-BE49-F238E27FC236}">
                  <a16:creationId xmlns:a16="http://schemas.microsoft.com/office/drawing/2014/main" id="{9D011AB3-8218-AE4F-9DF7-810A1B45C453}"/>
                </a:ext>
              </a:extLst>
            </p:cNvPr>
            <p:cNvSpPr/>
            <p:nvPr userDrawn="1"/>
          </p:nvSpPr>
          <p:spPr>
            <a:xfrm rot="10800000">
              <a:off x="4944403" y="174432"/>
              <a:ext cx="1590022" cy="1590022"/>
            </a:xfrm>
            <a:prstGeom prst="triangl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a:xfrm>
            <a:off x="10993582" y="6446838"/>
            <a:ext cx="780010" cy="365125"/>
          </a:xfrm>
        </p:spPr>
        <p:txBody>
          <a:bodyPr/>
          <a:lstStyle/>
          <a:p>
            <a:fld id="{3A98EE3D-8CD1-4C3F-BD1C-C98C9596463C}" type="slidenum">
              <a:rPr lang="en-US" smtClean="0"/>
              <a:t>‹#›</a:t>
            </a:fld>
            <a:endParaRPr lang="en-US" dirty="0"/>
          </a:p>
        </p:txBody>
      </p:sp>
      <p:sp>
        <p:nvSpPr>
          <p:cNvPr id="10" name="Title 1">
            <a:extLst>
              <a:ext uri="{FF2B5EF4-FFF2-40B4-BE49-F238E27FC236}">
                <a16:creationId xmlns:a16="http://schemas.microsoft.com/office/drawing/2014/main" id="{1877EC85-9CA1-EB4F-A9AC-2C02CB520866}"/>
              </a:ext>
            </a:extLst>
          </p:cNvPr>
          <p:cNvSpPr>
            <a:spLocks noGrp="1"/>
          </p:cNvSpPr>
          <p:nvPr>
            <p:ph type="title" hasCustomPrompt="1"/>
          </p:nvPr>
        </p:nvSpPr>
        <p:spPr>
          <a:xfrm>
            <a:off x="7775272" y="1954400"/>
            <a:ext cx="3889053" cy="3002359"/>
          </a:xfrm>
        </p:spPr>
        <p:txBody>
          <a:bodyPr anchor="ctr"/>
          <a:lstStyle>
            <a:lvl1pPr algn="ctr">
              <a:defRPr>
                <a:solidFill>
                  <a:schemeClr val="bg1"/>
                </a:solidFill>
              </a:defRPr>
            </a:lvl1pPr>
          </a:lstStyle>
          <a:p>
            <a:r>
              <a:rPr lang="en-US" dirty="0"/>
              <a:t>Title Goes Here</a:t>
            </a:r>
          </a:p>
        </p:txBody>
      </p:sp>
      <p:sp>
        <p:nvSpPr>
          <p:cNvPr id="9" name="Triangle 8">
            <a:extLst>
              <a:ext uri="{FF2B5EF4-FFF2-40B4-BE49-F238E27FC236}">
                <a16:creationId xmlns:a16="http://schemas.microsoft.com/office/drawing/2014/main" id="{D84320FE-42A3-294B-AAE0-3D16A63E3599}"/>
              </a:ext>
            </a:extLst>
          </p:cNvPr>
          <p:cNvSpPr/>
          <p:nvPr userDrawn="1"/>
        </p:nvSpPr>
        <p:spPr>
          <a:xfrm rot="16200000">
            <a:off x="11604063" y="3162897"/>
            <a:ext cx="648200" cy="527675"/>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85966084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E63E2-1BA2-C9F0-AC0F-AD45DB2ADFF4}"/>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631A65C4-DE92-A48E-80CD-5BCD1B57086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71FDB27-C948-D276-F7A7-48D7C2E35172}"/>
              </a:ext>
            </a:extLst>
          </p:cNvPr>
          <p:cNvSpPr>
            <a:spLocks noGrp="1"/>
          </p:cNvSpPr>
          <p:nvPr>
            <p:ph type="dt" sz="half" idx="10"/>
          </p:nvPr>
        </p:nvSpPr>
        <p:spPr/>
        <p:txBody>
          <a:bodyPr/>
          <a:lstStyle/>
          <a:p>
            <a:fld id="{B5415A20-00C7-472F-B321-3B0F58FA7848}" type="datetimeFigureOut">
              <a:rPr lang="en-IN" smtClean="0"/>
              <a:t>27-05-2023</a:t>
            </a:fld>
            <a:endParaRPr lang="en-IN"/>
          </a:p>
        </p:txBody>
      </p:sp>
      <p:sp>
        <p:nvSpPr>
          <p:cNvPr id="5" name="Footer Placeholder 4">
            <a:extLst>
              <a:ext uri="{FF2B5EF4-FFF2-40B4-BE49-F238E27FC236}">
                <a16:creationId xmlns:a16="http://schemas.microsoft.com/office/drawing/2014/main" id="{E8761431-8AA7-6AFD-1780-BE4D56DF710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42A8723-A22C-9E20-67CA-886CD4FFAB82}"/>
              </a:ext>
            </a:extLst>
          </p:cNvPr>
          <p:cNvSpPr>
            <a:spLocks noGrp="1"/>
          </p:cNvSpPr>
          <p:nvPr>
            <p:ph type="sldNum" sz="quarter" idx="12"/>
          </p:nvPr>
        </p:nvSpPr>
        <p:spPr/>
        <p:txBody>
          <a:bodyPr/>
          <a:lstStyle/>
          <a:p>
            <a:fld id="{ED337A18-AD21-4805-AB5B-544C2C9AB870}" type="slidenum">
              <a:rPr lang="en-IN" smtClean="0"/>
              <a:t>‹#›</a:t>
            </a:fld>
            <a:endParaRPr lang="en-IN"/>
          </a:p>
        </p:txBody>
      </p:sp>
    </p:spTree>
    <p:extLst>
      <p:ext uri="{BB962C8B-B14F-4D97-AF65-F5344CB8AC3E}">
        <p14:creationId xmlns:p14="http://schemas.microsoft.com/office/powerpoint/2010/main" val="56167538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3CFA96-D2D4-2843-66B5-C34863081CE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1F789AFB-37E9-8B8D-AC17-D2920F185B7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4CBA688-6343-0F0B-1CA5-6FCDEC87B536}"/>
              </a:ext>
            </a:extLst>
          </p:cNvPr>
          <p:cNvSpPr>
            <a:spLocks noGrp="1"/>
          </p:cNvSpPr>
          <p:nvPr>
            <p:ph type="dt" sz="half" idx="10"/>
          </p:nvPr>
        </p:nvSpPr>
        <p:spPr/>
        <p:txBody>
          <a:bodyPr/>
          <a:lstStyle/>
          <a:p>
            <a:fld id="{B5415A20-00C7-472F-B321-3B0F58FA7848}" type="datetimeFigureOut">
              <a:rPr lang="en-IN" smtClean="0"/>
              <a:t>27-05-2023</a:t>
            </a:fld>
            <a:endParaRPr lang="en-IN"/>
          </a:p>
        </p:txBody>
      </p:sp>
      <p:sp>
        <p:nvSpPr>
          <p:cNvPr id="5" name="Footer Placeholder 4">
            <a:extLst>
              <a:ext uri="{FF2B5EF4-FFF2-40B4-BE49-F238E27FC236}">
                <a16:creationId xmlns:a16="http://schemas.microsoft.com/office/drawing/2014/main" id="{8B6B26AC-3D49-AD14-6402-3A5D17EC847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000FBA2-A05D-981A-DFF2-1FD1C6FED5C3}"/>
              </a:ext>
            </a:extLst>
          </p:cNvPr>
          <p:cNvSpPr>
            <a:spLocks noGrp="1"/>
          </p:cNvSpPr>
          <p:nvPr>
            <p:ph type="sldNum" sz="quarter" idx="12"/>
          </p:nvPr>
        </p:nvSpPr>
        <p:spPr/>
        <p:txBody>
          <a:bodyPr/>
          <a:lstStyle/>
          <a:p>
            <a:fld id="{ED337A18-AD21-4805-AB5B-544C2C9AB870}" type="slidenum">
              <a:rPr lang="en-IN" smtClean="0"/>
              <a:t>‹#›</a:t>
            </a:fld>
            <a:endParaRPr lang="en-IN"/>
          </a:p>
        </p:txBody>
      </p:sp>
    </p:spTree>
    <p:extLst>
      <p:ext uri="{BB962C8B-B14F-4D97-AF65-F5344CB8AC3E}">
        <p14:creationId xmlns:p14="http://schemas.microsoft.com/office/powerpoint/2010/main" val="6907794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BA41EE-2801-22F0-07A8-90EA287EA744}"/>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1AD8294F-7F30-1078-149E-1789FA30B70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120EFCAC-D316-3FD5-06E6-428EEBBE315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C38C3E9C-A434-22CF-CC98-C1EE44BBAFC5}"/>
              </a:ext>
            </a:extLst>
          </p:cNvPr>
          <p:cNvSpPr>
            <a:spLocks noGrp="1"/>
          </p:cNvSpPr>
          <p:nvPr>
            <p:ph type="dt" sz="half" idx="10"/>
          </p:nvPr>
        </p:nvSpPr>
        <p:spPr/>
        <p:txBody>
          <a:bodyPr/>
          <a:lstStyle/>
          <a:p>
            <a:fld id="{B5415A20-00C7-472F-B321-3B0F58FA7848}" type="datetimeFigureOut">
              <a:rPr lang="en-IN" smtClean="0"/>
              <a:t>27-05-2023</a:t>
            </a:fld>
            <a:endParaRPr lang="en-IN"/>
          </a:p>
        </p:txBody>
      </p:sp>
      <p:sp>
        <p:nvSpPr>
          <p:cNvPr id="6" name="Footer Placeholder 5">
            <a:extLst>
              <a:ext uri="{FF2B5EF4-FFF2-40B4-BE49-F238E27FC236}">
                <a16:creationId xmlns:a16="http://schemas.microsoft.com/office/drawing/2014/main" id="{9E6402B6-6150-66BE-1A1D-E660EAC565A7}"/>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A3DB7EA-0929-C7C9-6413-22AEAE33EF6C}"/>
              </a:ext>
            </a:extLst>
          </p:cNvPr>
          <p:cNvSpPr>
            <a:spLocks noGrp="1"/>
          </p:cNvSpPr>
          <p:nvPr>
            <p:ph type="sldNum" sz="quarter" idx="12"/>
          </p:nvPr>
        </p:nvSpPr>
        <p:spPr/>
        <p:txBody>
          <a:bodyPr/>
          <a:lstStyle/>
          <a:p>
            <a:fld id="{ED337A18-AD21-4805-AB5B-544C2C9AB870}" type="slidenum">
              <a:rPr lang="en-IN" smtClean="0"/>
              <a:t>‹#›</a:t>
            </a:fld>
            <a:endParaRPr lang="en-IN"/>
          </a:p>
        </p:txBody>
      </p:sp>
    </p:spTree>
    <p:extLst>
      <p:ext uri="{BB962C8B-B14F-4D97-AF65-F5344CB8AC3E}">
        <p14:creationId xmlns:p14="http://schemas.microsoft.com/office/powerpoint/2010/main" val="239662687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2E59EF-228B-93BF-0DEA-8D2839F1EDE0}"/>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28D4DD9-E3B2-6B40-B1DE-49C13F84306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879086F-0104-2311-D560-73E7AA835A3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ED79E7B2-7124-063D-BF09-EE7C24F94D3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BD97933-D524-098F-DF36-B54B6EA39BA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CA06E06F-0346-9315-9039-0888617413F0}"/>
              </a:ext>
            </a:extLst>
          </p:cNvPr>
          <p:cNvSpPr>
            <a:spLocks noGrp="1"/>
          </p:cNvSpPr>
          <p:nvPr>
            <p:ph type="dt" sz="half" idx="10"/>
          </p:nvPr>
        </p:nvSpPr>
        <p:spPr/>
        <p:txBody>
          <a:bodyPr/>
          <a:lstStyle/>
          <a:p>
            <a:fld id="{B5415A20-00C7-472F-B321-3B0F58FA7848}" type="datetimeFigureOut">
              <a:rPr lang="en-IN" smtClean="0"/>
              <a:t>27-05-2023</a:t>
            </a:fld>
            <a:endParaRPr lang="en-IN"/>
          </a:p>
        </p:txBody>
      </p:sp>
      <p:sp>
        <p:nvSpPr>
          <p:cNvPr id="8" name="Footer Placeholder 7">
            <a:extLst>
              <a:ext uri="{FF2B5EF4-FFF2-40B4-BE49-F238E27FC236}">
                <a16:creationId xmlns:a16="http://schemas.microsoft.com/office/drawing/2014/main" id="{6C575658-3812-A0F9-3018-9756BD589C10}"/>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4DA279A9-CCDD-E592-DCC1-CCC7935BC0E2}"/>
              </a:ext>
            </a:extLst>
          </p:cNvPr>
          <p:cNvSpPr>
            <a:spLocks noGrp="1"/>
          </p:cNvSpPr>
          <p:nvPr>
            <p:ph type="sldNum" sz="quarter" idx="12"/>
          </p:nvPr>
        </p:nvSpPr>
        <p:spPr/>
        <p:txBody>
          <a:bodyPr/>
          <a:lstStyle/>
          <a:p>
            <a:fld id="{ED337A18-AD21-4805-AB5B-544C2C9AB870}" type="slidenum">
              <a:rPr lang="en-IN" smtClean="0"/>
              <a:t>‹#›</a:t>
            </a:fld>
            <a:endParaRPr lang="en-IN"/>
          </a:p>
        </p:txBody>
      </p:sp>
    </p:spTree>
    <p:extLst>
      <p:ext uri="{BB962C8B-B14F-4D97-AF65-F5344CB8AC3E}">
        <p14:creationId xmlns:p14="http://schemas.microsoft.com/office/powerpoint/2010/main" val="250052180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0D239A-440C-565D-B989-8B06B5547591}"/>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BF47A4CF-27DC-62D2-27C2-924C45DA6820}"/>
              </a:ext>
            </a:extLst>
          </p:cNvPr>
          <p:cNvSpPr>
            <a:spLocks noGrp="1"/>
          </p:cNvSpPr>
          <p:nvPr>
            <p:ph type="dt" sz="half" idx="10"/>
          </p:nvPr>
        </p:nvSpPr>
        <p:spPr/>
        <p:txBody>
          <a:bodyPr/>
          <a:lstStyle/>
          <a:p>
            <a:fld id="{B5415A20-00C7-472F-B321-3B0F58FA7848}" type="datetimeFigureOut">
              <a:rPr lang="en-IN" smtClean="0"/>
              <a:t>27-05-2023</a:t>
            </a:fld>
            <a:endParaRPr lang="en-IN"/>
          </a:p>
        </p:txBody>
      </p:sp>
      <p:sp>
        <p:nvSpPr>
          <p:cNvPr id="4" name="Footer Placeholder 3">
            <a:extLst>
              <a:ext uri="{FF2B5EF4-FFF2-40B4-BE49-F238E27FC236}">
                <a16:creationId xmlns:a16="http://schemas.microsoft.com/office/drawing/2014/main" id="{7FA22D70-156A-450A-4302-D6C542AF19E4}"/>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D12635C9-B9A1-973C-2BC1-86077CC68288}"/>
              </a:ext>
            </a:extLst>
          </p:cNvPr>
          <p:cNvSpPr>
            <a:spLocks noGrp="1"/>
          </p:cNvSpPr>
          <p:nvPr>
            <p:ph type="sldNum" sz="quarter" idx="12"/>
          </p:nvPr>
        </p:nvSpPr>
        <p:spPr/>
        <p:txBody>
          <a:bodyPr/>
          <a:lstStyle/>
          <a:p>
            <a:fld id="{ED337A18-AD21-4805-AB5B-544C2C9AB870}" type="slidenum">
              <a:rPr lang="en-IN" smtClean="0"/>
              <a:t>‹#›</a:t>
            </a:fld>
            <a:endParaRPr lang="en-IN"/>
          </a:p>
        </p:txBody>
      </p:sp>
    </p:spTree>
    <p:extLst>
      <p:ext uri="{BB962C8B-B14F-4D97-AF65-F5344CB8AC3E}">
        <p14:creationId xmlns:p14="http://schemas.microsoft.com/office/powerpoint/2010/main" val="66419436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528A1EF-125D-9E70-3C76-DD92E21339EC}"/>
              </a:ext>
            </a:extLst>
          </p:cNvPr>
          <p:cNvSpPr>
            <a:spLocks noGrp="1"/>
          </p:cNvSpPr>
          <p:nvPr>
            <p:ph type="dt" sz="half" idx="10"/>
          </p:nvPr>
        </p:nvSpPr>
        <p:spPr/>
        <p:txBody>
          <a:bodyPr/>
          <a:lstStyle/>
          <a:p>
            <a:fld id="{B5415A20-00C7-472F-B321-3B0F58FA7848}" type="datetimeFigureOut">
              <a:rPr lang="en-IN" smtClean="0"/>
              <a:t>27-05-2023</a:t>
            </a:fld>
            <a:endParaRPr lang="en-IN"/>
          </a:p>
        </p:txBody>
      </p:sp>
      <p:sp>
        <p:nvSpPr>
          <p:cNvPr id="3" name="Footer Placeholder 2">
            <a:extLst>
              <a:ext uri="{FF2B5EF4-FFF2-40B4-BE49-F238E27FC236}">
                <a16:creationId xmlns:a16="http://schemas.microsoft.com/office/drawing/2014/main" id="{4DE38EDA-23AD-987B-D5E5-1F7B858125C4}"/>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D70E8E3C-5795-38AD-DADF-BD20A3F87F50}"/>
              </a:ext>
            </a:extLst>
          </p:cNvPr>
          <p:cNvSpPr>
            <a:spLocks noGrp="1"/>
          </p:cNvSpPr>
          <p:nvPr>
            <p:ph type="sldNum" sz="quarter" idx="12"/>
          </p:nvPr>
        </p:nvSpPr>
        <p:spPr/>
        <p:txBody>
          <a:bodyPr/>
          <a:lstStyle/>
          <a:p>
            <a:fld id="{ED337A18-AD21-4805-AB5B-544C2C9AB870}" type="slidenum">
              <a:rPr lang="en-IN" smtClean="0"/>
              <a:t>‹#›</a:t>
            </a:fld>
            <a:endParaRPr lang="en-IN"/>
          </a:p>
        </p:txBody>
      </p:sp>
    </p:spTree>
    <p:extLst>
      <p:ext uri="{BB962C8B-B14F-4D97-AF65-F5344CB8AC3E}">
        <p14:creationId xmlns:p14="http://schemas.microsoft.com/office/powerpoint/2010/main" val="40405760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6AE16C-170D-681F-4EF7-11D1963EFFE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E72F9CC8-8928-BBC6-0474-CAD9DD8AE05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2558D903-BEA4-B970-EC85-7934CE1AFAD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3A86486-2C95-36FA-9C04-CE3D71068195}"/>
              </a:ext>
            </a:extLst>
          </p:cNvPr>
          <p:cNvSpPr>
            <a:spLocks noGrp="1"/>
          </p:cNvSpPr>
          <p:nvPr>
            <p:ph type="dt" sz="half" idx="10"/>
          </p:nvPr>
        </p:nvSpPr>
        <p:spPr/>
        <p:txBody>
          <a:bodyPr/>
          <a:lstStyle/>
          <a:p>
            <a:fld id="{B5415A20-00C7-472F-B321-3B0F58FA7848}" type="datetimeFigureOut">
              <a:rPr lang="en-IN" smtClean="0"/>
              <a:t>27-05-2023</a:t>
            </a:fld>
            <a:endParaRPr lang="en-IN"/>
          </a:p>
        </p:txBody>
      </p:sp>
      <p:sp>
        <p:nvSpPr>
          <p:cNvPr id="6" name="Footer Placeholder 5">
            <a:extLst>
              <a:ext uri="{FF2B5EF4-FFF2-40B4-BE49-F238E27FC236}">
                <a16:creationId xmlns:a16="http://schemas.microsoft.com/office/drawing/2014/main" id="{EB63DB81-B801-CE50-F36A-EC302791AA2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C34A6E8-B721-90E6-3834-5FBC4B90384D}"/>
              </a:ext>
            </a:extLst>
          </p:cNvPr>
          <p:cNvSpPr>
            <a:spLocks noGrp="1"/>
          </p:cNvSpPr>
          <p:nvPr>
            <p:ph type="sldNum" sz="quarter" idx="12"/>
          </p:nvPr>
        </p:nvSpPr>
        <p:spPr/>
        <p:txBody>
          <a:bodyPr/>
          <a:lstStyle/>
          <a:p>
            <a:fld id="{ED337A18-AD21-4805-AB5B-544C2C9AB870}" type="slidenum">
              <a:rPr lang="en-IN" smtClean="0"/>
              <a:t>‹#›</a:t>
            </a:fld>
            <a:endParaRPr lang="en-IN"/>
          </a:p>
        </p:txBody>
      </p:sp>
    </p:spTree>
    <p:extLst>
      <p:ext uri="{BB962C8B-B14F-4D97-AF65-F5344CB8AC3E}">
        <p14:creationId xmlns:p14="http://schemas.microsoft.com/office/powerpoint/2010/main" val="6943544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046704-9095-509F-0729-8A29706D059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25B08D8B-2003-0FEB-3E5B-691AA89CDE9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6F6A2D44-B0BC-69F2-A905-902C899D60A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AE983AE-1098-A0C1-12E4-8DFC3D120384}"/>
              </a:ext>
            </a:extLst>
          </p:cNvPr>
          <p:cNvSpPr>
            <a:spLocks noGrp="1"/>
          </p:cNvSpPr>
          <p:nvPr>
            <p:ph type="dt" sz="half" idx="10"/>
          </p:nvPr>
        </p:nvSpPr>
        <p:spPr/>
        <p:txBody>
          <a:bodyPr/>
          <a:lstStyle/>
          <a:p>
            <a:fld id="{B5415A20-00C7-472F-B321-3B0F58FA7848}" type="datetimeFigureOut">
              <a:rPr lang="en-IN" smtClean="0"/>
              <a:t>27-05-2023</a:t>
            </a:fld>
            <a:endParaRPr lang="en-IN"/>
          </a:p>
        </p:txBody>
      </p:sp>
      <p:sp>
        <p:nvSpPr>
          <p:cNvPr id="6" name="Footer Placeholder 5">
            <a:extLst>
              <a:ext uri="{FF2B5EF4-FFF2-40B4-BE49-F238E27FC236}">
                <a16:creationId xmlns:a16="http://schemas.microsoft.com/office/drawing/2014/main" id="{C81CF386-26AC-9562-AB9B-2A361ADF861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6F62A4D-3EE7-92F2-1C89-13DB7471B2B4}"/>
              </a:ext>
            </a:extLst>
          </p:cNvPr>
          <p:cNvSpPr>
            <a:spLocks noGrp="1"/>
          </p:cNvSpPr>
          <p:nvPr>
            <p:ph type="sldNum" sz="quarter" idx="12"/>
          </p:nvPr>
        </p:nvSpPr>
        <p:spPr/>
        <p:txBody>
          <a:bodyPr/>
          <a:lstStyle/>
          <a:p>
            <a:fld id="{ED337A18-AD21-4805-AB5B-544C2C9AB870}" type="slidenum">
              <a:rPr lang="en-IN" smtClean="0"/>
              <a:t>‹#›</a:t>
            </a:fld>
            <a:endParaRPr lang="en-IN"/>
          </a:p>
        </p:txBody>
      </p:sp>
    </p:spTree>
    <p:extLst>
      <p:ext uri="{BB962C8B-B14F-4D97-AF65-F5344CB8AC3E}">
        <p14:creationId xmlns:p14="http://schemas.microsoft.com/office/powerpoint/2010/main" val="308056576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A47C502-D66D-44DD-200E-7C6AAF20CC4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FB062D83-5B03-F6B0-45BD-72DA0F439DA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14154BB-3208-0BCE-EBF9-0ED02A2F941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5415A20-00C7-472F-B321-3B0F58FA7848}" type="datetimeFigureOut">
              <a:rPr lang="en-IN" smtClean="0"/>
              <a:t>27-05-2023</a:t>
            </a:fld>
            <a:endParaRPr lang="en-IN"/>
          </a:p>
        </p:txBody>
      </p:sp>
      <p:sp>
        <p:nvSpPr>
          <p:cNvPr id="5" name="Footer Placeholder 4">
            <a:extLst>
              <a:ext uri="{FF2B5EF4-FFF2-40B4-BE49-F238E27FC236}">
                <a16:creationId xmlns:a16="http://schemas.microsoft.com/office/drawing/2014/main" id="{FB05E529-9195-9261-7911-7C01DB979AF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84E2C162-96DE-BCD5-552C-CD3B6772F07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D337A18-AD21-4805-AB5B-544C2C9AB870}" type="slidenum">
              <a:rPr lang="en-IN" smtClean="0"/>
              <a:t>‹#›</a:t>
            </a:fld>
            <a:endParaRPr lang="en-IN"/>
          </a:p>
        </p:txBody>
      </p:sp>
    </p:spTree>
    <p:extLst>
      <p:ext uri="{BB962C8B-B14F-4D97-AF65-F5344CB8AC3E}">
        <p14:creationId xmlns:p14="http://schemas.microsoft.com/office/powerpoint/2010/main" val="6797583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6" r:id="rId12"/>
    <p:sldLayoutId id="2147483667" r:id="rId13"/>
    <p:sldLayoutId id="2147483669" r:id="rId14"/>
    <p:sldLayoutId id="2147483671" r:id="rId15"/>
    <p:sldLayoutId id="2147483672" r:id="rId16"/>
  </p:sldLayoutIdLst>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sv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18.jpg"/><Relationship Id="rId7" Type="http://schemas.openxmlformats.org/officeDocument/2006/relationships/customXml" Target="../ink/ink2.xml"/><Relationship Id="rId2" Type="http://schemas.openxmlformats.org/officeDocument/2006/relationships/image" Target="../media/image17.jpg"/><Relationship Id="rId1" Type="http://schemas.openxmlformats.org/officeDocument/2006/relationships/slideLayout" Target="../slideLayouts/slideLayout1.xml"/><Relationship Id="rId6" Type="http://schemas.openxmlformats.org/officeDocument/2006/relationships/image" Target="../media/image66.png"/><Relationship Id="rId5" Type="http://schemas.openxmlformats.org/officeDocument/2006/relationships/customXml" Target="../ink/ink1.xml"/><Relationship Id="rId4" Type="http://schemas.openxmlformats.org/officeDocument/2006/relationships/image" Target="../media/image19.jpe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22.png"/><Relationship Id="rId5" Type="http://schemas.openxmlformats.org/officeDocument/2006/relationships/image" Target="../media/image21.png"/><Relationship Id="rId4" Type="http://schemas.microsoft.com/office/2007/relationships/hdphoto" Target="../media/hdphoto1.wdp"/></Relationships>
</file>

<file path=ppt/slides/_rels/slide12.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30.PNG"/><Relationship Id="rId1" Type="http://schemas.openxmlformats.org/officeDocument/2006/relationships/slideLayout" Target="../slideLayouts/slideLayout6.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6.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1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44.png"/><Relationship Id="rId1" Type="http://schemas.openxmlformats.org/officeDocument/2006/relationships/slideLayout" Target="../slideLayouts/slideLayout6.xml"/><Relationship Id="rId5" Type="http://schemas.openxmlformats.org/officeDocument/2006/relationships/image" Target="../media/image46.emf"/><Relationship Id="rId4" Type="http://schemas.openxmlformats.org/officeDocument/2006/relationships/image" Target="../media/image45.jpe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4.png"/><Relationship Id="rId7" Type="http://schemas.openxmlformats.org/officeDocument/2006/relationships/diagramColors" Target="../diagrams/colors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20.xml.rels><?xml version="1.0" encoding="UTF-8" standalone="yes"?>
<Relationships xmlns="http://schemas.openxmlformats.org/package/2006/relationships"><Relationship Id="rId8" Type="http://schemas.openxmlformats.org/officeDocument/2006/relationships/diagramLayout" Target="../diagrams/layout4.xml"/><Relationship Id="rId3" Type="http://schemas.openxmlformats.org/officeDocument/2006/relationships/diagramLayout" Target="../diagrams/layout3.xml"/><Relationship Id="rId7" Type="http://schemas.openxmlformats.org/officeDocument/2006/relationships/diagramData" Target="../diagrams/data4.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11" Type="http://schemas.microsoft.com/office/2007/relationships/diagramDrawing" Target="../diagrams/drawing4.xml"/><Relationship Id="rId5" Type="http://schemas.openxmlformats.org/officeDocument/2006/relationships/diagramColors" Target="../diagrams/colors3.xml"/><Relationship Id="rId10" Type="http://schemas.openxmlformats.org/officeDocument/2006/relationships/diagramColors" Target="../diagrams/colors4.xml"/><Relationship Id="rId4" Type="http://schemas.openxmlformats.org/officeDocument/2006/relationships/diagramQuickStyle" Target="../diagrams/quickStyle3.xml"/><Relationship Id="rId9" Type="http://schemas.openxmlformats.org/officeDocument/2006/relationships/diagramQuickStyle" Target="../diagrams/quickStyle4.xml"/></Relationships>
</file>

<file path=ppt/slides/_rels/slide21.xml.rels><?xml version="1.0" encoding="UTF-8" standalone="yes"?>
<Relationships xmlns="http://schemas.openxmlformats.org/package/2006/relationships"><Relationship Id="rId8" Type="http://schemas.openxmlformats.org/officeDocument/2006/relationships/diagramLayout" Target="../diagrams/layout6.xml"/><Relationship Id="rId3" Type="http://schemas.openxmlformats.org/officeDocument/2006/relationships/diagramLayout" Target="../diagrams/layout5.xml"/><Relationship Id="rId7" Type="http://schemas.openxmlformats.org/officeDocument/2006/relationships/diagramData" Target="../diagrams/data6.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11" Type="http://schemas.microsoft.com/office/2007/relationships/diagramDrawing" Target="../diagrams/drawing6.xml"/><Relationship Id="rId5" Type="http://schemas.openxmlformats.org/officeDocument/2006/relationships/diagramColors" Target="../diagrams/colors5.xml"/><Relationship Id="rId10" Type="http://schemas.openxmlformats.org/officeDocument/2006/relationships/diagramColors" Target="../diagrams/colors6.xml"/><Relationship Id="rId4" Type="http://schemas.openxmlformats.org/officeDocument/2006/relationships/diagramQuickStyle" Target="../diagrams/quickStyle5.xml"/><Relationship Id="rId9" Type="http://schemas.openxmlformats.org/officeDocument/2006/relationships/diagramQuickStyle" Target="../diagrams/quickStyle6.xml"/></Relationships>
</file>

<file path=ppt/slides/_rels/slide2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6.xml"/><Relationship Id="rId5" Type="http://schemas.openxmlformats.org/officeDocument/2006/relationships/image" Target="../media/image50.PNG"/><Relationship Id="rId4" Type="http://schemas.openxmlformats.org/officeDocument/2006/relationships/image" Target="../media/image49.PNG"/></Relationships>
</file>

<file path=ppt/slides/_rels/slide23.xml.rels><?xml version="1.0" encoding="UTF-8" standalone="yes"?>
<Relationships xmlns="http://schemas.openxmlformats.org/package/2006/relationships"><Relationship Id="rId8" Type="http://schemas.microsoft.com/office/2007/relationships/hdphoto" Target="../media/hdphoto4.wdp"/><Relationship Id="rId3" Type="http://schemas.openxmlformats.org/officeDocument/2006/relationships/image" Target="../media/image51.png"/><Relationship Id="rId7" Type="http://schemas.openxmlformats.org/officeDocument/2006/relationships/image" Target="../media/image53.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microsoft.com/office/2007/relationships/hdphoto" Target="../media/hdphoto3.wdp"/><Relationship Id="rId11" Type="http://schemas.openxmlformats.org/officeDocument/2006/relationships/image" Target="../media/image55.png"/><Relationship Id="rId5" Type="http://schemas.openxmlformats.org/officeDocument/2006/relationships/image" Target="../media/image52.png"/><Relationship Id="rId10" Type="http://schemas.microsoft.com/office/2007/relationships/hdphoto" Target="../media/hdphoto5.wdp"/><Relationship Id="rId4" Type="http://schemas.microsoft.com/office/2007/relationships/hdphoto" Target="../media/hdphoto2.wdp"/><Relationship Id="rId9" Type="http://schemas.openxmlformats.org/officeDocument/2006/relationships/image" Target="../media/image54.png"/></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6.xml"/><Relationship Id="rId4" Type="http://schemas.openxmlformats.org/officeDocument/2006/relationships/image" Target="../media/image59.png"/></Relationships>
</file>

<file path=ppt/slides/_rels/slide26.xml.rels><?xml version="1.0" encoding="UTF-8" standalone="yes"?>
<Relationships xmlns="http://schemas.openxmlformats.org/package/2006/relationships"><Relationship Id="rId8" Type="http://schemas.microsoft.com/office/2007/relationships/diagramDrawing" Target="../diagrams/drawing7.xml"/><Relationship Id="rId3" Type="http://schemas.openxmlformats.org/officeDocument/2006/relationships/image" Target="../media/image23.PNG"/><Relationship Id="rId7" Type="http://schemas.openxmlformats.org/officeDocument/2006/relationships/diagramColors" Target="../diagrams/colors7.xml"/><Relationship Id="rId2" Type="http://schemas.openxmlformats.org/officeDocument/2006/relationships/image" Target="../media/image58.png"/><Relationship Id="rId1" Type="http://schemas.openxmlformats.org/officeDocument/2006/relationships/slideLayout" Target="../slideLayouts/slideLayout6.xml"/><Relationship Id="rId6" Type="http://schemas.openxmlformats.org/officeDocument/2006/relationships/diagramQuickStyle" Target="../diagrams/quickStyle7.xml"/><Relationship Id="rId5" Type="http://schemas.openxmlformats.org/officeDocument/2006/relationships/diagramLayout" Target="../diagrams/layout7.xml"/><Relationship Id="rId4" Type="http://schemas.openxmlformats.org/officeDocument/2006/relationships/diagramData" Target="../diagrams/data7.xml"/><Relationship Id="rId9" Type="http://schemas.openxmlformats.org/officeDocument/2006/relationships/image" Target="../media/image60.png"/></Relationships>
</file>

<file path=ppt/slides/_rels/slide2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jpeg"/><Relationship Id="rId1" Type="http://schemas.openxmlformats.org/officeDocument/2006/relationships/slideLayout" Target="../slideLayouts/slideLayout14.xml"/><Relationship Id="rId5" Type="http://schemas.openxmlformats.org/officeDocument/2006/relationships/image" Target="../media/image70.svg"/><Relationship Id="rId4" Type="http://schemas.openxmlformats.org/officeDocument/2006/relationships/image" Target="../media/image69.svg"/></Relationships>
</file>

<file path=ppt/slides/_rels/slide4.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10.PNG"/><Relationship Id="rId7" Type="http://schemas.openxmlformats.org/officeDocument/2006/relationships/diagramColors" Target="../diagrams/colors2.xml"/><Relationship Id="rId2" Type="http://schemas.openxmlformats.org/officeDocument/2006/relationships/image" Target="../media/image9.jpeg"/><Relationship Id="rId1" Type="http://schemas.openxmlformats.org/officeDocument/2006/relationships/slideLayout" Target="../slideLayouts/slideLayout6.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svg"/></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F828D28-8E09-41CC-8229-3070B5467A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Plans">
            <a:extLst>
              <a:ext uri="{FF2B5EF4-FFF2-40B4-BE49-F238E27FC236}">
                <a16:creationId xmlns:a16="http://schemas.microsoft.com/office/drawing/2014/main" id="{A3A2E0DA-DA21-447D-AD1F-3DB915DD051B}"/>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b="442"/>
          <a:stretch/>
        </p:blipFill>
        <p:spPr>
          <a:xfrm>
            <a:off x="20" y="-22"/>
            <a:ext cx="12191977" cy="6858022"/>
          </a:xfrm>
          <a:prstGeom prst="rect">
            <a:avLst/>
          </a:prstGeom>
        </p:spPr>
      </p:pic>
      <p:sp>
        <p:nvSpPr>
          <p:cNvPr id="12" name="Rectangle 11">
            <a:extLst>
              <a:ext uri="{FF2B5EF4-FFF2-40B4-BE49-F238E27FC236}">
                <a16:creationId xmlns:a16="http://schemas.microsoft.com/office/drawing/2014/main" id="{D5B012D8-7F27-4758-9AC6-C889B154BD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103377" y="1100316"/>
            <a:ext cx="6858003" cy="4657347"/>
          </a:xfrm>
          <a:prstGeom prst="rect">
            <a:avLst/>
          </a:prstGeom>
          <a:gradFill flip="none" rotWithShape="1">
            <a:gsLst>
              <a:gs pos="48000">
                <a:srgbClr val="000000">
                  <a:alpha val="24000"/>
                </a:srgbClr>
              </a:gs>
              <a:gs pos="85000">
                <a:srgbClr val="000000">
                  <a:alpha val="45000"/>
                </a:srgbClr>
              </a:gs>
              <a:gs pos="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D6CA50C-1A88-4B3F-A34F-FE199F4205A2}"/>
              </a:ext>
            </a:extLst>
          </p:cNvPr>
          <p:cNvSpPr>
            <a:spLocks noGrp="1"/>
          </p:cNvSpPr>
          <p:nvPr>
            <p:ph type="ctrTitle"/>
          </p:nvPr>
        </p:nvSpPr>
        <p:spPr>
          <a:xfrm>
            <a:off x="584587" y="1188886"/>
            <a:ext cx="6615750" cy="1679855"/>
          </a:xfrm>
          <a:noFill/>
        </p:spPr>
        <p:txBody>
          <a:bodyPr anchor="t">
            <a:normAutofit/>
          </a:bodyPr>
          <a:lstStyle/>
          <a:p>
            <a:pPr algn="l"/>
            <a:r>
              <a:rPr lang="en-US" sz="5200" b="1" dirty="0">
                <a:solidFill>
                  <a:srgbClr val="FFFFFF"/>
                </a:solidFill>
                <a:effectLst>
                  <a:outerShdw blurRad="38100" dist="38100" dir="2700000" algn="tl">
                    <a:srgbClr val="000000">
                      <a:alpha val="43137"/>
                    </a:srgbClr>
                  </a:outerShdw>
                </a:effectLst>
              </a:rPr>
              <a:t>Customer Retention Case Study</a:t>
            </a:r>
          </a:p>
        </p:txBody>
      </p:sp>
      <p:sp>
        <p:nvSpPr>
          <p:cNvPr id="3" name="Subtitle 2">
            <a:extLst>
              <a:ext uri="{FF2B5EF4-FFF2-40B4-BE49-F238E27FC236}">
                <a16:creationId xmlns:a16="http://schemas.microsoft.com/office/drawing/2014/main" id="{C9CC2D51-705E-403A-AC0E-9157DC5513A8}"/>
              </a:ext>
            </a:extLst>
          </p:cNvPr>
          <p:cNvSpPr>
            <a:spLocks noGrp="1"/>
          </p:cNvSpPr>
          <p:nvPr>
            <p:ph type="subTitle" idx="1"/>
          </p:nvPr>
        </p:nvSpPr>
        <p:spPr>
          <a:xfrm>
            <a:off x="644996" y="2845837"/>
            <a:ext cx="5449479" cy="3195140"/>
          </a:xfrm>
        </p:spPr>
        <p:txBody>
          <a:bodyPr anchor="b">
            <a:noAutofit/>
          </a:bodyPr>
          <a:lstStyle/>
          <a:p>
            <a:pPr marL="342900" indent="-342900" algn="l">
              <a:buFont typeface="Arial" panose="020B0604020202020204" pitchFamily="34" charset="0"/>
              <a:buChar char="•"/>
            </a:pPr>
            <a:r>
              <a:rPr lang="en-US" sz="2000" i="1" dirty="0">
                <a:solidFill>
                  <a:srgbClr val="FFFFFF"/>
                </a:solidFill>
                <a:effectLst>
                  <a:outerShdw blurRad="38100" dist="38100" dir="2700000" algn="tl">
                    <a:srgbClr val="000000">
                      <a:alpha val="43137"/>
                    </a:srgbClr>
                  </a:outerShdw>
                </a:effectLst>
              </a:rPr>
              <a:t>Amit </a:t>
            </a:r>
          </a:p>
          <a:p>
            <a:pPr marL="342900" indent="-342900" algn="l">
              <a:buFont typeface="Arial" panose="020B0604020202020204" pitchFamily="34" charset="0"/>
              <a:buChar char="•"/>
            </a:pPr>
            <a:r>
              <a:rPr lang="en-US" sz="2000" i="1" dirty="0">
                <a:solidFill>
                  <a:srgbClr val="FFFFFF"/>
                </a:solidFill>
                <a:effectLst>
                  <a:outerShdw blurRad="38100" dist="38100" dir="2700000" algn="tl">
                    <a:srgbClr val="000000">
                      <a:alpha val="43137"/>
                    </a:srgbClr>
                  </a:outerShdw>
                </a:effectLst>
              </a:rPr>
              <a:t>Sai Rakesh</a:t>
            </a:r>
          </a:p>
          <a:p>
            <a:pPr marL="342900" indent="-342900" algn="l">
              <a:buFont typeface="Arial" panose="020B0604020202020204" pitchFamily="34" charset="0"/>
              <a:buChar char="•"/>
            </a:pPr>
            <a:r>
              <a:rPr lang="en-US" sz="2000" i="1" dirty="0">
                <a:solidFill>
                  <a:srgbClr val="FFFFFF"/>
                </a:solidFill>
                <a:effectLst>
                  <a:outerShdw blurRad="38100" dist="38100" dir="2700000" algn="tl">
                    <a:srgbClr val="000000">
                      <a:alpha val="43137"/>
                    </a:srgbClr>
                  </a:outerShdw>
                </a:effectLst>
              </a:rPr>
              <a:t>Narmada Kumar</a:t>
            </a:r>
          </a:p>
          <a:p>
            <a:pPr marL="342900" indent="-342900" algn="l">
              <a:buFont typeface="Arial" panose="020B0604020202020204" pitchFamily="34" charset="0"/>
              <a:buChar char="•"/>
            </a:pPr>
            <a:r>
              <a:rPr lang="en-US" sz="2000" i="1" dirty="0" err="1">
                <a:solidFill>
                  <a:srgbClr val="FFFFFF"/>
                </a:solidFill>
                <a:effectLst>
                  <a:outerShdw blurRad="38100" dist="38100" dir="2700000" algn="tl">
                    <a:srgbClr val="000000">
                      <a:alpha val="43137"/>
                    </a:srgbClr>
                  </a:outerShdw>
                </a:effectLst>
              </a:rPr>
              <a:t>L.Divya</a:t>
            </a:r>
            <a:endParaRPr lang="en-US" sz="2000" i="1" dirty="0">
              <a:solidFill>
                <a:srgbClr val="FFFFFF"/>
              </a:solidFill>
              <a:effectLst>
                <a:outerShdw blurRad="38100" dist="38100" dir="2700000" algn="tl">
                  <a:srgbClr val="000000">
                    <a:alpha val="43137"/>
                  </a:srgbClr>
                </a:outerShdw>
              </a:effectLst>
            </a:endParaRPr>
          </a:p>
          <a:p>
            <a:pPr marL="342900" indent="-342900" algn="l">
              <a:buFont typeface="Arial" panose="020B0604020202020204" pitchFamily="34" charset="0"/>
              <a:buChar char="•"/>
            </a:pPr>
            <a:r>
              <a:rPr lang="en-US" sz="2000" i="1" dirty="0">
                <a:solidFill>
                  <a:srgbClr val="FFFFFF"/>
                </a:solidFill>
                <a:effectLst>
                  <a:outerShdw blurRad="38100" dist="38100" dir="2700000" algn="tl">
                    <a:srgbClr val="000000">
                      <a:alpha val="43137"/>
                    </a:srgbClr>
                  </a:outerShdw>
                </a:effectLst>
              </a:rPr>
              <a:t>Shaik Mohammad Arif</a:t>
            </a:r>
          </a:p>
          <a:p>
            <a:pPr marL="342900" indent="-342900" algn="l">
              <a:buFont typeface="Arial" panose="020B0604020202020204" pitchFamily="34" charset="0"/>
              <a:buChar char="•"/>
            </a:pPr>
            <a:r>
              <a:rPr lang="en-US" sz="2000" i="1" dirty="0">
                <a:solidFill>
                  <a:srgbClr val="FFFFFF"/>
                </a:solidFill>
                <a:effectLst>
                  <a:outerShdw blurRad="38100" dist="38100" dir="2700000" algn="tl">
                    <a:srgbClr val="000000">
                      <a:alpha val="43137"/>
                    </a:srgbClr>
                  </a:outerShdw>
                </a:effectLst>
              </a:rPr>
              <a:t>Bhawna Gupta</a:t>
            </a:r>
          </a:p>
          <a:p>
            <a:pPr marL="342900" indent="-342900" algn="l">
              <a:buFont typeface="Arial" panose="020B0604020202020204" pitchFamily="34" charset="0"/>
              <a:buChar char="•"/>
            </a:pPr>
            <a:r>
              <a:rPr lang="en-US" sz="2000" i="1" dirty="0">
                <a:solidFill>
                  <a:srgbClr val="FFFFFF"/>
                </a:solidFill>
                <a:effectLst>
                  <a:outerShdw blurRad="38100" dist="38100" dir="2700000" algn="tl">
                    <a:srgbClr val="000000">
                      <a:alpha val="43137"/>
                    </a:srgbClr>
                  </a:outerShdw>
                </a:effectLst>
              </a:rPr>
              <a:t>Ankita</a:t>
            </a:r>
          </a:p>
        </p:txBody>
      </p:sp>
      <p:sp>
        <p:nvSpPr>
          <p:cNvPr id="14" name="Rectangle 13">
            <a:extLst>
              <a:ext uri="{FF2B5EF4-FFF2-40B4-BE49-F238E27FC236}">
                <a16:creationId xmlns:a16="http://schemas.microsoft.com/office/drawing/2014/main" id="{4063B759-00FC-46D1-9898-8E8625268F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40187" y="2206184"/>
            <a:ext cx="6858003" cy="2445624"/>
          </a:xfrm>
          <a:prstGeom prst="rect">
            <a:avLst/>
          </a:prstGeom>
          <a:gradFill flip="none" rotWithShape="1">
            <a:gsLst>
              <a:gs pos="48000">
                <a:srgbClr val="000000">
                  <a:alpha val="24000"/>
                </a:srgbClr>
              </a:gs>
              <a:gs pos="85000">
                <a:srgbClr val="000000">
                  <a:alpha val="45000"/>
                </a:srgbClr>
              </a:gs>
              <a:gs pos="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5" descr="Badge 4 with solid fill">
            <a:extLst>
              <a:ext uri="{FF2B5EF4-FFF2-40B4-BE49-F238E27FC236}">
                <a16:creationId xmlns:a16="http://schemas.microsoft.com/office/drawing/2014/main" id="{3029F2E2-CE27-3429-CF8D-95D2E81EA97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746376" y="2308050"/>
            <a:ext cx="914400" cy="914400"/>
          </a:xfrm>
          <a:prstGeom prst="rect">
            <a:avLst/>
          </a:prstGeom>
        </p:spPr>
      </p:pic>
      <p:sp>
        <p:nvSpPr>
          <p:cNvPr id="7" name="Rectangle 6">
            <a:extLst>
              <a:ext uri="{FF2B5EF4-FFF2-40B4-BE49-F238E27FC236}">
                <a16:creationId xmlns:a16="http://schemas.microsoft.com/office/drawing/2014/main" id="{E0C16210-8CEE-0DC0-686D-91A3964E636E}"/>
              </a:ext>
            </a:extLst>
          </p:cNvPr>
          <p:cNvSpPr/>
          <p:nvPr/>
        </p:nvSpPr>
        <p:spPr>
          <a:xfrm>
            <a:off x="7845313" y="2299120"/>
            <a:ext cx="1946431"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Group</a:t>
            </a:r>
          </a:p>
        </p:txBody>
      </p:sp>
    </p:spTree>
    <p:extLst>
      <p:ext uri="{BB962C8B-B14F-4D97-AF65-F5344CB8AC3E}">
        <p14:creationId xmlns:p14="http://schemas.microsoft.com/office/powerpoint/2010/main" val="274582891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fade">
                                      <p:cBhvr>
                                        <p:cTn id="18" dur="500"/>
                                        <p:tgtEl>
                                          <p:spTgt spid="3">
                                            <p:txEl>
                                              <p:pRg st="2" end="2"/>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500"/>
                                        <p:tgtEl>
                                          <p:spTgt spid="3">
                                            <p:txEl>
                                              <p:pRg st="3" end="3"/>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fade">
                                      <p:cBhvr>
                                        <p:cTn id="24" dur="500"/>
                                        <p:tgtEl>
                                          <p:spTgt spid="3">
                                            <p:txEl>
                                              <p:pRg st="4" end="4"/>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6" end="6"/>
                                            </p:txEl>
                                          </p:spTgt>
                                        </p:tgtEl>
                                        <p:attrNameLst>
                                          <p:attrName>style.visibility</p:attrName>
                                        </p:attrNameLst>
                                      </p:cBhvr>
                                      <p:to>
                                        <p:strVal val="visible"/>
                                      </p:to>
                                    </p:set>
                                    <p:animEffect transition="in" filter="fade">
                                      <p:cBhvr>
                                        <p:cTn id="30" dur="500"/>
                                        <p:tgtEl>
                                          <p:spTgt spid="3">
                                            <p:txEl>
                                              <p:pRg st="6" end="6"/>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500"/>
                                        <p:tgtEl>
                                          <p:spTgt spid="7"/>
                                        </p:tgtEl>
                                      </p:cBhvr>
                                    </p:animEffect>
                                  </p:childTnLst>
                                </p:cTn>
                              </p:par>
                              <p:par>
                                <p:cTn id="36" presetID="10" presetClass="entr" presetSubtype="0" fill="hold" nodeType="withEffect">
                                  <p:stCondLst>
                                    <p:cond delay="0"/>
                                  </p:stCondLst>
                                  <p:childTnLst>
                                    <p:set>
                                      <p:cBhvr>
                                        <p:cTn id="37" dur="1" fill="hold">
                                          <p:stCondLst>
                                            <p:cond delay="0"/>
                                          </p:stCondLst>
                                        </p:cTn>
                                        <p:tgtEl>
                                          <p:spTgt spid="6"/>
                                        </p:tgtEl>
                                        <p:attrNameLst>
                                          <p:attrName>style.visibility</p:attrName>
                                        </p:attrNameLst>
                                      </p:cBhvr>
                                      <p:to>
                                        <p:strVal val="visible"/>
                                      </p:to>
                                    </p:set>
                                    <p:animEffect transition="in" filter="fade">
                                      <p:cBhvr>
                                        <p:cTn id="3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allAtOnce"/>
      <p:bldP spid="7"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F8446B12-7391-4711-8B31-112A0B896C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363413" y="4682977"/>
            <a:ext cx="10240109" cy="1400400"/>
          </a:xfrm>
        </p:spPr>
        <p:txBody>
          <a:bodyPr wrap="square" anchor="b">
            <a:noAutofit/>
          </a:bodyPr>
          <a:lstStyle/>
          <a:p>
            <a:pPr algn="l"/>
            <a:r>
              <a:rPr lang="en-US" sz="6600" b="1" dirty="0">
                <a:solidFill>
                  <a:schemeClr val="bg1"/>
                </a:solidFill>
                <a:effectLst>
                  <a:outerShdw blurRad="38100" dist="38100" dir="2700000" algn="tl">
                    <a:srgbClr val="000000">
                      <a:alpha val="43137"/>
                    </a:srgbClr>
                  </a:outerShdw>
                </a:effectLst>
              </a:rPr>
              <a:t>Exploratory Data Analysis</a:t>
            </a:r>
          </a:p>
        </p:txBody>
      </p:sp>
      <p:pic>
        <p:nvPicPr>
          <p:cNvPr id="6" name="Picture 5" descr="A picture containing large, sitting, white, numbers">
            <a:extLst>
              <a:ext uri="{FF2B5EF4-FFF2-40B4-BE49-F238E27FC236}">
                <a16:creationId xmlns:a16="http://schemas.microsoft.com/office/drawing/2014/main" id="{9A5D9ED1-DFCC-4799-89E2-D118451B98DF}"/>
              </a:ext>
            </a:extLst>
          </p:cNvPr>
          <p:cNvPicPr>
            <a:picLocks noChangeAspect="1"/>
          </p:cNvPicPr>
          <p:nvPr/>
        </p:nvPicPr>
        <p:blipFill rotWithShape="1">
          <a:blip r:embed="rId2">
            <a:extLst>
              <a:ext uri="{28A0092B-C50C-407E-A947-70E740481C1C}">
                <a14:useLocalDpi xmlns:a14="http://schemas.microsoft.com/office/drawing/2010/main" val="0"/>
              </a:ext>
            </a:extLst>
          </a:blip>
          <a:srcRect l="9933" r="3780" b="1"/>
          <a:stretch/>
        </p:blipFill>
        <p:spPr>
          <a:xfrm>
            <a:off x="6" y="-1"/>
            <a:ext cx="6000750" cy="3911828"/>
          </a:xfrm>
          <a:custGeom>
            <a:avLst/>
            <a:gdLst/>
            <a:ahLst/>
            <a:cxnLst/>
            <a:rect l="l" t="t" r="r" b="b"/>
            <a:pathLst>
              <a:path w="6000749" h="3911828">
                <a:moveTo>
                  <a:pt x="0" y="0"/>
                </a:moveTo>
                <a:lnTo>
                  <a:pt x="6000749" y="0"/>
                </a:lnTo>
                <a:lnTo>
                  <a:pt x="6000749" y="3767827"/>
                </a:lnTo>
                <a:lnTo>
                  <a:pt x="5572124" y="3740378"/>
                </a:lnTo>
                <a:lnTo>
                  <a:pt x="0" y="3911828"/>
                </a:lnTo>
                <a:close/>
              </a:path>
            </a:pathLst>
          </a:custGeom>
        </p:spPr>
      </p:pic>
      <p:pic>
        <p:nvPicPr>
          <p:cNvPr id="8" name="Picture 7" descr="Businessman checking statistics">
            <a:extLst>
              <a:ext uri="{FF2B5EF4-FFF2-40B4-BE49-F238E27FC236}">
                <a16:creationId xmlns:a16="http://schemas.microsoft.com/office/drawing/2014/main" id="{4B9FD476-2097-D18A-6C96-77E8F76D67A8}"/>
              </a:ext>
            </a:extLst>
          </p:cNvPr>
          <p:cNvPicPr>
            <a:picLocks noChangeAspect="1"/>
          </p:cNvPicPr>
          <p:nvPr/>
        </p:nvPicPr>
        <p:blipFill rotWithShape="1">
          <a:blip r:embed="rId3">
            <a:extLst>
              <a:ext uri="{28A0092B-C50C-407E-A947-70E740481C1C}">
                <a14:useLocalDpi xmlns:a14="http://schemas.microsoft.com/office/drawing/2010/main" val="0"/>
              </a:ext>
            </a:extLst>
          </a:blip>
          <a:srcRect r="1" b="437"/>
          <a:stretch/>
        </p:blipFill>
        <p:spPr>
          <a:xfrm>
            <a:off x="6096000" y="-1"/>
            <a:ext cx="6095995" cy="3988028"/>
          </a:xfrm>
          <a:custGeom>
            <a:avLst/>
            <a:gdLst/>
            <a:ahLst/>
            <a:cxnLst/>
            <a:rect l="l" t="t" r="r" b="b"/>
            <a:pathLst>
              <a:path w="6000750" h="3988028">
                <a:moveTo>
                  <a:pt x="0" y="0"/>
                </a:moveTo>
                <a:lnTo>
                  <a:pt x="6000750" y="0"/>
                </a:lnTo>
                <a:lnTo>
                  <a:pt x="6000750" y="797153"/>
                </a:lnTo>
                <a:lnTo>
                  <a:pt x="6000750" y="2634343"/>
                </a:lnTo>
                <a:lnTo>
                  <a:pt x="6000750" y="3911828"/>
                </a:lnTo>
                <a:lnTo>
                  <a:pt x="3248025" y="3988028"/>
                </a:lnTo>
                <a:lnTo>
                  <a:pt x="0" y="3780026"/>
                </a:lnTo>
                <a:close/>
              </a:path>
            </a:pathLst>
          </a:custGeom>
        </p:spPr>
      </p:pic>
      <p:grpSp>
        <p:nvGrpSpPr>
          <p:cNvPr id="20" name="Group 19">
            <a:extLst>
              <a:ext uri="{FF2B5EF4-FFF2-40B4-BE49-F238E27FC236}">
                <a16:creationId xmlns:a16="http://schemas.microsoft.com/office/drawing/2014/main" id="{AC0B7807-0C83-4963-821A-69B172722E4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528992"/>
            <a:ext cx="12192000" cy="757168"/>
            <a:chOff x="0" y="2959818"/>
            <a:chExt cx="12192000" cy="757168"/>
          </a:xfrm>
        </p:grpSpPr>
        <p:sp>
          <p:nvSpPr>
            <p:cNvPr id="21" name="Freeform: Shape 20">
              <a:extLst>
                <a:ext uri="{FF2B5EF4-FFF2-40B4-BE49-F238E27FC236}">
                  <a16:creationId xmlns:a16="http://schemas.microsoft.com/office/drawing/2014/main" id="{BB027EC7-3252-48A2-A7A4-1741F72E47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959818"/>
              <a:ext cx="12192000" cy="757168"/>
            </a:xfrm>
            <a:custGeom>
              <a:avLst/>
              <a:gdLst>
                <a:gd name="connsiteX0" fmla="*/ 0 w 12192000"/>
                <a:gd name="connsiteY0" fmla="*/ 0 h 757168"/>
                <a:gd name="connsiteX1" fmla="*/ 41653 w 12192000"/>
                <a:gd name="connsiteY1" fmla="*/ 6945 h 757168"/>
                <a:gd name="connsiteX2" fmla="*/ 81317 w 12192000"/>
                <a:gd name="connsiteY2" fmla="*/ 15509 h 757168"/>
                <a:gd name="connsiteX3" fmla="*/ 114150 w 12192000"/>
                <a:gd name="connsiteY3" fmla="*/ 28105 h 757168"/>
                <a:gd name="connsiteX4" fmla="*/ 214865 w 12192000"/>
                <a:gd name="connsiteY4" fmla="*/ 58374 h 757168"/>
                <a:gd name="connsiteX5" fmla="*/ 299237 w 12192000"/>
                <a:gd name="connsiteY5" fmla="*/ 63560 h 757168"/>
                <a:gd name="connsiteX6" fmla="*/ 415570 w 12192000"/>
                <a:gd name="connsiteY6" fmla="*/ 83774 h 757168"/>
                <a:gd name="connsiteX7" fmla="*/ 633210 w 12192000"/>
                <a:gd name="connsiteY7" fmla="*/ 109108 h 757168"/>
                <a:gd name="connsiteX8" fmla="*/ 677567 w 12192000"/>
                <a:gd name="connsiteY8" fmla="*/ 119446 h 757168"/>
                <a:gd name="connsiteX9" fmla="*/ 946429 w 12192000"/>
                <a:gd name="connsiteY9" fmla="*/ 171502 h 757168"/>
                <a:gd name="connsiteX10" fmla="*/ 1163367 w 12192000"/>
                <a:gd name="connsiteY10" fmla="*/ 182106 h 757168"/>
                <a:gd name="connsiteX11" fmla="*/ 1180337 w 12192000"/>
                <a:gd name="connsiteY11" fmla="*/ 181279 h 757168"/>
                <a:gd name="connsiteX12" fmla="*/ 1263939 w 12192000"/>
                <a:gd name="connsiteY12" fmla="*/ 173070 h 757168"/>
                <a:gd name="connsiteX13" fmla="*/ 1392213 w 12192000"/>
                <a:gd name="connsiteY13" fmla="*/ 183225 h 757168"/>
                <a:gd name="connsiteX14" fmla="*/ 1479752 w 12192000"/>
                <a:gd name="connsiteY14" fmla="*/ 205174 h 757168"/>
                <a:gd name="connsiteX15" fmla="*/ 1589813 w 12192000"/>
                <a:gd name="connsiteY15" fmla="*/ 211706 h 757168"/>
                <a:gd name="connsiteX16" fmla="*/ 1716264 w 12192000"/>
                <a:gd name="connsiteY16" fmla="*/ 207459 h 757168"/>
                <a:gd name="connsiteX17" fmla="*/ 1772900 w 12192000"/>
                <a:gd name="connsiteY17" fmla="*/ 208137 h 757168"/>
                <a:gd name="connsiteX18" fmla="*/ 1929319 w 12192000"/>
                <a:gd name="connsiteY18" fmla="*/ 193822 h 757168"/>
                <a:gd name="connsiteX19" fmla="*/ 2021514 w 12192000"/>
                <a:gd name="connsiteY19" fmla="*/ 204186 h 757168"/>
                <a:gd name="connsiteX20" fmla="*/ 2111753 w 12192000"/>
                <a:gd name="connsiteY20" fmla="*/ 223797 h 757168"/>
                <a:gd name="connsiteX21" fmla="*/ 2169356 w 12192000"/>
                <a:gd name="connsiteY21" fmla="*/ 241125 h 757168"/>
                <a:gd name="connsiteX22" fmla="*/ 2286638 w 12192000"/>
                <a:gd name="connsiteY22" fmla="*/ 257382 h 757168"/>
                <a:gd name="connsiteX23" fmla="*/ 2308368 w 12192000"/>
                <a:gd name="connsiteY23" fmla="*/ 256995 h 757168"/>
                <a:gd name="connsiteX24" fmla="*/ 2660621 w 12192000"/>
                <a:gd name="connsiteY24" fmla="*/ 262863 h 757168"/>
                <a:gd name="connsiteX25" fmla="*/ 2801134 w 12192000"/>
                <a:gd name="connsiteY25" fmla="*/ 250006 h 757168"/>
                <a:gd name="connsiteX26" fmla="*/ 2830994 w 12192000"/>
                <a:gd name="connsiteY26" fmla="*/ 249091 h 757168"/>
                <a:gd name="connsiteX27" fmla="*/ 3129084 w 12192000"/>
                <a:gd name="connsiteY27" fmla="*/ 242009 h 757168"/>
                <a:gd name="connsiteX28" fmla="*/ 3162162 w 12192000"/>
                <a:gd name="connsiteY28" fmla="*/ 242789 h 757168"/>
                <a:gd name="connsiteX29" fmla="*/ 3254072 w 12192000"/>
                <a:gd name="connsiteY29" fmla="*/ 251612 h 757168"/>
                <a:gd name="connsiteX30" fmla="*/ 3473491 w 12192000"/>
                <a:gd name="connsiteY30" fmla="*/ 221903 h 757168"/>
                <a:gd name="connsiteX31" fmla="*/ 3691860 w 12192000"/>
                <a:gd name="connsiteY31" fmla="*/ 219228 h 757168"/>
                <a:gd name="connsiteX32" fmla="*/ 3811494 w 12192000"/>
                <a:gd name="connsiteY32" fmla="*/ 225691 h 757168"/>
                <a:gd name="connsiteX33" fmla="*/ 3897533 w 12192000"/>
                <a:gd name="connsiteY33" fmla="*/ 220087 h 757168"/>
                <a:gd name="connsiteX34" fmla="*/ 4109430 w 12192000"/>
                <a:gd name="connsiteY34" fmla="*/ 200477 h 757168"/>
                <a:gd name="connsiteX35" fmla="*/ 4208772 w 12192000"/>
                <a:gd name="connsiteY35" fmla="*/ 200914 h 757168"/>
                <a:gd name="connsiteX36" fmla="*/ 4314641 w 12192000"/>
                <a:gd name="connsiteY36" fmla="*/ 196159 h 757168"/>
                <a:gd name="connsiteX37" fmla="*/ 4577622 w 12192000"/>
                <a:gd name="connsiteY37" fmla="*/ 163774 h 757168"/>
                <a:gd name="connsiteX38" fmla="*/ 4790345 w 12192000"/>
                <a:gd name="connsiteY38" fmla="*/ 177592 h 757168"/>
                <a:gd name="connsiteX39" fmla="*/ 4926164 w 12192000"/>
                <a:gd name="connsiteY39" fmla="*/ 184139 h 757168"/>
                <a:gd name="connsiteX40" fmla="*/ 5088812 w 12192000"/>
                <a:gd name="connsiteY40" fmla="*/ 177401 h 757168"/>
                <a:gd name="connsiteX41" fmla="*/ 5222466 w 12192000"/>
                <a:gd name="connsiteY41" fmla="*/ 162082 h 757168"/>
                <a:gd name="connsiteX42" fmla="*/ 5406528 w 12192000"/>
                <a:gd name="connsiteY42" fmla="*/ 153987 h 757168"/>
                <a:gd name="connsiteX43" fmla="*/ 5590716 w 12192000"/>
                <a:gd name="connsiteY43" fmla="*/ 129490 h 757168"/>
                <a:gd name="connsiteX44" fmla="*/ 5719429 w 12192000"/>
                <a:gd name="connsiteY44" fmla="*/ 110099 h 757168"/>
                <a:gd name="connsiteX45" fmla="*/ 5897895 w 12192000"/>
                <a:gd name="connsiteY45" fmla="*/ 96368 h 757168"/>
                <a:gd name="connsiteX46" fmla="*/ 6169957 w 12192000"/>
                <a:gd name="connsiteY46" fmla="*/ 94411 h 757168"/>
                <a:gd name="connsiteX47" fmla="*/ 6294827 w 12192000"/>
                <a:gd name="connsiteY47" fmla="*/ 99236 h 757168"/>
                <a:gd name="connsiteX48" fmla="*/ 6494261 w 12192000"/>
                <a:gd name="connsiteY48" fmla="*/ 71724 h 757168"/>
                <a:gd name="connsiteX49" fmla="*/ 6579627 w 12192000"/>
                <a:gd name="connsiteY49" fmla="*/ 57883 h 757168"/>
                <a:gd name="connsiteX50" fmla="*/ 6654800 w 12192000"/>
                <a:gd name="connsiteY50" fmla="*/ 77086 h 757168"/>
                <a:gd name="connsiteX51" fmla="*/ 6703059 w 12192000"/>
                <a:gd name="connsiteY51" fmla="*/ 97166 h 757168"/>
                <a:gd name="connsiteX52" fmla="*/ 6859445 w 12192000"/>
                <a:gd name="connsiteY52" fmla="*/ 90481 h 757168"/>
                <a:gd name="connsiteX53" fmla="*/ 7025414 w 12192000"/>
                <a:gd name="connsiteY53" fmla="*/ 83536 h 757168"/>
                <a:gd name="connsiteX54" fmla="*/ 7144137 w 12192000"/>
                <a:gd name="connsiteY54" fmla="*/ 79264 h 757168"/>
                <a:gd name="connsiteX55" fmla="*/ 7291235 w 12192000"/>
                <a:gd name="connsiteY55" fmla="*/ 95367 h 757168"/>
                <a:gd name="connsiteX56" fmla="*/ 7407395 w 12192000"/>
                <a:gd name="connsiteY56" fmla="*/ 104888 h 757168"/>
                <a:gd name="connsiteX57" fmla="*/ 7500837 w 12192000"/>
                <a:gd name="connsiteY57" fmla="*/ 119515 h 757168"/>
                <a:gd name="connsiteX58" fmla="*/ 7533567 w 12192000"/>
                <a:gd name="connsiteY58" fmla="*/ 126955 h 757168"/>
                <a:gd name="connsiteX59" fmla="*/ 7792910 w 12192000"/>
                <a:gd name="connsiteY59" fmla="*/ 185188 h 757168"/>
                <a:gd name="connsiteX60" fmla="*/ 8070699 w 12192000"/>
                <a:gd name="connsiteY60" fmla="*/ 235423 h 757168"/>
                <a:gd name="connsiteX61" fmla="*/ 8253177 w 12192000"/>
                <a:gd name="connsiteY61" fmla="*/ 222473 h 757168"/>
                <a:gd name="connsiteX62" fmla="*/ 8320683 w 12192000"/>
                <a:gd name="connsiteY62" fmla="*/ 226393 h 757168"/>
                <a:gd name="connsiteX63" fmla="*/ 8631438 w 12192000"/>
                <a:gd name="connsiteY63" fmla="*/ 237528 h 757168"/>
                <a:gd name="connsiteX64" fmla="*/ 8686410 w 12192000"/>
                <a:gd name="connsiteY64" fmla="*/ 234877 h 757168"/>
                <a:gd name="connsiteX65" fmla="*/ 8980658 w 12192000"/>
                <a:gd name="connsiteY65" fmla="*/ 273001 h 757168"/>
                <a:gd name="connsiteX66" fmla="*/ 9087625 w 12192000"/>
                <a:gd name="connsiteY66" fmla="*/ 282423 h 757168"/>
                <a:gd name="connsiteX67" fmla="*/ 9186017 w 12192000"/>
                <a:gd name="connsiteY67" fmla="*/ 293875 h 757168"/>
                <a:gd name="connsiteX68" fmla="*/ 9323931 w 12192000"/>
                <a:gd name="connsiteY68" fmla="*/ 302628 h 757168"/>
                <a:gd name="connsiteX69" fmla="*/ 9467213 w 12192000"/>
                <a:gd name="connsiteY69" fmla="*/ 307275 h 757168"/>
                <a:gd name="connsiteX70" fmla="*/ 9626826 w 12192000"/>
                <a:gd name="connsiteY70" fmla="*/ 316213 h 757168"/>
                <a:gd name="connsiteX71" fmla="*/ 9689696 w 12192000"/>
                <a:gd name="connsiteY71" fmla="*/ 324467 h 757168"/>
                <a:gd name="connsiteX72" fmla="*/ 9860526 w 12192000"/>
                <a:gd name="connsiteY72" fmla="*/ 329986 h 757168"/>
                <a:gd name="connsiteX73" fmla="*/ 9949775 w 12192000"/>
                <a:gd name="connsiteY73" fmla="*/ 340386 h 757168"/>
                <a:gd name="connsiteX74" fmla="*/ 10097252 w 12192000"/>
                <a:gd name="connsiteY74" fmla="*/ 349262 h 757168"/>
                <a:gd name="connsiteX75" fmla="*/ 10145261 w 12192000"/>
                <a:gd name="connsiteY75" fmla="*/ 353113 h 757168"/>
                <a:gd name="connsiteX76" fmla="*/ 10188159 w 12192000"/>
                <a:gd name="connsiteY76" fmla="*/ 356124 h 757168"/>
                <a:gd name="connsiteX77" fmla="*/ 10336144 w 12192000"/>
                <a:gd name="connsiteY77" fmla="*/ 348235 h 757168"/>
                <a:gd name="connsiteX78" fmla="*/ 10466847 w 12192000"/>
                <a:gd name="connsiteY78" fmla="*/ 354131 h 757168"/>
                <a:gd name="connsiteX79" fmla="*/ 10696514 w 12192000"/>
                <a:gd name="connsiteY79" fmla="*/ 353575 h 757168"/>
                <a:gd name="connsiteX80" fmla="*/ 10746932 w 12192000"/>
                <a:gd name="connsiteY80" fmla="*/ 360606 h 757168"/>
                <a:gd name="connsiteX81" fmla="*/ 10905388 w 12192000"/>
                <a:gd name="connsiteY81" fmla="*/ 370627 h 757168"/>
                <a:gd name="connsiteX82" fmla="*/ 10995602 w 12192000"/>
                <a:gd name="connsiteY82" fmla="*/ 376691 h 757168"/>
                <a:gd name="connsiteX83" fmla="*/ 11107647 w 12192000"/>
                <a:gd name="connsiteY83" fmla="*/ 373405 h 757168"/>
                <a:gd name="connsiteX84" fmla="*/ 11302440 w 12192000"/>
                <a:gd name="connsiteY84" fmla="*/ 364156 h 757168"/>
                <a:gd name="connsiteX85" fmla="*/ 11353613 w 12192000"/>
                <a:gd name="connsiteY85" fmla="*/ 363785 h 757168"/>
                <a:gd name="connsiteX86" fmla="*/ 11447323 w 12192000"/>
                <a:gd name="connsiteY86" fmla="*/ 359346 h 757168"/>
                <a:gd name="connsiteX87" fmla="*/ 11464292 w 12192000"/>
                <a:gd name="connsiteY87" fmla="*/ 358519 h 757168"/>
                <a:gd name="connsiteX88" fmla="*/ 11607560 w 12192000"/>
                <a:gd name="connsiteY88" fmla="*/ 342370 h 757168"/>
                <a:gd name="connsiteX89" fmla="*/ 11681426 w 12192000"/>
                <a:gd name="connsiteY89" fmla="*/ 344335 h 757168"/>
                <a:gd name="connsiteX90" fmla="*/ 11893565 w 12192000"/>
                <a:gd name="connsiteY90" fmla="*/ 355261 h 757168"/>
                <a:gd name="connsiteX91" fmla="*/ 11983290 w 12192000"/>
                <a:gd name="connsiteY91" fmla="*/ 363588 h 757168"/>
                <a:gd name="connsiteX92" fmla="*/ 12192000 w 12192000"/>
                <a:gd name="connsiteY92" fmla="*/ 388018 h 757168"/>
                <a:gd name="connsiteX93" fmla="*/ 12192000 w 12192000"/>
                <a:gd name="connsiteY93" fmla="*/ 577115 h 757168"/>
                <a:gd name="connsiteX94" fmla="*/ 12157329 w 12192000"/>
                <a:gd name="connsiteY94" fmla="*/ 588862 h 757168"/>
                <a:gd name="connsiteX95" fmla="*/ 12066948 w 12192000"/>
                <a:gd name="connsiteY95" fmla="*/ 586034 h 757168"/>
                <a:gd name="connsiteX96" fmla="*/ 11911344 w 12192000"/>
                <a:gd name="connsiteY96" fmla="*/ 521599 h 757168"/>
                <a:gd name="connsiteX97" fmla="*/ 11847823 w 12192000"/>
                <a:gd name="connsiteY97" fmla="*/ 511785 h 757168"/>
                <a:gd name="connsiteX98" fmla="*/ 11737547 w 12192000"/>
                <a:gd name="connsiteY98" fmla="*/ 502380 h 757168"/>
                <a:gd name="connsiteX99" fmla="*/ 11636052 w 12192000"/>
                <a:gd name="connsiteY99" fmla="*/ 514993 h 757168"/>
                <a:gd name="connsiteX100" fmla="*/ 11394706 w 12192000"/>
                <a:gd name="connsiteY100" fmla="*/ 590867 h 757168"/>
                <a:gd name="connsiteX101" fmla="*/ 11354978 w 12192000"/>
                <a:gd name="connsiteY101" fmla="*/ 597561 h 757168"/>
                <a:gd name="connsiteX102" fmla="*/ 11285306 w 12192000"/>
                <a:gd name="connsiteY102" fmla="*/ 599825 h 757168"/>
                <a:gd name="connsiteX103" fmla="*/ 11008528 w 12192000"/>
                <a:gd name="connsiteY103" fmla="*/ 656670 h 757168"/>
                <a:gd name="connsiteX104" fmla="*/ 10948735 w 12192000"/>
                <a:gd name="connsiteY104" fmla="*/ 652964 h 757168"/>
                <a:gd name="connsiteX105" fmla="*/ 10850698 w 12192000"/>
                <a:gd name="connsiteY105" fmla="*/ 641721 h 757168"/>
                <a:gd name="connsiteX106" fmla="*/ 10744026 w 12192000"/>
                <a:gd name="connsiteY106" fmla="*/ 647769 h 757168"/>
                <a:gd name="connsiteX107" fmla="*/ 10666160 w 12192000"/>
                <a:gd name="connsiteY107" fmla="*/ 651891 h 757168"/>
                <a:gd name="connsiteX108" fmla="*/ 10450521 w 12192000"/>
                <a:gd name="connsiteY108" fmla="*/ 616552 h 757168"/>
                <a:gd name="connsiteX109" fmla="*/ 10271192 w 12192000"/>
                <a:gd name="connsiteY109" fmla="*/ 583498 h 757168"/>
                <a:gd name="connsiteX110" fmla="*/ 10246067 w 12192000"/>
                <a:gd name="connsiteY110" fmla="*/ 585423 h 757168"/>
                <a:gd name="connsiteX111" fmla="*/ 10005027 w 12192000"/>
                <a:gd name="connsiteY111" fmla="*/ 592252 h 757168"/>
                <a:gd name="connsiteX112" fmla="*/ 9898681 w 12192000"/>
                <a:gd name="connsiteY112" fmla="*/ 613195 h 757168"/>
                <a:gd name="connsiteX113" fmla="*/ 9753225 w 12192000"/>
                <a:gd name="connsiteY113" fmla="*/ 629038 h 757168"/>
                <a:gd name="connsiteX114" fmla="*/ 9591376 w 12192000"/>
                <a:gd name="connsiteY114" fmla="*/ 648601 h 757168"/>
                <a:gd name="connsiteX115" fmla="*/ 9472860 w 12192000"/>
                <a:gd name="connsiteY115" fmla="*/ 655936 h 757168"/>
                <a:gd name="connsiteX116" fmla="*/ 9299788 w 12192000"/>
                <a:gd name="connsiteY116" fmla="*/ 636945 h 757168"/>
                <a:gd name="connsiteX117" fmla="*/ 9264605 w 12192000"/>
                <a:gd name="connsiteY117" fmla="*/ 627087 h 757168"/>
                <a:gd name="connsiteX118" fmla="*/ 8926435 w 12192000"/>
                <a:gd name="connsiteY118" fmla="*/ 549269 h 757168"/>
                <a:gd name="connsiteX119" fmla="*/ 8698934 w 12192000"/>
                <a:gd name="connsiteY119" fmla="*/ 536583 h 757168"/>
                <a:gd name="connsiteX120" fmla="*/ 8622862 w 12192000"/>
                <a:gd name="connsiteY120" fmla="*/ 541563 h 757168"/>
                <a:gd name="connsiteX121" fmla="*/ 8482784 w 12192000"/>
                <a:gd name="connsiteY121" fmla="*/ 574094 h 757168"/>
                <a:gd name="connsiteX122" fmla="*/ 8421565 w 12192000"/>
                <a:gd name="connsiteY122" fmla="*/ 576610 h 757168"/>
                <a:gd name="connsiteX123" fmla="*/ 8313469 w 12192000"/>
                <a:gd name="connsiteY123" fmla="*/ 574762 h 757168"/>
                <a:gd name="connsiteX124" fmla="*/ 8079520 w 12192000"/>
                <a:gd name="connsiteY124" fmla="*/ 558685 h 757168"/>
                <a:gd name="connsiteX125" fmla="*/ 7773327 w 12192000"/>
                <a:gd name="connsiteY125" fmla="*/ 558854 h 757168"/>
                <a:gd name="connsiteX126" fmla="*/ 7652477 w 12192000"/>
                <a:gd name="connsiteY126" fmla="*/ 547561 h 757168"/>
                <a:gd name="connsiteX127" fmla="*/ 7522274 w 12192000"/>
                <a:gd name="connsiteY127" fmla="*/ 532150 h 757168"/>
                <a:gd name="connsiteX128" fmla="*/ 7484080 w 12192000"/>
                <a:gd name="connsiteY128" fmla="*/ 530532 h 757168"/>
                <a:gd name="connsiteX129" fmla="*/ 7282277 w 12192000"/>
                <a:gd name="connsiteY129" fmla="*/ 540177 h 757168"/>
                <a:gd name="connsiteX130" fmla="*/ 7235690 w 12192000"/>
                <a:gd name="connsiteY130" fmla="*/ 551282 h 757168"/>
                <a:gd name="connsiteX131" fmla="*/ 7116339 w 12192000"/>
                <a:gd name="connsiteY131" fmla="*/ 539494 h 757168"/>
                <a:gd name="connsiteX132" fmla="*/ 7011067 w 12192000"/>
                <a:gd name="connsiteY132" fmla="*/ 511848 h 757168"/>
                <a:gd name="connsiteX133" fmla="*/ 6403234 w 12192000"/>
                <a:gd name="connsiteY133" fmla="*/ 432296 h 757168"/>
                <a:gd name="connsiteX134" fmla="*/ 6036273 w 12192000"/>
                <a:gd name="connsiteY134" fmla="*/ 412301 h 757168"/>
                <a:gd name="connsiteX135" fmla="*/ 5780467 w 12192000"/>
                <a:gd name="connsiteY135" fmla="*/ 377910 h 757168"/>
                <a:gd name="connsiteX136" fmla="*/ 5739051 w 12192000"/>
                <a:gd name="connsiteY136" fmla="*/ 353609 h 757168"/>
                <a:gd name="connsiteX137" fmla="*/ 5583566 w 12192000"/>
                <a:gd name="connsiteY137" fmla="*/ 321995 h 757168"/>
                <a:gd name="connsiteX138" fmla="*/ 5432030 w 12192000"/>
                <a:gd name="connsiteY138" fmla="*/ 362512 h 757168"/>
                <a:gd name="connsiteX139" fmla="*/ 5241398 w 12192000"/>
                <a:gd name="connsiteY139" fmla="*/ 425781 h 757168"/>
                <a:gd name="connsiteX140" fmla="*/ 5139710 w 12192000"/>
                <a:gd name="connsiteY140" fmla="*/ 421022 h 757168"/>
                <a:gd name="connsiteX141" fmla="*/ 4929402 w 12192000"/>
                <a:gd name="connsiteY141" fmla="*/ 424310 h 757168"/>
                <a:gd name="connsiteX142" fmla="*/ 4782793 w 12192000"/>
                <a:gd name="connsiteY142" fmla="*/ 441046 h 757168"/>
                <a:gd name="connsiteX143" fmla="*/ 4577594 w 12192000"/>
                <a:gd name="connsiteY143" fmla="*/ 459290 h 757168"/>
                <a:gd name="connsiteX144" fmla="*/ 4500826 w 12192000"/>
                <a:gd name="connsiteY144" fmla="*/ 470529 h 757168"/>
                <a:gd name="connsiteX145" fmla="*/ 4317973 w 12192000"/>
                <a:gd name="connsiteY145" fmla="*/ 483649 h 757168"/>
                <a:gd name="connsiteX146" fmla="*/ 4166722 w 12192000"/>
                <a:gd name="connsiteY146" fmla="*/ 490602 h 757168"/>
                <a:gd name="connsiteX147" fmla="*/ 4042814 w 12192000"/>
                <a:gd name="connsiteY147" fmla="*/ 530660 h 757168"/>
                <a:gd name="connsiteX148" fmla="*/ 4002653 w 12192000"/>
                <a:gd name="connsiteY148" fmla="*/ 552594 h 757168"/>
                <a:gd name="connsiteX149" fmla="*/ 3969549 w 12192000"/>
                <a:gd name="connsiteY149" fmla="*/ 566312 h 757168"/>
                <a:gd name="connsiteX150" fmla="*/ 3821685 w 12192000"/>
                <a:gd name="connsiteY150" fmla="*/ 649183 h 757168"/>
                <a:gd name="connsiteX151" fmla="*/ 3805138 w 12192000"/>
                <a:gd name="connsiteY151" fmla="*/ 655947 h 757168"/>
                <a:gd name="connsiteX152" fmla="*/ 3609177 w 12192000"/>
                <a:gd name="connsiteY152" fmla="*/ 687459 h 757168"/>
                <a:gd name="connsiteX153" fmla="*/ 3539727 w 12192000"/>
                <a:gd name="connsiteY153" fmla="*/ 706521 h 757168"/>
                <a:gd name="connsiteX154" fmla="*/ 3396572 w 12192000"/>
                <a:gd name="connsiteY154" fmla="*/ 755681 h 757168"/>
                <a:gd name="connsiteX155" fmla="*/ 3341054 w 12192000"/>
                <a:gd name="connsiteY155" fmla="*/ 754679 h 757168"/>
                <a:gd name="connsiteX156" fmla="*/ 3138775 w 12192000"/>
                <a:gd name="connsiteY156" fmla="*/ 710120 h 757168"/>
                <a:gd name="connsiteX157" fmla="*/ 3037283 w 12192000"/>
                <a:gd name="connsiteY157" fmla="*/ 666453 h 757168"/>
                <a:gd name="connsiteX158" fmla="*/ 3002117 w 12192000"/>
                <a:gd name="connsiteY158" fmla="*/ 649347 h 757168"/>
                <a:gd name="connsiteX159" fmla="*/ 2747294 w 12192000"/>
                <a:gd name="connsiteY159" fmla="*/ 652400 h 757168"/>
                <a:gd name="connsiteX160" fmla="*/ 2676273 w 12192000"/>
                <a:gd name="connsiteY160" fmla="*/ 652304 h 757168"/>
                <a:gd name="connsiteX161" fmla="*/ 2432360 w 12192000"/>
                <a:gd name="connsiteY161" fmla="*/ 657836 h 757168"/>
                <a:gd name="connsiteX162" fmla="*/ 2382311 w 12192000"/>
                <a:gd name="connsiteY162" fmla="*/ 650824 h 757168"/>
                <a:gd name="connsiteX163" fmla="*/ 2055134 w 12192000"/>
                <a:gd name="connsiteY163" fmla="*/ 630053 h 757168"/>
                <a:gd name="connsiteX164" fmla="*/ 2031829 w 12192000"/>
                <a:gd name="connsiteY164" fmla="*/ 639324 h 757168"/>
                <a:gd name="connsiteX165" fmla="*/ 1912764 w 12192000"/>
                <a:gd name="connsiteY165" fmla="*/ 664183 h 757168"/>
                <a:gd name="connsiteX166" fmla="*/ 1755637 w 12192000"/>
                <a:gd name="connsiteY166" fmla="*/ 663960 h 757168"/>
                <a:gd name="connsiteX167" fmla="*/ 1727159 w 12192000"/>
                <a:gd name="connsiteY167" fmla="*/ 659605 h 757168"/>
                <a:gd name="connsiteX168" fmla="*/ 1622470 w 12192000"/>
                <a:gd name="connsiteY168" fmla="*/ 634850 h 757168"/>
                <a:gd name="connsiteX169" fmla="*/ 1385955 w 12192000"/>
                <a:gd name="connsiteY169" fmla="*/ 604522 h 757168"/>
                <a:gd name="connsiteX170" fmla="*/ 1340055 w 12192000"/>
                <a:gd name="connsiteY170" fmla="*/ 595629 h 757168"/>
                <a:gd name="connsiteX171" fmla="*/ 1257271 w 12192000"/>
                <a:gd name="connsiteY171" fmla="*/ 581180 h 757168"/>
                <a:gd name="connsiteX172" fmla="*/ 1031914 w 12192000"/>
                <a:gd name="connsiteY172" fmla="*/ 562692 h 757168"/>
                <a:gd name="connsiteX173" fmla="*/ 922031 w 12192000"/>
                <a:gd name="connsiteY173" fmla="*/ 566853 h 757168"/>
                <a:gd name="connsiteX174" fmla="*/ 873250 w 12192000"/>
                <a:gd name="connsiteY174" fmla="*/ 563724 h 757168"/>
                <a:gd name="connsiteX175" fmla="*/ 711627 w 12192000"/>
                <a:gd name="connsiteY175" fmla="*/ 529880 h 757168"/>
                <a:gd name="connsiteX176" fmla="*/ 311112 w 12192000"/>
                <a:gd name="connsiteY176" fmla="*/ 525106 h 757168"/>
                <a:gd name="connsiteX177" fmla="*/ 184145 w 12192000"/>
                <a:gd name="connsiteY177" fmla="*/ 532188 h 757168"/>
                <a:gd name="connsiteX178" fmla="*/ 116886 w 12192000"/>
                <a:gd name="connsiteY178" fmla="*/ 530572 h 757168"/>
                <a:gd name="connsiteX179" fmla="*/ 23941 w 12192000"/>
                <a:gd name="connsiteY179" fmla="*/ 506433 h 757168"/>
                <a:gd name="connsiteX180" fmla="*/ 0 w 12192000"/>
                <a:gd name="connsiteY180" fmla="*/ 502149 h 75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12192000" h="757168">
                  <a:moveTo>
                    <a:pt x="0" y="0"/>
                  </a:moveTo>
                  <a:lnTo>
                    <a:pt x="41653" y="6945"/>
                  </a:lnTo>
                  <a:cubicBezTo>
                    <a:pt x="55151" y="9178"/>
                    <a:pt x="68996" y="11810"/>
                    <a:pt x="81317" y="15509"/>
                  </a:cubicBezTo>
                  <a:cubicBezTo>
                    <a:pt x="92911" y="18978"/>
                    <a:pt x="102562" y="24446"/>
                    <a:pt x="114150" y="28105"/>
                  </a:cubicBezTo>
                  <a:cubicBezTo>
                    <a:pt x="145644" y="37958"/>
                    <a:pt x="177914" y="47281"/>
                    <a:pt x="214865" y="58374"/>
                  </a:cubicBezTo>
                  <a:cubicBezTo>
                    <a:pt x="236680" y="42349"/>
                    <a:pt x="264438" y="53534"/>
                    <a:pt x="299237" y="63560"/>
                  </a:cubicBezTo>
                  <a:cubicBezTo>
                    <a:pt x="334763" y="73816"/>
                    <a:pt x="376093" y="78654"/>
                    <a:pt x="415570" y="83774"/>
                  </a:cubicBezTo>
                  <a:cubicBezTo>
                    <a:pt x="487949" y="93100"/>
                    <a:pt x="560804" y="100354"/>
                    <a:pt x="633210" y="109108"/>
                  </a:cubicBezTo>
                  <a:cubicBezTo>
                    <a:pt x="648566" y="111058"/>
                    <a:pt x="666073" y="114072"/>
                    <a:pt x="677567" y="119446"/>
                  </a:cubicBezTo>
                  <a:cubicBezTo>
                    <a:pt x="756262" y="155621"/>
                    <a:pt x="853422" y="169678"/>
                    <a:pt x="946429" y="171502"/>
                  </a:cubicBezTo>
                  <a:cubicBezTo>
                    <a:pt x="1019582" y="173044"/>
                    <a:pt x="1091239" y="175083"/>
                    <a:pt x="1163367" y="182106"/>
                  </a:cubicBezTo>
                  <a:cubicBezTo>
                    <a:pt x="1168863" y="182586"/>
                    <a:pt x="1176224" y="182589"/>
                    <a:pt x="1180337" y="181279"/>
                  </a:cubicBezTo>
                  <a:cubicBezTo>
                    <a:pt x="1205822" y="172503"/>
                    <a:pt x="1231920" y="173109"/>
                    <a:pt x="1263939" y="173070"/>
                  </a:cubicBezTo>
                  <a:cubicBezTo>
                    <a:pt x="1309211" y="172961"/>
                    <a:pt x="1350592" y="176848"/>
                    <a:pt x="1392213" y="183225"/>
                  </a:cubicBezTo>
                  <a:cubicBezTo>
                    <a:pt x="1422516" y="187866"/>
                    <a:pt x="1453010" y="195759"/>
                    <a:pt x="1479752" y="205174"/>
                  </a:cubicBezTo>
                  <a:cubicBezTo>
                    <a:pt x="1516962" y="218381"/>
                    <a:pt x="1553071" y="224660"/>
                    <a:pt x="1589813" y="211706"/>
                  </a:cubicBezTo>
                  <a:cubicBezTo>
                    <a:pt x="1629541" y="197953"/>
                    <a:pt x="1673292" y="205778"/>
                    <a:pt x="1716264" y="207459"/>
                  </a:cubicBezTo>
                  <a:cubicBezTo>
                    <a:pt x="1734988" y="208248"/>
                    <a:pt x="1754789" y="209668"/>
                    <a:pt x="1772900" y="208137"/>
                  </a:cubicBezTo>
                  <a:cubicBezTo>
                    <a:pt x="1825381" y="203828"/>
                    <a:pt x="1876222" y="195808"/>
                    <a:pt x="1929319" y="193822"/>
                  </a:cubicBezTo>
                  <a:cubicBezTo>
                    <a:pt x="1958819" y="192698"/>
                    <a:pt x="1991232" y="199166"/>
                    <a:pt x="2021514" y="204186"/>
                  </a:cubicBezTo>
                  <a:cubicBezTo>
                    <a:pt x="2052154" y="209417"/>
                    <a:pt x="2082323" y="216530"/>
                    <a:pt x="2111753" y="223797"/>
                  </a:cubicBezTo>
                  <a:cubicBezTo>
                    <a:pt x="2131736" y="228659"/>
                    <a:pt x="2153567" y="233429"/>
                    <a:pt x="2169356" y="241125"/>
                  </a:cubicBezTo>
                  <a:cubicBezTo>
                    <a:pt x="2205243" y="258649"/>
                    <a:pt x="2242901" y="263295"/>
                    <a:pt x="2286638" y="257382"/>
                  </a:cubicBezTo>
                  <a:cubicBezTo>
                    <a:pt x="2293313" y="256396"/>
                    <a:pt x="2301018" y="256799"/>
                    <a:pt x="2308368" y="256995"/>
                  </a:cubicBezTo>
                  <a:cubicBezTo>
                    <a:pt x="2426026" y="259155"/>
                    <a:pt x="2543593" y="262834"/>
                    <a:pt x="2660621" y="262863"/>
                  </a:cubicBezTo>
                  <a:cubicBezTo>
                    <a:pt x="2708088" y="262871"/>
                    <a:pt x="2754165" y="254412"/>
                    <a:pt x="2801134" y="250006"/>
                  </a:cubicBezTo>
                  <a:cubicBezTo>
                    <a:pt x="2810748" y="249174"/>
                    <a:pt x="2821504" y="247638"/>
                    <a:pt x="2830994" y="249091"/>
                  </a:cubicBezTo>
                  <a:cubicBezTo>
                    <a:pt x="2934354" y="264045"/>
                    <a:pt x="3032340" y="255254"/>
                    <a:pt x="3129084" y="242009"/>
                  </a:cubicBezTo>
                  <a:cubicBezTo>
                    <a:pt x="3139090" y="240625"/>
                    <a:pt x="3151170" y="241831"/>
                    <a:pt x="3162162" y="242789"/>
                  </a:cubicBezTo>
                  <a:cubicBezTo>
                    <a:pt x="3192925" y="245736"/>
                    <a:pt x="3225969" y="254145"/>
                    <a:pt x="3254072" y="251612"/>
                  </a:cubicBezTo>
                  <a:cubicBezTo>
                    <a:pt x="3328782" y="244461"/>
                    <a:pt x="3402881" y="234992"/>
                    <a:pt x="3473491" y="221903"/>
                  </a:cubicBezTo>
                  <a:cubicBezTo>
                    <a:pt x="3545212" y="208683"/>
                    <a:pt x="3611651" y="197856"/>
                    <a:pt x="3691860" y="219228"/>
                  </a:cubicBezTo>
                  <a:cubicBezTo>
                    <a:pt x="3725977" y="228268"/>
                    <a:pt x="3771754" y="225515"/>
                    <a:pt x="3811494" y="225691"/>
                  </a:cubicBezTo>
                  <a:cubicBezTo>
                    <a:pt x="3840564" y="225687"/>
                    <a:pt x="3868906" y="218586"/>
                    <a:pt x="3897533" y="220087"/>
                  </a:cubicBezTo>
                  <a:cubicBezTo>
                    <a:pt x="3973874" y="224087"/>
                    <a:pt x="4042293" y="217563"/>
                    <a:pt x="4109430" y="200477"/>
                  </a:cubicBezTo>
                  <a:cubicBezTo>
                    <a:pt x="4135544" y="193834"/>
                    <a:pt x="4175268" y="201258"/>
                    <a:pt x="4208772" y="200914"/>
                  </a:cubicBezTo>
                  <a:cubicBezTo>
                    <a:pt x="4244136" y="200288"/>
                    <a:pt x="4280583" y="199908"/>
                    <a:pt x="4314641" y="196159"/>
                  </a:cubicBezTo>
                  <a:cubicBezTo>
                    <a:pt x="4402743" y="186278"/>
                    <a:pt x="4489848" y="174436"/>
                    <a:pt x="4577622" y="163774"/>
                  </a:cubicBezTo>
                  <a:cubicBezTo>
                    <a:pt x="4649843" y="154967"/>
                    <a:pt x="4719794" y="168553"/>
                    <a:pt x="4790345" y="177592"/>
                  </a:cubicBezTo>
                  <a:cubicBezTo>
                    <a:pt x="4834576" y="183345"/>
                    <a:pt x="4875614" y="193701"/>
                    <a:pt x="4926164" y="184139"/>
                  </a:cubicBezTo>
                  <a:cubicBezTo>
                    <a:pt x="4974485" y="175032"/>
                    <a:pt x="5034899" y="180870"/>
                    <a:pt x="5088812" y="177401"/>
                  </a:cubicBezTo>
                  <a:cubicBezTo>
                    <a:pt x="5134238" y="174439"/>
                    <a:pt x="5178353" y="168165"/>
                    <a:pt x="5222466" y="162082"/>
                  </a:cubicBezTo>
                  <a:cubicBezTo>
                    <a:pt x="5282519" y="153783"/>
                    <a:pt x="5341864" y="144876"/>
                    <a:pt x="5406528" y="153987"/>
                  </a:cubicBezTo>
                  <a:cubicBezTo>
                    <a:pt x="5479960" y="164323"/>
                    <a:pt x="5531876" y="142624"/>
                    <a:pt x="5590716" y="129490"/>
                  </a:cubicBezTo>
                  <a:cubicBezTo>
                    <a:pt x="5631296" y="120553"/>
                    <a:pt x="5675395" y="114659"/>
                    <a:pt x="5719429" y="110099"/>
                  </a:cubicBezTo>
                  <a:cubicBezTo>
                    <a:pt x="5778247" y="104215"/>
                    <a:pt x="5838715" y="102042"/>
                    <a:pt x="5897895" y="96368"/>
                  </a:cubicBezTo>
                  <a:cubicBezTo>
                    <a:pt x="5987399" y="87895"/>
                    <a:pt x="6077855" y="82333"/>
                    <a:pt x="6169957" y="94411"/>
                  </a:cubicBezTo>
                  <a:cubicBezTo>
                    <a:pt x="6212360" y="99875"/>
                    <a:pt x="6252010" y="101763"/>
                    <a:pt x="6294827" y="99236"/>
                  </a:cubicBezTo>
                  <a:cubicBezTo>
                    <a:pt x="6364965" y="95091"/>
                    <a:pt x="6436581" y="97891"/>
                    <a:pt x="6494261" y="71724"/>
                  </a:cubicBezTo>
                  <a:cubicBezTo>
                    <a:pt x="6514615" y="62488"/>
                    <a:pt x="6550354" y="61691"/>
                    <a:pt x="6579627" y="57883"/>
                  </a:cubicBezTo>
                  <a:cubicBezTo>
                    <a:pt x="6613354" y="53353"/>
                    <a:pt x="6637770" y="57878"/>
                    <a:pt x="6654800" y="77086"/>
                  </a:cubicBezTo>
                  <a:cubicBezTo>
                    <a:pt x="6662444" y="85688"/>
                    <a:pt x="6685147" y="94892"/>
                    <a:pt x="6703059" y="97166"/>
                  </a:cubicBezTo>
                  <a:cubicBezTo>
                    <a:pt x="6756799" y="103989"/>
                    <a:pt x="6806654" y="100687"/>
                    <a:pt x="6859445" y="90481"/>
                  </a:cubicBezTo>
                  <a:cubicBezTo>
                    <a:pt x="6908894" y="80861"/>
                    <a:pt x="6969747" y="85387"/>
                    <a:pt x="7025414" y="83536"/>
                  </a:cubicBezTo>
                  <a:cubicBezTo>
                    <a:pt x="7064862" y="82168"/>
                    <a:pt x="7104501" y="77186"/>
                    <a:pt x="7144137" y="79264"/>
                  </a:cubicBezTo>
                  <a:cubicBezTo>
                    <a:pt x="7193316" y="81841"/>
                    <a:pt x="7241809" y="90488"/>
                    <a:pt x="7291235" y="95367"/>
                  </a:cubicBezTo>
                  <a:cubicBezTo>
                    <a:pt x="7329668" y="99288"/>
                    <a:pt x="7368978" y="100585"/>
                    <a:pt x="7407395" y="104888"/>
                  </a:cubicBezTo>
                  <a:cubicBezTo>
                    <a:pt x="7438868" y="108256"/>
                    <a:pt x="7469832" y="114265"/>
                    <a:pt x="7500837" y="119515"/>
                  </a:cubicBezTo>
                  <a:cubicBezTo>
                    <a:pt x="7512146" y="121444"/>
                    <a:pt x="7523255" y="127178"/>
                    <a:pt x="7533567" y="126955"/>
                  </a:cubicBezTo>
                  <a:cubicBezTo>
                    <a:pt x="7636025" y="124121"/>
                    <a:pt x="7707510" y="164497"/>
                    <a:pt x="7792910" y="185188"/>
                  </a:cubicBezTo>
                  <a:cubicBezTo>
                    <a:pt x="7882663" y="207063"/>
                    <a:pt x="7969001" y="237914"/>
                    <a:pt x="8070699" y="235423"/>
                  </a:cubicBezTo>
                  <a:cubicBezTo>
                    <a:pt x="8132239" y="233879"/>
                    <a:pt x="8191903" y="225939"/>
                    <a:pt x="8253177" y="222473"/>
                  </a:cubicBezTo>
                  <a:cubicBezTo>
                    <a:pt x="8274949" y="221324"/>
                    <a:pt x="8299150" y="222976"/>
                    <a:pt x="8320683" y="226393"/>
                  </a:cubicBezTo>
                  <a:cubicBezTo>
                    <a:pt x="8424731" y="242340"/>
                    <a:pt x="8527777" y="249266"/>
                    <a:pt x="8631438" y="237528"/>
                  </a:cubicBezTo>
                  <a:cubicBezTo>
                    <a:pt x="8649201" y="235596"/>
                    <a:pt x="8668058" y="233915"/>
                    <a:pt x="8686410" y="234877"/>
                  </a:cubicBezTo>
                  <a:cubicBezTo>
                    <a:pt x="8786966" y="240146"/>
                    <a:pt x="8885480" y="249315"/>
                    <a:pt x="8980658" y="273001"/>
                  </a:cubicBezTo>
                  <a:cubicBezTo>
                    <a:pt x="9012626" y="280972"/>
                    <a:pt x="9052108" y="279035"/>
                    <a:pt x="9087625" y="282423"/>
                  </a:cubicBezTo>
                  <a:cubicBezTo>
                    <a:pt x="9120583" y="285484"/>
                    <a:pt x="9154319" y="287825"/>
                    <a:pt x="9186017" y="293875"/>
                  </a:cubicBezTo>
                  <a:cubicBezTo>
                    <a:pt x="9232288" y="302785"/>
                    <a:pt x="9275554" y="305815"/>
                    <a:pt x="9323931" y="302628"/>
                  </a:cubicBezTo>
                  <a:cubicBezTo>
                    <a:pt x="9370084" y="299705"/>
                    <a:pt x="9419491" y="304964"/>
                    <a:pt x="9467213" y="307275"/>
                  </a:cubicBezTo>
                  <a:cubicBezTo>
                    <a:pt x="9520438" y="309874"/>
                    <a:pt x="9573661" y="312473"/>
                    <a:pt x="9626826" y="316213"/>
                  </a:cubicBezTo>
                  <a:cubicBezTo>
                    <a:pt x="9648094" y="317708"/>
                    <a:pt x="9671915" y="326588"/>
                    <a:pt x="9689696" y="324467"/>
                  </a:cubicBezTo>
                  <a:cubicBezTo>
                    <a:pt x="9747117" y="317175"/>
                    <a:pt x="9803355" y="332523"/>
                    <a:pt x="9860526" y="329986"/>
                  </a:cubicBezTo>
                  <a:cubicBezTo>
                    <a:pt x="9888572" y="328594"/>
                    <a:pt x="9919723" y="338048"/>
                    <a:pt x="9949775" y="340386"/>
                  </a:cubicBezTo>
                  <a:cubicBezTo>
                    <a:pt x="9998886" y="344296"/>
                    <a:pt x="10048092" y="346302"/>
                    <a:pt x="10097252" y="349262"/>
                  </a:cubicBezTo>
                  <a:cubicBezTo>
                    <a:pt x="10113390" y="350297"/>
                    <a:pt x="10129133" y="351886"/>
                    <a:pt x="10145261" y="353113"/>
                  </a:cubicBezTo>
                  <a:cubicBezTo>
                    <a:pt x="10159555" y="354243"/>
                    <a:pt x="10174512" y="356743"/>
                    <a:pt x="10188159" y="356124"/>
                  </a:cubicBezTo>
                  <a:cubicBezTo>
                    <a:pt x="10237589" y="353944"/>
                    <a:pt x="10286441" y="348682"/>
                    <a:pt x="10336144" y="348235"/>
                  </a:cubicBezTo>
                  <a:cubicBezTo>
                    <a:pt x="10379222" y="347822"/>
                    <a:pt x="10423443" y="353764"/>
                    <a:pt x="10466847" y="354131"/>
                  </a:cubicBezTo>
                  <a:cubicBezTo>
                    <a:pt x="10543353" y="354898"/>
                    <a:pt x="10619988" y="353190"/>
                    <a:pt x="10696514" y="353575"/>
                  </a:cubicBezTo>
                  <a:cubicBezTo>
                    <a:pt x="10713071" y="353680"/>
                    <a:pt x="10730069" y="359342"/>
                    <a:pt x="10746932" y="360606"/>
                  </a:cubicBezTo>
                  <a:cubicBezTo>
                    <a:pt x="10799731" y="364326"/>
                    <a:pt x="10852569" y="367289"/>
                    <a:pt x="10905388" y="370627"/>
                  </a:cubicBezTo>
                  <a:cubicBezTo>
                    <a:pt x="10935470" y="372396"/>
                    <a:pt x="10965963" y="373421"/>
                    <a:pt x="10995602" y="376691"/>
                  </a:cubicBezTo>
                  <a:cubicBezTo>
                    <a:pt x="11034750" y="381032"/>
                    <a:pt x="11070168" y="386324"/>
                    <a:pt x="11107647" y="373405"/>
                  </a:cubicBezTo>
                  <a:cubicBezTo>
                    <a:pt x="11165372" y="353347"/>
                    <a:pt x="11236837" y="366060"/>
                    <a:pt x="11302440" y="364156"/>
                  </a:cubicBezTo>
                  <a:cubicBezTo>
                    <a:pt x="11319394" y="363708"/>
                    <a:pt x="11336655" y="364422"/>
                    <a:pt x="11353613" y="363785"/>
                  </a:cubicBezTo>
                  <a:cubicBezTo>
                    <a:pt x="11384961" y="362566"/>
                    <a:pt x="11415955" y="360947"/>
                    <a:pt x="11447323" y="359346"/>
                  </a:cubicBezTo>
                  <a:cubicBezTo>
                    <a:pt x="11452855" y="359066"/>
                    <a:pt x="11459104" y="359200"/>
                    <a:pt x="11464292" y="358519"/>
                  </a:cubicBezTo>
                  <a:cubicBezTo>
                    <a:pt x="11512058" y="353010"/>
                    <a:pt x="11559143" y="346321"/>
                    <a:pt x="11607560" y="342370"/>
                  </a:cubicBezTo>
                  <a:cubicBezTo>
                    <a:pt x="11631218" y="340368"/>
                    <a:pt x="11657295" y="341352"/>
                    <a:pt x="11681426" y="344335"/>
                  </a:cubicBezTo>
                  <a:cubicBezTo>
                    <a:pt x="11751997" y="352993"/>
                    <a:pt x="11821986" y="358760"/>
                    <a:pt x="11893565" y="355261"/>
                  </a:cubicBezTo>
                  <a:cubicBezTo>
                    <a:pt x="11921973" y="353889"/>
                    <a:pt x="11953288" y="360300"/>
                    <a:pt x="11983290" y="363588"/>
                  </a:cubicBezTo>
                  <a:lnTo>
                    <a:pt x="12192000" y="388018"/>
                  </a:lnTo>
                  <a:lnTo>
                    <a:pt x="12192000" y="577115"/>
                  </a:lnTo>
                  <a:lnTo>
                    <a:pt x="12157329" y="588862"/>
                  </a:lnTo>
                  <a:cubicBezTo>
                    <a:pt x="12118393" y="608572"/>
                    <a:pt x="12109715" y="605637"/>
                    <a:pt x="12066948" y="586034"/>
                  </a:cubicBezTo>
                  <a:cubicBezTo>
                    <a:pt x="12016991" y="563193"/>
                    <a:pt x="11965119" y="541779"/>
                    <a:pt x="11911344" y="521599"/>
                  </a:cubicBezTo>
                  <a:cubicBezTo>
                    <a:pt x="11894383" y="515178"/>
                    <a:pt x="11869417" y="514060"/>
                    <a:pt x="11847823" y="511785"/>
                  </a:cubicBezTo>
                  <a:cubicBezTo>
                    <a:pt x="11811233" y="507768"/>
                    <a:pt x="11773630" y="501982"/>
                    <a:pt x="11737547" y="502380"/>
                  </a:cubicBezTo>
                  <a:cubicBezTo>
                    <a:pt x="11702930" y="502855"/>
                    <a:pt x="11668388" y="508866"/>
                    <a:pt x="11636052" y="514993"/>
                  </a:cubicBezTo>
                  <a:cubicBezTo>
                    <a:pt x="11545722" y="532199"/>
                    <a:pt x="11462455" y="555118"/>
                    <a:pt x="11394706" y="590867"/>
                  </a:cubicBezTo>
                  <a:cubicBezTo>
                    <a:pt x="11385999" y="595562"/>
                    <a:pt x="11369016" y="596581"/>
                    <a:pt x="11354978" y="597561"/>
                  </a:cubicBezTo>
                  <a:cubicBezTo>
                    <a:pt x="11332076" y="599224"/>
                    <a:pt x="11308448" y="600655"/>
                    <a:pt x="11285306" y="599825"/>
                  </a:cubicBezTo>
                  <a:cubicBezTo>
                    <a:pt x="11172906" y="595841"/>
                    <a:pt x="11083430" y="617861"/>
                    <a:pt x="11008528" y="656670"/>
                  </a:cubicBezTo>
                  <a:cubicBezTo>
                    <a:pt x="10986971" y="667750"/>
                    <a:pt x="10970753" y="668236"/>
                    <a:pt x="10948735" y="652964"/>
                  </a:cubicBezTo>
                  <a:cubicBezTo>
                    <a:pt x="10923173" y="635218"/>
                    <a:pt x="10885031" y="639705"/>
                    <a:pt x="10850698" y="641721"/>
                  </a:cubicBezTo>
                  <a:cubicBezTo>
                    <a:pt x="10815269" y="643680"/>
                    <a:pt x="10779458" y="645811"/>
                    <a:pt x="10744026" y="647769"/>
                  </a:cubicBezTo>
                  <a:cubicBezTo>
                    <a:pt x="10717832" y="649066"/>
                    <a:pt x="10692021" y="650003"/>
                    <a:pt x="10666160" y="651891"/>
                  </a:cubicBezTo>
                  <a:cubicBezTo>
                    <a:pt x="10585627" y="657783"/>
                    <a:pt x="10513854" y="650969"/>
                    <a:pt x="10450521" y="616552"/>
                  </a:cubicBezTo>
                  <a:cubicBezTo>
                    <a:pt x="10402221" y="590175"/>
                    <a:pt x="10339099" y="579806"/>
                    <a:pt x="10271192" y="583498"/>
                  </a:cubicBezTo>
                  <a:cubicBezTo>
                    <a:pt x="10262701" y="584006"/>
                    <a:pt x="10251859" y="587254"/>
                    <a:pt x="10246067" y="585423"/>
                  </a:cubicBezTo>
                  <a:cubicBezTo>
                    <a:pt x="10158786" y="558528"/>
                    <a:pt x="10086634" y="594049"/>
                    <a:pt x="10005027" y="592252"/>
                  </a:cubicBezTo>
                  <a:cubicBezTo>
                    <a:pt x="9969004" y="591507"/>
                    <a:pt x="9931565" y="603664"/>
                    <a:pt x="9898681" y="613195"/>
                  </a:cubicBezTo>
                  <a:cubicBezTo>
                    <a:pt x="9853463" y="626281"/>
                    <a:pt x="9813049" y="639042"/>
                    <a:pt x="9753225" y="629038"/>
                  </a:cubicBezTo>
                  <a:cubicBezTo>
                    <a:pt x="9693404" y="618845"/>
                    <a:pt x="9637675" y="628898"/>
                    <a:pt x="9591376" y="648601"/>
                  </a:cubicBezTo>
                  <a:cubicBezTo>
                    <a:pt x="9556001" y="663537"/>
                    <a:pt x="9518120" y="663077"/>
                    <a:pt x="9472860" y="655936"/>
                  </a:cubicBezTo>
                  <a:cubicBezTo>
                    <a:pt x="9416283" y="647056"/>
                    <a:pt x="9357217" y="643578"/>
                    <a:pt x="9299788" y="636945"/>
                  </a:cubicBezTo>
                  <a:cubicBezTo>
                    <a:pt x="9287347" y="635531"/>
                    <a:pt x="9271710" y="632039"/>
                    <a:pt x="9264605" y="627087"/>
                  </a:cubicBezTo>
                  <a:cubicBezTo>
                    <a:pt x="9177661" y="565680"/>
                    <a:pt x="9051076" y="558473"/>
                    <a:pt x="8926435" y="549269"/>
                  </a:cubicBezTo>
                  <a:cubicBezTo>
                    <a:pt x="8850925" y="543595"/>
                    <a:pt x="8774954" y="539613"/>
                    <a:pt x="8698934" y="536583"/>
                  </a:cubicBezTo>
                  <a:cubicBezTo>
                    <a:pt x="8673232" y="535428"/>
                    <a:pt x="8645916" y="537050"/>
                    <a:pt x="8622862" y="541563"/>
                  </a:cubicBezTo>
                  <a:cubicBezTo>
                    <a:pt x="8574890" y="551069"/>
                    <a:pt x="8530403" y="564380"/>
                    <a:pt x="8482784" y="574094"/>
                  </a:cubicBezTo>
                  <a:cubicBezTo>
                    <a:pt x="8464923" y="577929"/>
                    <a:pt x="8442157" y="576927"/>
                    <a:pt x="8421565" y="576610"/>
                  </a:cubicBezTo>
                  <a:cubicBezTo>
                    <a:pt x="8385152" y="576229"/>
                    <a:pt x="8345023" y="569546"/>
                    <a:pt x="8313469" y="574762"/>
                  </a:cubicBezTo>
                  <a:cubicBezTo>
                    <a:pt x="8231431" y="588203"/>
                    <a:pt x="8155671" y="580227"/>
                    <a:pt x="8079520" y="558685"/>
                  </a:cubicBezTo>
                  <a:cubicBezTo>
                    <a:pt x="7972906" y="528487"/>
                    <a:pt x="7870782" y="525043"/>
                    <a:pt x="7773327" y="558854"/>
                  </a:cubicBezTo>
                  <a:cubicBezTo>
                    <a:pt x="7729470" y="574107"/>
                    <a:pt x="7688069" y="563543"/>
                    <a:pt x="7652477" y="547561"/>
                  </a:cubicBezTo>
                  <a:cubicBezTo>
                    <a:pt x="7611494" y="529005"/>
                    <a:pt x="7570974" y="522685"/>
                    <a:pt x="7522274" y="532150"/>
                  </a:cubicBezTo>
                  <a:cubicBezTo>
                    <a:pt x="7511488" y="534257"/>
                    <a:pt x="7496511" y="532136"/>
                    <a:pt x="7484080" y="530532"/>
                  </a:cubicBezTo>
                  <a:cubicBezTo>
                    <a:pt x="7413133" y="522044"/>
                    <a:pt x="7341987" y="510303"/>
                    <a:pt x="7282277" y="540177"/>
                  </a:cubicBezTo>
                  <a:cubicBezTo>
                    <a:pt x="7270558" y="546051"/>
                    <a:pt x="7251336" y="547713"/>
                    <a:pt x="7235690" y="551282"/>
                  </a:cubicBezTo>
                  <a:cubicBezTo>
                    <a:pt x="7170161" y="565782"/>
                    <a:pt x="7172820" y="564203"/>
                    <a:pt x="7116339" y="539494"/>
                  </a:cubicBezTo>
                  <a:cubicBezTo>
                    <a:pt x="7086841" y="526502"/>
                    <a:pt x="7045980" y="512724"/>
                    <a:pt x="7011067" y="511848"/>
                  </a:cubicBezTo>
                  <a:cubicBezTo>
                    <a:pt x="6800473" y="506533"/>
                    <a:pt x="6601893" y="468653"/>
                    <a:pt x="6403234" y="432296"/>
                  </a:cubicBezTo>
                  <a:cubicBezTo>
                    <a:pt x="6280760" y="409851"/>
                    <a:pt x="6160432" y="402592"/>
                    <a:pt x="6036273" y="412301"/>
                  </a:cubicBezTo>
                  <a:cubicBezTo>
                    <a:pt x="5946471" y="419425"/>
                    <a:pt x="5863077" y="395593"/>
                    <a:pt x="5780467" y="377910"/>
                  </a:cubicBezTo>
                  <a:cubicBezTo>
                    <a:pt x="5763357" y="374343"/>
                    <a:pt x="5747757" y="363033"/>
                    <a:pt x="5739051" y="353609"/>
                  </a:cubicBezTo>
                  <a:cubicBezTo>
                    <a:pt x="5707675" y="320294"/>
                    <a:pt x="5653252" y="312483"/>
                    <a:pt x="5583566" y="321995"/>
                  </a:cubicBezTo>
                  <a:cubicBezTo>
                    <a:pt x="5528347" y="329404"/>
                    <a:pt x="5477716" y="340486"/>
                    <a:pt x="5432030" y="362512"/>
                  </a:cubicBezTo>
                  <a:cubicBezTo>
                    <a:pt x="5378421" y="388318"/>
                    <a:pt x="5322767" y="418026"/>
                    <a:pt x="5241398" y="425781"/>
                  </a:cubicBezTo>
                  <a:cubicBezTo>
                    <a:pt x="5206262" y="429089"/>
                    <a:pt x="5176131" y="428273"/>
                    <a:pt x="5139710" y="421022"/>
                  </a:cubicBezTo>
                  <a:cubicBezTo>
                    <a:pt x="5069048" y="407018"/>
                    <a:pt x="4997864" y="396037"/>
                    <a:pt x="4929402" y="424310"/>
                  </a:cubicBezTo>
                  <a:cubicBezTo>
                    <a:pt x="4891785" y="439890"/>
                    <a:pt x="4841650" y="448519"/>
                    <a:pt x="4782793" y="441046"/>
                  </a:cubicBezTo>
                  <a:cubicBezTo>
                    <a:pt x="4709316" y="431663"/>
                    <a:pt x="4641426" y="442031"/>
                    <a:pt x="4577594" y="459290"/>
                  </a:cubicBezTo>
                  <a:cubicBezTo>
                    <a:pt x="4554816" y="465538"/>
                    <a:pt x="4527069" y="468279"/>
                    <a:pt x="4500826" y="470529"/>
                  </a:cubicBezTo>
                  <a:cubicBezTo>
                    <a:pt x="4440199" y="475746"/>
                    <a:pt x="4379252" y="479993"/>
                    <a:pt x="4317973" y="483649"/>
                  </a:cubicBezTo>
                  <a:cubicBezTo>
                    <a:pt x="4267762" y="486741"/>
                    <a:pt x="4217264" y="488292"/>
                    <a:pt x="4166722" y="490602"/>
                  </a:cubicBezTo>
                  <a:cubicBezTo>
                    <a:pt x="4111394" y="493045"/>
                    <a:pt x="4067073" y="503124"/>
                    <a:pt x="4042814" y="530660"/>
                  </a:cubicBezTo>
                  <a:cubicBezTo>
                    <a:pt x="4034996" y="539407"/>
                    <a:pt x="4017001" y="545715"/>
                    <a:pt x="4002653" y="552594"/>
                  </a:cubicBezTo>
                  <a:cubicBezTo>
                    <a:pt x="3992459" y="557592"/>
                    <a:pt x="3979023" y="561086"/>
                    <a:pt x="3969549" y="566312"/>
                  </a:cubicBezTo>
                  <a:cubicBezTo>
                    <a:pt x="3919896" y="593854"/>
                    <a:pt x="3870968" y="621622"/>
                    <a:pt x="3821685" y="649183"/>
                  </a:cubicBezTo>
                  <a:cubicBezTo>
                    <a:pt x="3816761" y="651788"/>
                    <a:pt x="3811445" y="654943"/>
                    <a:pt x="3805138" y="655947"/>
                  </a:cubicBezTo>
                  <a:cubicBezTo>
                    <a:pt x="3739817" y="666451"/>
                    <a:pt x="3673801" y="676154"/>
                    <a:pt x="3609177" y="687459"/>
                  </a:cubicBezTo>
                  <a:cubicBezTo>
                    <a:pt x="3584288" y="691878"/>
                    <a:pt x="3558597" y="697589"/>
                    <a:pt x="3539727" y="706521"/>
                  </a:cubicBezTo>
                  <a:cubicBezTo>
                    <a:pt x="3496714" y="726780"/>
                    <a:pt x="3457268" y="749132"/>
                    <a:pt x="3396572" y="755681"/>
                  </a:cubicBezTo>
                  <a:cubicBezTo>
                    <a:pt x="3378807" y="757611"/>
                    <a:pt x="3357809" y="758036"/>
                    <a:pt x="3341054" y="754679"/>
                  </a:cubicBezTo>
                  <a:cubicBezTo>
                    <a:pt x="3272962" y="740809"/>
                    <a:pt x="3206471" y="724541"/>
                    <a:pt x="3138775" y="710120"/>
                  </a:cubicBezTo>
                  <a:cubicBezTo>
                    <a:pt x="3095820" y="701191"/>
                    <a:pt x="3056969" y="691141"/>
                    <a:pt x="3037283" y="666453"/>
                  </a:cubicBezTo>
                  <a:cubicBezTo>
                    <a:pt x="3031764" y="659487"/>
                    <a:pt x="3015626" y="651391"/>
                    <a:pt x="3002117" y="649347"/>
                  </a:cubicBezTo>
                  <a:cubicBezTo>
                    <a:pt x="2915220" y="636209"/>
                    <a:pt x="2829194" y="627503"/>
                    <a:pt x="2747294" y="652400"/>
                  </a:cubicBezTo>
                  <a:cubicBezTo>
                    <a:pt x="2730084" y="657794"/>
                    <a:pt x="2698519" y="656140"/>
                    <a:pt x="2676273" y="652304"/>
                  </a:cubicBezTo>
                  <a:cubicBezTo>
                    <a:pt x="2590546" y="637890"/>
                    <a:pt x="2508883" y="630176"/>
                    <a:pt x="2432360" y="657836"/>
                  </a:cubicBezTo>
                  <a:cubicBezTo>
                    <a:pt x="2423352" y="661179"/>
                    <a:pt x="2395274" y="656272"/>
                    <a:pt x="2382311" y="650824"/>
                  </a:cubicBezTo>
                  <a:cubicBezTo>
                    <a:pt x="2257393" y="597728"/>
                    <a:pt x="2187724" y="592930"/>
                    <a:pt x="2055134" y="630053"/>
                  </a:cubicBezTo>
                  <a:cubicBezTo>
                    <a:pt x="2046542" y="632464"/>
                    <a:pt x="2035364" y="635121"/>
                    <a:pt x="2031829" y="639324"/>
                  </a:cubicBezTo>
                  <a:cubicBezTo>
                    <a:pt x="2007977" y="666120"/>
                    <a:pt x="1960229" y="664380"/>
                    <a:pt x="1912764" y="664183"/>
                  </a:cubicBezTo>
                  <a:cubicBezTo>
                    <a:pt x="1860521" y="663924"/>
                    <a:pt x="1808236" y="664426"/>
                    <a:pt x="1755637" y="663960"/>
                  </a:cubicBezTo>
                  <a:cubicBezTo>
                    <a:pt x="1746439" y="663859"/>
                    <a:pt x="1736243" y="661799"/>
                    <a:pt x="1727159" y="659605"/>
                  </a:cubicBezTo>
                  <a:cubicBezTo>
                    <a:pt x="1692256" y="651480"/>
                    <a:pt x="1658604" y="640559"/>
                    <a:pt x="1622470" y="634850"/>
                  </a:cubicBezTo>
                  <a:cubicBezTo>
                    <a:pt x="1544362" y="622552"/>
                    <a:pt x="1469248" y="602210"/>
                    <a:pt x="1385955" y="604522"/>
                  </a:cubicBezTo>
                  <a:cubicBezTo>
                    <a:pt x="1371585" y="604913"/>
                    <a:pt x="1355357" y="598530"/>
                    <a:pt x="1340055" y="595629"/>
                  </a:cubicBezTo>
                  <a:cubicBezTo>
                    <a:pt x="1312351" y="590552"/>
                    <a:pt x="1285460" y="583993"/>
                    <a:pt x="1257271" y="581180"/>
                  </a:cubicBezTo>
                  <a:cubicBezTo>
                    <a:pt x="1182583" y="573830"/>
                    <a:pt x="1107142" y="566824"/>
                    <a:pt x="1031914" y="562692"/>
                  </a:cubicBezTo>
                  <a:cubicBezTo>
                    <a:pt x="995593" y="560597"/>
                    <a:pt x="958880" y="565923"/>
                    <a:pt x="922031" y="566853"/>
                  </a:cubicBezTo>
                  <a:cubicBezTo>
                    <a:pt x="905446" y="567320"/>
                    <a:pt x="878533" y="568199"/>
                    <a:pt x="873250" y="563724"/>
                  </a:cubicBezTo>
                  <a:cubicBezTo>
                    <a:pt x="832343" y="529722"/>
                    <a:pt x="772202" y="532674"/>
                    <a:pt x="711627" y="529880"/>
                  </a:cubicBezTo>
                  <a:cubicBezTo>
                    <a:pt x="577999" y="523641"/>
                    <a:pt x="447408" y="543696"/>
                    <a:pt x="311112" y="525106"/>
                  </a:cubicBezTo>
                  <a:cubicBezTo>
                    <a:pt x="271645" y="519795"/>
                    <a:pt x="226936" y="530235"/>
                    <a:pt x="184145" y="532188"/>
                  </a:cubicBezTo>
                  <a:cubicBezTo>
                    <a:pt x="162015" y="533128"/>
                    <a:pt x="137665" y="534333"/>
                    <a:pt x="116886" y="530572"/>
                  </a:cubicBezTo>
                  <a:cubicBezTo>
                    <a:pt x="84810" y="524693"/>
                    <a:pt x="54011" y="515448"/>
                    <a:pt x="23941" y="506433"/>
                  </a:cubicBezTo>
                  <a:lnTo>
                    <a:pt x="0" y="502149"/>
                  </a:lnTo>
                  <a:close/>
                </a:path>
              </a:pathLst>
            </a:custGeom>
            <a:solidFill>
              <a:srgbClr val="FFFFFF"/>
            </a:solidFill>
            <a:ln w="12700" cap="flat" cmpd="sng" algn="ctr">
              <a:noFill/>
              <a:prstDash val="solid"/>
              <a:miter lim="800000"/>
            </a:ln>
            <a:effectLst>
              <a:outerShdw blurRad="381000" dist="1524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Shape 21">
              <a:extLst>
                <a:ext uri="{FF2B5EF4-FFF2-40B4-BE49-F238E27FC236}">
                  <a16:creationId xmlns:a16="http://schemas.microsoft.com/office/drawing/2014/main" id="{4EBC51E4-7477-4290-BBD0-18AD942C36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959818"/>
              <a:ext cx="12192000" cy="757168"/>
            </a:xfrm>
            <a:custGeom>
              <a:avLst/>
              <a:gdLst>
                <a:gd name="connsiteX0" fmla="*/ 0 w 12192000"/>
                <a:gd name="connsiteY0" fmla="*/ 0 h 757168"/>
                <a:gd name="connsiteX1" fmla="*/ 41653 w 12192000"/>
                <a:gd name="connsiteY1" fmla="*/ 6945 h 757168"/>
                <a:gd name="connsiteX2" fmla="*/ 81317 w 12192000"/>
                <a:gd name="connsiteY2" fmla="*/ 15509 h 757168"/>
                <a:gd name="connsiteX3" fmla="*/ 114150 w 12192000"/>
                <a:gd name="connsiteY3" fmla="*/ 28105 h 757168"/>
                <a:gd name="connsiteX4" fmla="*/ 214865 w 12192000"/>
                <a:gd name="connsiteY4" fmla="*/ 58374 h 757168"/>
                <a:gd name="connsiteX5" fmla="*/ 299237 w 12192000"/>
                <a:gd name="connsiteY5" fmla="*/ 63560 h 757168"/>
                <a:gd name="connsiteX6" fmla="*/ 415570 w 12192000"/>
                <a:gd name="connsiteY6" fmla="*/ 83774 h 757168"/>
                <a:gd name="connsiteX7" fmla="*/ 633210 w 12192000"/>
                <a:gd name="connsiteY7" fmla="*/ 109108 h 757168"/>
                <a:gd name="connsiteX8" fmla="*/ 677567 w 12192000"/>
                <a:gd name="connsiteY8" fmla="*/ 119446 h 757168"/>
                <a:gd name="connsiteX9" fmla="*/ 946429 w 12192000"/>
                <a:gd name="connsiteY9" fmla="*/ 171502 h 757168"/>
                <a:gd name="connsiteX10" fmla="*/ 1163367 w 12192000"/>
                <a:gd name="connsiteY10" fmla="*/ 182106 h 757168"/>
                <a:gd name="connsiteX11" fmla="*/ 1180337 w 12192000"/>
                <a:gd name="connsiteY11" fmla="*/ 181279 h 757168"/>
                <a:gd name="connsiteX12" fmla="*/ 1263939 w 12192000"/>
                <a:gd name="connsiteY12" fmla="*/ 173070 h 757168"/>
                <a:gd name="connsiteX13" fmla="*/ 1392213 w 12192000"/>
                <a:gd name="connsiteY13" fmla="*/ 183225 h 757168"/>
                <a:gd name="connsiteX14" fmla="*/ 1479752 w 12192000"/>
                <a:gd name="connsiteY14" fmla="*/ 205174 h 757168"/>
                <a:gd name="connsiteX15" fmla="*/ 1589813 w 12192000"/>
                <a:gd name="connsiteY15" fmla="*/ 211706 h 757168"/>
                <a:gd name="connsiteX16" fmla="*/ 1716264 w 12192000"/>
                <a:gd name="connsiteY16" fmla="*/ 207459 h 757168"/>
                <a:gd name="connsiteX17" fmla="*/ 1772900 w 12192000"/>
                <a:gd name="connsiteY17" fmla="*/ 208137 h 757168"/>
                <a:gd name="connsiteX18" fmla="*/ 1929319 w 12192000"/>
                <a:gd name="connsiteY18" fmla="*/ 193822 h 757168"/>
                <a:gd name="connsiteX19" fmla="*/ 2021514 w 12192000"/>
                <a:gd name="connsiteY19" fmla="*/ 204186 h 757168"/>
                <a:gd name="connsiteX20" fmla="*/ 2111753 w 12192000"/>
                <a:gd name="connsiteY20" fmla="*/ 223797 h 757168"/>
                <a:gd name="connsiteX21" fmla="*/ 2169356 w 12192000"/>
                <a:gd name="connsiteY21" fmla="*/ 241125 h 757168"/>
                <a:gd name="connsiteX22" fmla="*/ 2286638 w 12192000"/>
                <a:gd name="connsiteY22" fmla="*/ 257382 h 757168"/>
                <a:gd name="connsiteX23" fmla="*/ 2308368 w 12192000"/>
                <a:gd name="connsiteY23" fmla="*/ 256995 h 757168"/>
                <a:gd name="connsiteX24" fmla="*/ 2660621 w 12192000"/>
                <a:gd name="connsiteY24" fmla="*/ 262863 h 757168"/>
                <a:gd name="connsiteX25" fmla="*/ 2801134 w 12192000"/>
                <a:gd name="connsiteY25" fmla="*/ 250006 h 757168"/>
                <a:gd name="connsiteX26" fmla="*/ 2830994 w 12192000"/>
                <a:gd name="connsiteY26" fmla="*/ 249091 h 757168"/>
                <a:gd name="connsiteX27" fmla="*/ 3129084 w 12192000"/>
                <a:gd name="connsiteY27" fmla="*/ 242009 h 757168"/>
                <a:gd name="connsiteX28" fmla="*/ 3162162 w 12192000"/>
                <a:gd name="connsiteY28" fmla="*/ 242789 h 757168"/>
                <a:gd name="connsiteX29" fmla="*/ 3254072 w 12192000"/>
                <a:gd name="connsiteY29" fmla="*/ 251612 h 757168"/>
                <a:gd name="connsiteX30" fmla="*/ 3473491 w 12192000"/>
                <a:gd name="connsiteY30" fmla="*/ 221903 h 757168"/>
                <a:gd name="connsiteX31" fmla="*/ 3691860 w 12192000"/>
                <a:gd name="connsiteY31" fmla="*/ 219228 h 757168"/>
                <a:gd name="connsiteX32" fmla="*/ 3811494 w 12192000"/>
                <a:gd name="connsiteY32" fmla="*/ 225691 h 757168"/>
                <a:gd name="connsiteX33" fmla="*/ 3897533 w 12192000"/>
                <a:gd name="connsiteY33" fmla="*/ 220087 h 757168"/>
                <a:gd name="connsiteX34" fmla="*/ 4109430 w 12192000"/>
                <a:gd name="connsiteY34" fmla="*/ 200477 h 757168"/>
                <a:gd name="connsiteX35" fmla="*/ 4208772 w 12192000"/>
                <a:gd name="connsiteY35" fmla="*/ 200914 h 757168"/>
                <a:gd name="connsiteX36" fmla="*/ 4314641 w 12192000"/>
                <a:gd name="connsiteY36" fmla="*/ 196159 h 757168"/>
                <a:gd name="connsiteX37" fmla="*/ 4577622 w 12192000"/>
                <a:gd name="connsiteY37" fmla="*/ 163774 h 757168"/>
                <a:gd name="connsiteX38" fmla="*/ 4790345 w 12192000"/>
                <a:gd name="connsiteY38" fmla="*/ 177592 h 757168"/>
                <a:gd name="connsiteX39" fmla="*/ 4926164 w 12192000"/>
                <a:gd name="connsiteY39" fmla="*/ 184139 h 757168"/>
                <a:gd name="connsiteX40" fmla="*/ 5088812 w 12192000"/>
                <a:gd name="connsiteY40" fmla="*/ 177401 h 757168"/>
                <a:gd name="connsiteX41" fmla="*/ 5222466 w 12192000"/>
                <a:gd name="connsiteY41" fmla="*/ 162082 h 757168"/>
                <a:gd name="connsiteX42" fmla="*/ 5406528 w 12192000"/>
                <a:gd name="connsiteY42" fmla="*/ 153987 h 757168"/>
                <a:gd name="connsiteX43" fmla="*/ 5590716 w 12192000"/>
                <a:gd name="connsiteY43" fmla="*/ 129490 h 757168"/>
                <a:gd name="connsiteX44" fmla="*/ 5719429 w 12192000"/>
                <a:gd name="connsiteY44" fmla="*/ 110099 h 757168"/>
                <a:gd name="connsiteX45" fmla="*/ 5897895 w 12192000"/>
                <a:gd name="connsiteY45" fmla="*/ 96368 h 757168"/>
                <a:gd name="connsiteX46" fmla="*/ 6169957 w 12192000"/>
                <a:gd name="connsiteY46" fmla="*/ 94411 h 757168"/>
                <a:gd name="connsiteX47" fmla="*/ 6294827 w 12192000"/>
                <a:gd name="connsiteY47" fmla="*/ 99236 h 757168"/>
                <a:gd name="connsiteX48" fmla="*/ 6494261 w 12192000"/>
                <a:gd name="connsiteY48" fmla="*/ 71724 h 757168"/>
                <a:gd name="connsiteX49" fmla="*/ 6579627 w 12192000"/>
                <a:gd name="connsiteY49" fmla="*/ 57883 h 757168"/>
                <a:gd name="connsiteX50" fmla="*/ 6654800 w 12192000"/>
                <a:gd name="connsiteY50" fmla="*/ 77086 h 757168"/>
                <a:gd name="connsiteX51" fmla="*/ 6703059 w 12192000"/>
                <a:gd name="connsiteY51" fmla="*/ 97166 h 757168"/>
                <a:gd name="connsiteX52" fmla="*/ 6859445 w 12192000"/>
                <a:gd name="connsiteY52" fmla="*/ 90481 h 757168"/>
                <a:gd name="connsiteX53" fmla="*/ 7025414 w 12192000"/>
                <a:gd name="connsiteY53" fmla="*/ 83536 h 757168"/>
                <a:gd name="connsiteX54" fmla="*/ 7144137 w 12192000"/>
                <a:gd name="connsiteY54" fmla="*/ 79264 h 757168"/>
                <a:gd name="connsiteX55" fmla="*/ 7291235 w 12192000"/>
                <a:gd name="connsiteY55" fmla="*/ 95367 h 757168"/>
                <a:gd name="connsiteX56" fmla="*/ 7407395 w 12192000"/>
                <a:gd name="connsiteY56" fmla="*/ 104888 h 757168"/>
                <a:gd name="connsiteX57" fmla="*/ 7500837 w 12192000"/>
                <a:gd name="connsiteY57" fmla="*/ 119515 h 757168"/>
                <a:gd name="connsiteX58" fmla="*/ 7533567 w 12192000"/>
                <a:gd name="connsiteY58" fmla="*/ 126955 h 757168"/>
                <a:gd name="connsiteX59" fmla="*/ 7792910 w 12192000"/>
                <a:gd name="connsiteY59" fmla="*/ 185188 h 757168"/>
                <a:gd name="connsiteX60" fmla="*/ 8070699 w 12192000"/>
                <a:gd name="connsiteY60" fmla="*/ 235423 h 757168"/>
                <a:gd name="connsiteX61" fmla="*/ 8253177 w 12192000"/>
                <a:gd name="connsiteY61" fmla="*/ 222473 h 757168"/>
                <a:gd name="connsiteX62" fmla="*/ 8320683 w 12192000"/>
                <a:gd name="connsiteY62" fmla="*/ 226393 h 757168"/>
                <a:gd name="connsiteX63" fmla="*/ 8631438 w 12192000"/>
                <a:gd name="connsiteY63" fmla="*/ 237528 h 757168"/>
                <a:gd name="connsiteX64" fmla="*/ 8686410 w 12192000"/>
                <a:gd name="connsiteY64" fmla="*/ 234877 h 757168"/>
                <a:gd name="connsiteX65" fmla="*/ 8980658 w 12192000"/>
                <a:gd name="connsiteY65" fmla="*/ 273001 h 757168"/>
                <a:gd name="connsiteX66" fmla="*/ 9087625 w 12192000"/>
                <a:gd name="connsiteY66" fmla="*/ 282423 h 757168"/>
                <a:gd name="connsiteX67" fmla="*/ 9186017 w 12192000"/>
                <a:gd name="connsiteY67" fmla="*/ 293875 h 757168"/>
                <a:gd name="connsiteX68" fmla="*/ 9323931 w 12192000"/>
                <a:gd name="connsiteY68" fmla="*/ 302628 h 757168"/>
                <a:gd name="connsiteX69" fmla="*/ 9467213 w 12192000"/>
                <a:gd name="connsiteY69" fmla="*/ 307275 h 757168"/>
                <a:gd name="connsiteX70" fmla="*/ 9626826 w 12192000"/>
                <a:gd name="connsiteY70" fmla="*/ 316213 h 757168"/>
                <a:gd name="connsiteX71" fmla="*/ 9689696 w 12192000"/>
                <a:gd name="connsiteY71" fmla="*/ 324467 h 757168"/>
                <a:gd name="connsiteX72" fmla="*/ 9860526 w 12192000"/>
                <a:gd name="connsiteY72" fmla="*/ 329986 h 757168"/>
                <a:gd name="connsiteX73" fmla="*/ 9949775 w 12192000"/>
                <a:gd name="connsiteY73" fmla="*/ 340386 h 757168"/>
                <a:gd name="connsiteX74" fmla="*/ 10097252 w 12192000"/>
                <a:gd name="connsiteY74" fmla="*/ 349262 h 757168"/>
                <a:gd name="connsiteX75" fmla="*/ 10145261 w 12192000"/>
                <a:gd name="connsiteY75" fmla="*/ 353113 h 757168"/>
                <a:gd name="connsiteX76" fmla="*/ 10188159 w 12192000"/>
                <a:gd name="connsiteY76" fmla="*/ 356124 h 757168"/>
                <a:gd name="connsiteX77" fmla="*/ 10336144 w 12192000"/>
                <a:gd name="connsiteY77" fmla="*/ 348235 h 757168"/>
                <a:gd name="connsiteX78" fmla="*/ 10466847 w 12192000"/>
                <a:gd name="connsiteY78" fmla="*/ 354131 h 757168"/>
                <a:gd name="connsiteX79" fmla="*/ 10696514 w 12192000"/>
                <a:gd name="connsiteY79" fmla="*/ 353575 h 757168"/>
                <a:gd name="connsiteX80" fmla="*/ 10746932 w 12192000"/>
                <a:gd name="connsiteY80" fmla="*/ 360606 h 757168"/>
                <a:gd name="connsiteX81" fmla="*/ 10905388 w 12192000"/>
                <a:gd name="connsiteY81" fmla="*/ 370627 h 757168"/>
                <a:gd name="connsiteX82" fmla="*/ 10995602 w 12192000"/>
                <a:gd name="connsiteY82" fmla="*/ 376691 h 757168"/>
                <a:gd name="connsiteX83" fmla="*/ 11107647 w 12192000"/>
                <a:gd name="connsiteY83" fmla="*/ 373405 h 757168"/>
                <a:gd name="connsiteX84" fmla="*/ 11302440 w 12192000"/>
                <a:gd name="connsiteY84" fmla="*/ 364156 h 757168"/>
                <a:gd name="connsiteX85" fmla="*/ 11353613 w 12192000"/>
                <a:gd name="connsiteY85" fmla="*/ 363785 h 757168"/>
                <a:gd name="connsiteX86" fmla="*/ 11447323 w 12192000"/>
                <a:gd name="connsiteY86" fmla="*/ 359346 h 757168"/>
                <a:gd name="connsiteX87" fmla="*/ 11464292 w 12192000"/>
                <a:gd name="connsiteY87" fmla="*/ 358519 h 757168"/>
                <a:gd name="connsiteX88" fmla="*/ 11607560 w 12192000"/>
                <a:gd name="connsiteY88" fmla="*/ 342370 h 757168"/>
                <a:gd name="connsiteX89" fmla="*/ 11681426 w 12192000"/>
                <a:gd name="connsiteY89" fmla="*/ 344335 h 757168"/>
                <a:gd name="connsiteX90" fmla="*/ 11893565 w 12192000"/>
                <a:gd name="connsiteY90" fmla="*/ 355261 h 757168"/>
                <a:gd name="connsiteX91" fmla="*/ 11983290 w 12192000"/>
                <a:gd name="connsiteY91" fmla="*/ 363588 h 757168"/>
                <a:gd name="connsiteX92" fmla="*/ 12192000 w 12192000"/>
                <a:gd name="connsiteY92" fmla="*/ 388018 h 757168"/>
                <a:gd name="connsiteX93" fmla="*/ 12192000 w 12192000"/>
                <a:gd name="connsiteY93" fmla="*/ 577115 h 757168"/>
                <a:gd name="connsiteX94" fmla="*/ 12157329 w 12192000"/>
                <a:gd name="connsiteY94" fmla="*/ 588862 h 757168"/>
                <a:gd name="connsiteX95" fmla="*/ 12066948 w 12192000"/>
                <a:gd name="connsiteY95" fmla="*/ 586034 h 757168"/>
                <a:gd name="connsiteX96" fmla="*/ 11911344 w 12192000"/>
                <a:gd name="connsiteY96" fmla="*/ 521599 h 757168"/>
                <a:gd name="connsiteX97" fmla="*/ 11847823 w 12192000"/>
                <a:gd name="connsiteY97" fmla="*/ 511785 h 757168"/>
                <a:gd name="connsiteX98" fmla="*/ 11737547 w 12192000"/>
                <a:gd name="connsiteY98" fmla="*/ 502380 h 757168"/>
                <a:gd name="connsiteX99" fmla="*/ 11636052 w 12192000"/>
                <a:gd name="connsiteY99" fmla="*/ 514993 h 757168"/>
                <a:gd name="connsiteX100" fmla="*/ 11394706 w 12192000"/>
                <a:gd name="connsiteY100" fmla="*/ 590867 h 757168"/>
                <a:gd name="connsiteX101" fmla="*/ 11354978 w 12192000"/>
                <a:gd name="connsiteY101" fmla="*/ 597561 h 757168"/>
                <a:gd name="connsiteX102" fmla="*/ 11285306 w 12192000"/>
                <a:gd name="connsiteY102" fmla="*/ 599825 h 757168"/>
                <a:gd name="connsiteX103" fmla="*/ 11008528 w 12192000"/>
                <a:gd name="connsiteY103" fmla="*/ 656670 h 757168"/>
                <a:gd name="connsiteX104" fmla="*/ 10948735 w 12192000"/>
                <a:gd name="connsiteY104" fmla="*/ 652964 h 757168"/>
                <a:gd name="connsiteX105" fmla="*/ 10850698 w 12192000"/>
                <a:gd name="connsiteY105" fmla="*/ 641721 h 757168"/>
                <a:gd name="connsiteX106" fmla="*/ 10744026 w 12192000"/>
                <a:gd name="connsiteY106" fmla="*/ 647769 h 757168"/>
                <a:gd name="connsiteX107" fmla="*/ 10666160 w 12192000"/>
                <a:gd name="connsiteY107" fmla="*/ 651891 h 757168"/>
                <a:gd name="connsiteX108" fmla="*/ 10450521 w 12192000"/>
                <a:gd name="connsiteY108" fmla="*/ 616552 h 757168"/>
                <a:gd name="connsiteX109" fmla="*/ 10271192 w 12192000"/>
                <a:gd name="connsiteY109" fmla="*/ 583498 h 757168"/>
                <a:gd name="connsiteX110" fmla="*/ 10246067 w 12192000"/>
                <a:gd name="connsiteY110" fmla="*/ 585423 h 757168"/>
                <a:gd name="connsiteX111" fmla="*/ 10005027 w 12192000"/>
                <a:gd name="connsiteY111" fmla="*/ 592252 h 757168"/>
                <a:gd name="connsiteX112" fmla="*/ 9898681 w 12192000"/>
                <a:gd name="connsiteY112" fmla="*/ 613195 h 757168"/>
                <a:gd name="connsiteX113" fmla="*/ 9753225 w 12192000"/>
                <a:gd name="connsiteY113" fmla="*/ 629038 h 757168"/>
                <a:gd name="connsiteX114" fmla="*/ 9591376 w 12192000"/>
                <a:gd name="connsiteY114" fmla="*/ 648601 h 757168"/>
                <a:gd name="connsiteX115" fmla="*/ 9472860 w 12192000"/>
                <a:gd name="connsiteY115" fmla="*/ 655936 h 757168"/>
                <a:gd name="connsiteX116" fmla="*/ 9299788 w 12192000"/>
                <a:gd name="connsiteY116" fmla="*/ 636945 h 757168"/>
                <a:gd name="connsiteX117" fmla="*/ 9264605 w 12192000"/>
                <a:gd name="connsiteY117" fmla="*/ 627087 h 757168"/>
                <a:gd name="connsiteX118" fmla="*/ 8926435 w 12192000"/>
                <a:gd name="connsiteY118" fmla="*/ 549269 h 757168"/>
                <a:gd name="connsiteX119" fmla="*/ 8698934 w 12192000"/>
                <a:gd name="connsiteY119" fmla="*/ 536583 h 757168"/>
                <a:gd name="connsiteX120" fmla="*/ 8622862 w 12192000"/>
                <a:gd name="connsiteY120" fmla="*/ 541563 h 757168"/>
                <a:gd name="connsiteX121" fmla="*/ 8482784 w 12192000"/>
                <a:gd name="connsiteY121" fmla="*/ 574094 h 757168"/>
                <a:gd name="connsiteX122" fmla="*/ 8421565 w 12192000"/>
                <a:gd name="connsiteY122" fmla="*/ 576610 h 757168"/>
                <a:gd name="connsiteX123" fmla="*/ 8313469 w 12192000"/>
                <a:gd name="connsiteY123" fmla="*/ 574762 h 757168"/>
                <a:gd name="connsiteX124" fmla="*/ 8079520 w 12192000"/>
                <a:gd name="connsiteY124" fmla="*/ 558685 h 757168"/>
                <a:gd name="connsiteX125" fmla="*/ 7773327 w 12192000"/>
                <a:gd name="connsiteY125" fmla="*/ 558854 h 757168"/>
                <a:gd name="connsiteX126" fmla="*/ 7652477 w 12192000"/>
                <a:gd name="connsiteY126" fmla="*/ 547561 h 757168"/>
                <a:gd name="connsiteX127" fmla="*/ 7522274 w 12192000"/>
                <a:gd name="connsiteY127" fmla="*/ 532150 h 757168"/>
                <a:gd name="connsiteX128" fmla="*/ 7484080 w 12192000"/>
                <a:gd name="connsiteY128" fmla="*/ 530532 h 757168"/>
                <a:gd name="connsiteX129" fmla="*/ 7282277 w 12192000"/>
                <a:gd name="connsiteY129" fmla="*/ 540177 h 757168"/>
                <a:gd name="connsiteX130" fmla="*/ 7235690 w 12192000"/>
                <a:gd name="connsiteY130" fmla="*/ 551282 h 757168"/>
                <a:gd name="connsiteX131" fmla="*/ 7116339 w 12192000"/>
                <a:gd name="connsiteY131" fmla="*/ 539494 h 757168"/>
                <a:gd name="connsiteX132" fmla="*/ 7011067 w 12192000"/>
                <a:gd name="connsiteY132" fmla="*/ 511848 h 757168"/>
                <a:gd name="connsiteX133" fmla="*/ 6403234 w 12192000"/>
                <a:gd name="connsiteY133" fmla="*/ 432296 h 757168"/>
                <a:gd name="connsiteX134" fmla="*/ 6036273 w 12192000"/>
                <a:gd name="connsiteY134" fmla="*/ 412301 h 757168"/>
                <a:gd name="connsiteX135" fmla="*/ 5780467 w 12192000"/>
                <a:gd name="connsiteY135" fmla="*/ 377910 h 757168"/>
                <a:gd name="connsiteX136" fmla="*/ 5739051 w 12192000"/>
                <a:gd name="connsiteY136" fmla="*/ 353609 h 757168"/>
                <a:gd name="connsiteX137" fmla="*/ 5583566 w 12192000"/>
                <a:gd name="connsiteY137" fmla="*/ 321995 h 757168"/>
                <a:gd name="connsiteX138" fmla="*/ 5432030 w 12192000"/>
                <a:gd name="connsiteY138" fmla="*/ 362512 h 757168"/>
                <a:gd name="connsiteX139" fmla="*/ 5241398 w 12192000"/>
                <a:gd name="connsiteY139" fmla="*/ 425781 h 757168"/>
                <a:gd name="connsiteX140" fmla="*/ 5139710 w 12192000"/>
                <a:gd name="connsiteY140" fmla="*/ 421022 h 757168"/>
                <a:gd name="connsiteX141" fmla="*/ 4929402 w 12192000"/>
                <a:gd name="connsiteY141" fmla="*/ 424310 h 757168"/>
                <a:gd name="connsiteX142" fmla="*/ 4782793 w 12192000"/>
                <a:gd name="connsiteY142" fmla="*/ 441046 h 757168"/>
                <a:gd name="connsiteX143" fmla="*/ 4577594 w 12192000"/>
                <a:gd name="connsiteY143" fmla="*/ 459290 h 757168"/>
                <a:gd name="connsiteX144" fmla="*/ 4500826 w 12192000"/>
                <a:gd name="connsiteY144" fmla="*/ 470529 h 757168"/>
                <a:gd name="connsiteX145" fmla="*/ 4317973 w 12192000"/>
                <a:gd name="connsiteY145" fmla="*/ 483649 h 757168"/>
                <a:gd name="connsiteX146" fmla="*/ 4166722 w 12192000"/>
                <a:gd name="connsiteY146" fmla="*/ 490602 h 757168"/>
                <a:gd name="connsiteX147" fmla="*/ 4042814 w 12192000"/>
                <a:gd name="connsiteY147" fmla="*/ 530660 h 757168"/>
                <a:gd name="connsiteX148" fmla="*/ 4002653 w 12192000"/>
                <a:gd name="connsiteY148" fmla="*/ 552594 h 757168"/>
                <a:gd name="connsiteX149" fmla="*/ 3969549 w 12192000"/>
                <a:gd name="connsiteY149" fmla="*/ 566312 h 757168"/>
                <a:gd name="connsiteX150" fmla="*/ 3821685 w 12192000"/>
                <a:gd name="connsiteY150" fmla="*/ 649183 h 757168"/>
                <a:gd name="connsiteX151" fmla="*/ 3805138 w 12192000"/>
                <a:gd name="connsiteY151" fmla="*/ 655947 h 757168"/>
                <a:gd name="connsiteX152" fmla="*/ 3609177 w 12192000"/>
                <a:gd name="connsiteY152" fmla="*/ 687459 h 757168"/>
                <a:gd name="connsiteX153" fmla="*/ 3539727 w 12192000"/>
                <a:gd name="connsiteY153" fmla="*/ 706521 h 757168"/>
                <a:gd name="connsiteX154" fmla="*/ 3396572 w 12192000"/>
                <a:gd name="connsiteY154" fmla="*/ 755681 h 757168"/>
                <a:gd name="connsiteX155" fmla="*/ 3341054 w 12192000"/>
                <a:gd name="connsiteY155" fmla="*/ 754679 h 757168"/>
                <a:gd name="connsiteX156" fmla="*/ 3138775 w 12192000"/>
                <a:gd name="connsiteY156" fmla="*/ 710120 h 757168"/>
                <a:gd name="connsiteX157" fmla="*/ 3037283 w 12192000"/>
                <a:gd name="connsiteY157" fmla="*/ 666453 h 757168"/>
                <a:gd name="connsiteX158" fmla="*/ 3002117 w 12192000"/>
                <a:gd name="connsiteY158" fmla="*/ 649347 h 757168"/>
                <a:gd name="connsiteX159" fmla="*/ 2747294 w 12192000"/>
                <a:gd name="connsiteY159" fmla="*/ 652400 h 757168"/>
                <a:gd name="connsiteX160" fmla="*/ 2676273 w 12192000"/>
                <a:gd name="connsiteY160" fmla="*/ 652304 h 757168"/>
                <a:gd name="connsiteX161" fmla="*/ 2432360 w 12192000"/>
                <a:gd name="connsiteY161" fmla="*/ 657836 h 757168"/>
                <a:gd name="connsiteX162" fmla="*/ 2382311 w 12192000"/>
                <a:gd name="connsiteY162" fmla="*/ 650824 h 757168"/>
                <a:gd name="connsiteX163" fmla="*/ 2055134 w 12192000"/>
                <a:gd name="connsiteY163" fmla="*/ 630053 h 757168"/>
                <a:gd name="connsiteX164" fmla="*/ 2031829 w 12192000"/>
                <a:gd name="connsiteY164" fmla="*/ 639324 h 757168"/>
                <a:gd name="connsiteX165" fmla="*/ 1912764 w 12192000"/>
                <a:gd name="connsiteY165" fmla="*/ 664183 h 757168"/>
                <a:gd name="connsiteX166" fmla="*/ 1755637 w 12192000"/>
                <a:gd name="connsiteY166" fmla="*/ 663960 h 757168"/>
                <a:gd name="connsiteX167" fmla="*/ 1727159 w 12192000"/>
                <a:gd name="connsiteY167" fmla="*/ 659605 h 757168"/>
                <a:gd name="connsiteX168" fmla="*/ 1622470 w 12192000"/>
                <a:gd name="connsiteY168" fmla="*/ 634850 h 757168"/>
                <a:gd name="connsiteX169" fmla="*/ 1385955 w 12192000"/>
                <a:gd name="connsiteY169" fmla="*/ 604522 h 757168"/>
                <a:gd name="connsiteX170" fmla="*/ 1340055 w 12192000"/>
                <a:gd name="connsiteY170" fmla="*/ 595629 h 757168"/>
                <a:gd name="connsiteX171" fmla="*/ 1257271 w 12192000"/>
                <a:gd name="connsiteY171" fmla="*/ 581180 h 757168"/>
                <a:gd name="connsiteX172" fmla="*/ 1031914 w 12192000"/>
                <a:gd name="connsiteY172" fmla="*/ 562692 h 757168"/>
                <a:gd name="connsiteX173" fmla="*/ 922031 w 12192000"/>
                <a:gd name="connsiteY173" fmla="*/ 566853 h 757168"/>
                <a:gd name="connsiteX174" fmla="*/ 873250 w 12192000"/>
                <a:gd name="connsiteY174" fmla="*/ 563724 h 757168"/>
                <a:gd name="connsiteX175" fmla="*/ 711627 w 12192000"/>
                <a:gd name="connsiteY175" fmla="*/ 529880 h 757168"/>
                <a:gd name="connsiteX176" fmla="*/ 311112 w 12192000"/>
                <a:gd name="connsiteY176" fmla="*/ 525106 h 757168"/>
                <a:gd name="connsiteX177" fmla="*/ 184145 w 12192000"/>
                <a:gd name="connsiteY177" fmla="*/ 532188 h 757168"/>
                <a:gd name="connsiteX178" fmla="*/ 116886 w 12192000"/>
                <a:gd name="connsiteY178" fmla="*/ 530572 h 757168"/>
                <a:gd name="connsiteX179" fmla="*/ 23941 w 12192000"/>
                <a:gd name="connsiteY179" fmla="*/ 506433 h 757168"/>
                <a:gd name="connsiteX180" fmla="*/ 0 w 12192000"/>
                <a:gd name="connsiteY180" fmla="*/ 502149 h 75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12192000" h="757168">
                  <a:moveTo>
                    <a:pt x="0" y="0"/>
                  </a:moveTo>
                  <a:lnTo>
                    <a:pt x="41653" y="6945"/>
                  </a:lnTo>
                  <a:cubicBezTo>
                    <a:pt x="55151" y="9178"/>
                    <a:pt x="68996" y="11810"/>
                    <a:pt x="81317" y="15509"/>
                  </a:cubicBezTo>
                  <a:cubicBezTo>
                    <a:pt x="92911" y="18978"/>
                    <a:pt x="102562" y="24446"/>
                    <a:pt x="114150" y="28105"/>
                  </a:cubicBezTo>
                  <a:cubicBezTo>
                    <a:pt x="145644" y="37958"/>
                    <a:pt x="177914" y="47281"/>
                    <a:pt x="214865" y="58374"/>
                  </a:cubicBezTo>
                  <a:cubicBezTo>
                    <a:pt x="236680" y="42349"/>
                    <a:pt x="264438" y="53534"/>
                    <a:pt x="299237" y="63560"/>
                  </a:cubicBezTo>
                  <a:cubicBezTo>
                    <a:pt x="334763" y="73816"/>
                    <a:pt x="376093" y="78654"/>
                    <a:pt x="415570" y="83774"/>
                  </a:cubicBezTo>
                  <a:cubicBezTo>
                    <a:pt x="487949" y="93100"/>
                    <a:pt x="560804" y="100354"/>
                    <a:pt x="633210" y="109108"/>
                  </a:cubicBezTo>
                  <a:cubicBezTo>
                    <a:pt x="648566" y="111058"/>
                    <a:pt x="666073" y="114072"/>
                    <a:pt x="677567" y="119446"/>
                  </a:cubicBezTo>
                  <a:cubicBezTo>
                    <a:pt x="756262" y="155621"/>
                    <a:pt x="853422" y="169678"/>
                    <a:pt x="946429" y="171502"/>
                  </a:cubicBezTo>
                  <a:cubicBezTo>
                    <a:pt x="1019582" y="173044"/>
                    <a:pt x="1091239" y="175083"/>
                    <a:pt x="1163367" y="182106"/>
                  </a:cubicBezTo>
                  <a:cubicBezTo>
                    <a:pt x="1168863" y="182586"/>
                    <a:pt x="1176224" y="182589"/>
                    <a:pt x="1180337" y="181279"/>
                  </a:cubicBezTo>
                  <a:cubicBezTo>
                    <a:pt x="1205822" y="172503"/>
                    <a:pt x="1231920" y="173109"/>
                    <a:pt x="1263939" y="173070"/>
                  </a:cubicBezTo>
                  <a:cubicBezTo>
                    <a:pt x="1309211" y="172961"/>
                    <a:pt x="1350592" y="176848"/>
                    <a:pt x="1392213" y="183225"/>
                  </a:cubicBezTo>
                  <a:cubicBezTo>
                    <a:pt x="1422516" y="187866"/>
                    <a:pt x="1453010" y="195759"/>
                    <a:pt x="1479752" y="205174"/>
                  </a:cubicBezTo>
                  <a:cubicBezTo>
                    <a:pt x="1516962" y="218381"/>
                    <a:pt x="1553071" y="224660"/>
                    <a:pt x="1589813" y="211706"/>
                  </a:cubicBezTo>
                  <a:cubicBezTo>
                    <a:pt x="1629541" y="197953"/>
                    <a:pt x="1673292" y="205778"/>
                    <a:pt x="1716264" y="207459"/>
                  </a:cubicBezTo>
                  <a:cubicBezTo>
                    <a:pt x="1734988" y="208248"/>
                    <a:pt x="1754789" y="209668"/>
                    <a:pt x="1772900" y="208137"/>
                  </a:cubicBezTo>
                  <a:cubicBezTo>
                    <a:pt x="1825381" y="203828"/>
                    <a:pt x="1876222" y="195808"/>
                    <a:pt x="1929319" y="193822"/>
                  </a:cubicBezTo>
                  <a:cubicBezTo>
                    <a:pt x="1958819" y="192698"/>
                    <a:pt x="1991232" y="199166"/>
                    <a:pt x="2021514" y="204186"/>
                  </a:cubicBezTo>
                  <a:cubicBezTo>
                    <a:pt x="2052154" y="209417"/>
                    <a:pt x="2082323" y="216530"/>
                    <a:pt x="2111753" y="223797"/>
                  </a:cubicBezTo>
                  <a:cubicBezTo>
                    <a:pt x="2131736" y="228659"/>
                    <a:pt x="2153567" y="233429"/>
                    <a:pt x="2169356" y="241125"/>
                  </a:cubicBezTo>
                  <a:cubicBezTo>
                    <a:pt x="2205243" y="258649"/>
                    <a:pt x="2242901" y="263295"/>
                    <a:pt x="2286638" y="257382"/>
                  </a:cubicBezTo>
                  <a:cubicBezTo>
                    <a:pt x="2293313" y="256396"/>
                    <a:pt x="2301018" y="256799"/>
                    <a:pt x="2308368" y="256995"/>
                  </a:cubicBezTo>
                  <a:cubicBezTo>
                    <a:pt x="2426026" y="259155"/>
                    <a:pt x="2543593" y="262834"/>
                    <a:pt x="2660621" y="262863"/>
                  </a:cubicBezTo>
                  <a:cubicBezTo>
                    <a:pt x="2708088" y="262871"/>
                    <a:pt x="2754165" y="254412"/>
                    <a:pt x="2801134" y="250006"/>
                  </a:cubicBezTo>
                  <a:cubicBezTo>
                    <a:pt x="2810748" y="249174"/>
                    <a:pt x="2821504" y="247638"/>
                    <a:pt x="2830994" y="249091"/>
                  </a:cubicBezTo>
                  <a:cubicBezTo>
                    <a:pt x="2934354" y="264045"/>
                    <a:pt x="3032340" y="255254"/>
                    <a:pt x="3129084" y="242009"/>
                  </a:cubicBezTo>
                  <a:cubicBezTo>
                    <a:pt x="3139090" y="240625"/>
                    <a:pt x="3151170" y="241831"/>
                    <a:pt x="3162162" y="242789"/>
                  </a:cubicBezTo>
                  <a:cubicBezTo>
                    <a:pt x="3192925" y="245736"/>
                    <a:pt x="3225969" y="254145"/>
                    <a:pt x="3254072" y="251612"/>
                  </a:cubicBezTo>
                  <a:cubicBezTo>
                    <a:pt x="3328782" y="244461"/>
                    <a:pt x="3402881" y="234992"/>
                    <a:pt x="3473491" y="221903"/>
                  </a:cubicBezTo>
                  <a:cubicBezTo>
                    <a:pt x="3545212" y="208683"/>
                    <a:pt x="3611651" y="197856"/>
                    <a:pt x="3691860" y="219228"/>
                  </a:cubicBezTo>
                  <a:cubicBezTo>
                    <a:pt x="3725977" y="228268"/>
                    <a:pt x="3771754" y="225515"/>
                    <a:pt x="3811494" y="225691"/>
                  </a:cubicBezTo>
                  <a:cubicBezTo>
                    <a:pt x="3840564" y="225687"/>
                    <a:pt x="3868906" y="218586"/>
                    <a:pt x="3897533" y="220087"/>
                  </a:cubicBezTo>
                  <a:cubicBezTo>
                    <a:pt x="3973874" y="224087"/>
                    <a:pt x="4042293" y="217563"/>
                    <a:pt x="4109430" y="200477"/>
                  </a:cubicBezTo>
                  <a:cubicBezTo>
                    <a:pt x="4135544" y="193834"/>
                    <a:pt x="4175268" y="201258"/>
                    <a:pt x="4208772" y="200914"/>
                  </a:cubicBezTo>
                  <a:cubicBezTo>
                    <a:pt x="4244136" y="200288"/>
                    <a:pt x="4280583" y="199908"/>
                    <a:pt x="4314641" y="196159"/>
                  </a:cubicBezTo>
                  <a:cubicBezTo>
                    <a:pt x="4402743" y="186278"/>
                    <a:pt x="4489848" y="174436"/>
                    <a:pt x="4577622" y="163774"/>
                  </a:cubicBezTo>
                  <a:cubicBezTo>
                    <a:pt x="4649843" y="154967"/>
                    <a:pt x="4719794" y="168553"/>
                    <a:pt x="4790345" y="177592"/>
                  </a:cubicBezTo>
                  <a:cubicBezTo>
                    <a:pt x="4834576" y="183345"/>
                    <a:pt x="4875614" y="193701"/>
                    <a:pt x="4926164" y="184139"/>
                  </a:cubicBezTo>
                  <a:cubicBezTo>
                    <a:pt x="4974485" y="175032"/>
                    <a:pt x="5034899" y="180870"/>
                    <a:pt x="5088812" y="177401"/>
                  </a:cubicBezTo>
                  <a:cubicBezTo>
                    <a:pt x="5134238" y="174439"/>
                    <a:pt x="5178353" y="168165"/>
                    <a:pt x="5222466" y="162082"/>
                  </a:cubicBezTo>
                  <a:cubicBezTo>
                    <a:pt x="5282519" y="153783"/>
                    <a:pt x="5341864" y="144876"/>
                    <a:pt x="5406528" y="153987"/>
                  </a:cubicBezTo>
                  <a:cubicBezTo>
                    <a:pt x="5479960" y="164323"/>
                    <a:pt x="5531876" y="142624"/>
                    <a:pt x="5590716" y="129490"/>
                  </a:cubicBezTo>
                  <a:cubicBezTo>
                    <a:pt x="5631296" y="120553"/>
                    <a:pt x="5675395" y="114659"/>
                    <a:pt x="5719429" y="110099"/>
                  </a:cubicBezTo>
                  <a:cubicBezTo>
                    <a:pt x="5778247" y="104215"/>
                    <a:pt x="5838715" y="102042"/>
                    <a:pt x="5897895" y="96368"/>
                  </a:cubicBezTo>
                  <a:cubicBezTo>
                    <a:pt x="5987399" y="87895"/>
                    <a:pt x="6077855" y="82333"/>
                    <a:pt x="6169957" y="94411"/>
                  </a:cubicBezTo>
                  <a:cubicBezTo>
                    <a:pt x="6212360" y="99875"/>
                    <a:pt x="6252010" y="101763"/>
                    <a:pt x="6294827" y="99236"/>
                  </a:cubicBezTo>
                  <a:cubicBezTo>
                    <a:pt x="6364965" y="95091"/>
                    <a:pt x="6436581" y="97891"/>
                    <a:pt x="6494261" y="71724"/>
                  </a:cubicBezTo>
                  <a:cubicBezTo>
                    <a:pt x="6514615" y="62488"/>
                    <a:pt x="6550354" y="61691"/>
                    <a:pt x="6579627" y="57883"/>
                  </a:cubicBezTo>
                  <a:cubicBezTo>
                    <a:pt x="6613354" y="53353"/>
                    <a:pt x="6637770" y="57878"/>
                    <a:pt x="6654800" y="77086"/>
                  </a:cubicBezTo>
                  <a:cubicBezTo>
                    <a:pt x="6662444" y="85688"/>
                    <a:pt x="6685147" y="94892"/>
                    <a:pt x="6703059" y="97166"/>
                  </a:cubicBezTo>
                  <a:cubicBezTo>
                    <a:pt x="6756799" y="103989"/>
                    <a:pt x="6806654" y="100687"/>
                    <a:pt x="6859445" y="90481"/>
                  </a:cubicBezTo>
                  <a:cubicBezTo>
                    <a:pt x="6908894" y="80861"/>
                    <a:pt x="6969747" y="85387"/>
                    <a:pt x="7025414" y="83536"/>
                  </a:cubicBezTo>
                  <a:cubicBezTo>
                    <a:pt x="7064862" y="82168"/>
                    <a:pt x="7104501" y="77186"/>
                    <a:pt x="7144137" y="79264"/>
                  </a:cubicBezTo>
                  <a:cubicBezTo>
                    <a:pt x="7193316" y="81841"/>
                    <a:pt x="7241809" y="90488"/>
                    <a:pt x="7291235" y="95367"/>
                  </a:cubicBezTo>
                  <a:cubicBezTo>
                    <a:pt x="7329668" y="99288"/>
                    <a:pt x="7368978" y="100585"/>
                    <a:pt x="7407395" y="104888"/>
                  </a:cubicBezTo>
                  <a:cubicBezTo>
                    <a:pt x="7438868" y="108256"/>
                    <a:pt x="7469832" y="114265"/>
                    <a:pt x="7500837" y="119515"/>
                  </a:cubicBezTo>
                  <a:cubicBezTo>
                    <a:pt x="7512146" y="121444"/>
                    <a:pt x="7523255" y="127178"/>
                    <a:pt x="7533567" y="126955"/>
                  </a:cubicBezTo>
                  <a:cubicBezTo>
                    <a:pt x="7636025" y="124121"/>
                    <a:pt x="7707510" y="164497"/>
                    <a:pt x="7792910" y="185188"/>
                  </a:cubicBezTo>
                  <a:cubicBezTo>
                    <a:pt x="7882663" y="207063"/>
                    <a:pt x="7969001" y="237914"/>
                    <a:pt x="8070699" y="235423"/>
                  </a:cubicBezTo>
                  <a:cubicBezTo>
                    <a:pt x="8132239" y="233879"/>
                    <a:pt x="8191903" y="225939"/>
                    <a:pt x="8253177" y="222473"/>
                  </a:cubicBezTo>
                  <a:cubicBezTo>
                    <a:pt x="8274949" y="221324"/>
                    <a:pt x="8299150" y="222976"/>
                    <a:pt x="8320683" y="226393"/>
                  </a:cubicBezTo>
                  <a:cubicBezTo>
                    <a:pt x="8424731" y="242340"/>
                    <a:pt x="8527777" y="249266"/>
                    <a:pt x="8631438" y="237528"/>
                  </a:cubicBezTo>
                  <a:cubicBezTo>
                    <a:pt x="8649201" y="235596"/>
                    <a:pt x="8668058" y="233915"/>
                    <a:pt x="8686410" y="234877"/>
                  </a:cubicBezTo>
                  <a:cubicBezTo>
                    <a:pt x="8786966" y="240146"/>
                    <a:pt x="8885480" y="249315"/>
                    <a:pt x="8980658" y="273001"/>
                  </a:cubicBezTo>
                  <a:cubicBezTo>
                    <a:pt x="9012626" y="280972"/>
                    <a:pt x="9052108" y="279035"/>
                    <a:pt x="9087625" y="282423"/>
                  </a:cubicBezTo>
                  <a:cubicBezTo>
                    <a:pt x="9120583" y="285484"/>
                    <a:pt x="9154319" y="287825"/>
                    <a:pt x="9186017" y="293875"/>
                  </a:cubicBezTo>
                  <a:cubicBezTo>
                    <a:pt x="9232288" y="302785"/>
                    <a:pt x="9275554" y="305815"/>
                    <a:pt x="9323931" y="302628"/>
                  </a:cubicBezTo>
                  <a:cubicBezTo>
                    <a:pt x="9370084" y="299705"/>
                    <a:pt x="9419491" y="304964"/>
                    <a:pt x="9467213" y="307275"/>
                  </a:cubicBezTo>
                  <a:cubicBezTo>
                    <a:pt x="9520438" y="309874"/>
                    <a:pt x="9573661" y="312473"/>
                    <a:pt x="9626826" y="316213"/>
                  </a:cubicBezTo>
                  <a:cubicBezTo>
                    <a:pt x="9648094" y="317708"/>
                    <a:pt x="9671915" y="326588"/>
                    <a:pt x="9689696" y="324467"/>
                  </a:cubicBezTo>
                  <a:cubicBezTo>
                    <a:pt x="9747117" y="317175"/>
                    <a:pt x="9803355" y="332523"/>
                    <a:pt x="9860526" y="329986"/>
                  </a:cubicBezTo>
                  <a:cubicBezTo>
                    <a:pt x="9888572" y="328594"/>
                    <a:pt x="9919723" y="338048"/>
                    <a:pt x="9949775" y="340386"/>
                  </a:cubicBezTo>
                  <a:cubicBezTo>
                    <a:pt x="9998886" y="344296"/>
                    <a:pt x="10048092" y="346302"/>
                    <a:pt x="10097252" y="349262"/>
                  </a:cubicBezTo>
                  <a:cubicBezTo>
                    <a:pt x="10113390" y="350297"/>
                    <a:pt x="10129133" y="351886"/>
                    <a:pt x="10145261" y="353113"/>
                  </a:cubicBezTo>
                  <a:cubicBezTo>
                    <a:pt x="10159555" y="354243"/>
                    <a:pt x="10174512" y="356743"/>
                    <a:pt x="10188159" y="356124"/>
                  </a:cubicBezTo>
                  <a:cubicBezTo>
                    <a:pt x="10237589" y="353944"/>
                    <a:pt x="10286441" y="348682"/>
                    <a:pt x="10336144" y="348235"/>
                  </a:cubicBezTo>
                  <a:cubicBezTo>
                    <a:pt x="10379222" y="347822"/>
                    <a:pt x="10423443" y="353764"/>
                    <a:pt x="10466847" y="354131"/>
                  </a:cubicBezTo>
                  <a:cubicBezTo>
                    <a:pt x="10543353" y="354898"/>
                    <a:pt x="10619988" y="353190"/>
                    <a:pt x="10696514" y="353575"/>
                  </a:cubicBezTo>
                  <a:cubicBezTo>
                    <a:pt x="10713071" y="353680"/>
                    <a:pt x="10730069" y="359342"/>
                    <a:pt x="10746932" y="360606"/>
                  </a:cubicBezTo>
                  <a:cubicBezTo>
                    <a:pt x="10799731" y="364326"/>
                    <a:pt x="10852569" y="367289"/>
                    <a:pt x="10905388" y="370627"/>
                  </a:cubicBezTo>
                  <a:cubicBezTo>
                    <a:pt x="10935470" y="372396"/>
                    <a:pt x="10965963" y="373421"/>
                    <a:pt x="10995602" y="376691"/>
                  </a:cubicBezTo>
                  <a:cubicBezTo>
                    <a:pt x="11034750" y="381032"/>
                    <a:pt x="11070168" y="386324"/>
                    <a:pt x="11107647" y="373405"/>
                  </a:cubicBezTo>
                  <a:cubicBezTo>
                    <a:pt x="11165372" y="353347"/>
                    <a:pt x="11236837" y="366060"/>
                    <a:pt x="11302440" y="364156"/>
                  </a:cubicBezTo>
                  <a:cubicBezTo>
                    <a:pt x="11319394" y="363708"/>
                    <a:pt x="11336655" y="364422"/>
                    <a:pt x="11353613" y="363785"/>
                  </a:cubicBezTo>
                  <a:cubicBezTo>
                    <a:pt x="11384961" y="362566"/>
                    <a:pt x="11415955" y="360947"/>
                    <a:pt x="11447323" y="359346"/>
                  </a:cubicBezTo>
                  <a:cubicBezTo>
                    <a:pt x="11452855" y="359066"/>
                    <a:pt x="11459104" y="359200"/>
                    <a:pt x="11464292" y="358519"/>
                  </a:cubicBezTo>
                  <a:cubicBezTo>
                    <a:pt x="11512058" y="353010"/>
                    <a:pt x="11559143" y="346321"/>
                    <a:pt x="11607560" y="342370"/>
                  </a:cubicBezTo>
                  <a:cubicBezTo>
                    <a:pt x="11631218" y="340368"/>
                    <a:pt x="11657295" y="341352"/>
                    <a:pt x="11681426" y="344335"/>
                  </a:cubicBezTo>
                  <a:cubicBezTo>
                    <a:pt x="11751997" y="352993"/>
                    <a:pt x="11821986" y="358760"/>
                    <a:pt x="11893565" y="355261"/>
                  </a:cubicBezTo>
                  <a:cubicBezTo>
                    <a:pt x="11921973" y="353889"/>
                    <a:pt x="11953288" y="360300"/>
                    <a:pt x="11983290" y="363588"/>
                  </a:cubicBezTo>
                  <a:lnTo>
                    <a:pt x="12192000" y="388018"/>
                  </a:lnTo>
                  <a:lnTo>
                    <a:pt x="12192000" y="577115"/>
                  </a:lnTo>
                  <a:lnTo>
                    <a:pt x="12157329" y="588862"/>
                  </a:lnTo>
                  <a:cubicBezTo>
                    <a:pt x="12118393" y="608572"/>
                    <a:pt x="12109715" y="605637"/>
                    <a:pt x="12066948" y="586034"/>
                  </a:cubicBezTo>
                  <a:cubicBezTo>
                    <a:pt x="12016991" y="563193"/>
                    <a:pt x="11965119" y="541779"/>
                    <a:pt x="11911344" y="521599"/>
                  </a:cubicBezTo>
                  <a:cubicBezTo>
                    <a:pt x="11894383" y="515178"/>
                    <a:pt x="11869417" y="514060"/>
                    <a:pt x="11847823" y="511785"/>
                  </a:cubicBezTo>
                  <a:cubicBezTo>
                    <a:pt x="11811233" y="507768"/>
                    <a:pt x="11773630" y="501982"/>
                    <a:pt x="11737547" y="502380"/>
                  </a:cubicBezTo>
                  <a:cubicBezTo>
                    <a:pt x="11702930" y="502855"/>
                    <a:pt x="11668388" y="508866"/>
                    <a:pt x="11636052" y="514993"/>
                  </a:cubicBezTo>
                  <a:cubicBezTo>
                    <a:pt x="11545722" y="532199"/>
                    <a:pt x="11462455" y="555118"/>
                    <a:pt x="11394706" y="590867"/>
                  </a:cubicBezTo>
                  <a:cubicBezTo>
                    <a:pt x="11385999" y="595562"/>
                    <a:pt x="11369016" y="596581"/>
                    <a:pt x="11354978" y="597561"/>
                  </a:cubicBezTo>
                  <a:cubicBezTo>
                    <a:pt x="11332076" y="599224"/>
                    <a:pt x="11308448" y="600655"/>
                    <a:pt x="11285306" y="599825"/>
                  </a:cubicBezTo>
                  <a:cubicBezTo>
                    <a:pt x="11172906" y="595841"/>
                    <a:pt x="11083430" y="617861"/>
                    <a:pt x="11008528" y="656670"/>
                  </a:cubicBezTo>
                  <a:cubicBezTo>
                    <a:pt x="10986971" y="667750"/>
                    <a:pt x="10970753" y="668236"/>
                    <a:pt x="10948735" y="652964"/>
                  </a:cubicBezTo>
                  <a:cubicBezTo>
                    <a:pt x="10923173" y="635218"/>
                    <a:pt x="10885031" y="639705"/>
                    <a:pt x="10850698" y="641721"/>
                  </a:cubicBezTo>
                  <a:cubicBezTo>
                    <a:pt x="10815269" y="643680"/>
                    <a:pt x="10779458" y="645811"/>
                    <a:pt x="10744026" y="647769"/>
                  </a:cubicBezTo>
                  <a:cubicBezTo>
                    <a:pt x="10717832" y="649066"/>
                    <a:pt x="10692021" y="650003"/>
                    <a:pt x="10666160" y="651891"/>
                  </a:cubicBezTo>
                  <a:cubicBezTo>
                    <a:pt x="10585627" y="657783"/>
                    <a:pt x="10513854" y="650969"/>
                    <a:pt x="10450521" y="616552"/>
                  </a:cubicBezTo>
                  <a:cubicBezTo>
                    <a:pt x="10402221" y="590175"/>
                    <a:pt x="10339099" y="579806"/>
                    <a:pt x="10271192" y="583498"/>
                  </a:cubicBezTo>
                  <a:cubicBezTo>
                    <a:pt x="10262701" y="584006"/>
                    <a:pt x="10251859" y="587254"/>
                    <a:pt x="10246067" y="585423"/>
                  </a:cubicBezTo>
                  <a:cubicBezTo>
                    <a:pt x="10158786" y="558528"/>
                    <a:pt x="10086634" y="594049"/>
                    <a:pt x="10005027" y="592252"/>
                  </a:cubicBezTo>
                  <a:cubicBezTo>
                    <a:pt x="9969004" y="591507"/>
                    <a:pt x="9931565" y="603664"/>
                    <a:pt x="9898681" y="613195"/>
                  </a:cubicBezTo>
                  <a:cubicBezTo>
                    <a:pt x="9853463" y="626281"/>
                    <a:pt x="9813049" y="639042"/>
                    <a:pt x="9753225" y="629038"/>
                  </a:cubicBezTo>
                  <a:cubicBezTo>
                    <a:pt x="9693404" y="618845"/>
                    <a:pt x="9637675" y="628898"/>
                    <a:pt x="9591376" y="648601"/>
                  </a:cubicBezTo>
                  <a:cubicBezTo>
                    <a:pt x="9556001" y="663537"/>
                    <a:pt x="9518120" y="663077"/>
                    <a:pt x="9472860" y="655936"/>
                  </a:cubicBezTo>
                  <a:cubicBezTo>
                    <a:pt x="9416283" y="647056"/>
                    <a:pt x="9357217" y="643578"/>
                    <a:pt x="9299788" y="636945"/>
                  </a:cubicBezTo>
                  <a:cubicBezTo>
                    <a:pt x="9287347" y="635531"/>
                    <a:pt x="9271710" y="632039"/>
                    <a:pt x="9264605" y="627087"/>
                  </a:cubicBezTo>
                  <a:cubicBezTo>
                    <a:pt x="9177661" y="565680"/>
                    <a:pt x="9051076" y="558473"/>
                    <a:pt x="8926435" y="549269"/>
                  </a:cubicBezTo>
                  <a:cubicBezTo>
                    <a:pt x="8850925" y="543595"/>
                    <a:pt x="8774954" y="539613"/>
                    <a:pt x="8698934" y="536583"/>
                  </a:cubicBezTo>
                  <a:cubicBezTo>
                    <a:pt x="8673232" y="535428"/>
                    <a:pt x="8645916" y="537050"/>
                    <a:pt x="8622862" y="541563"/>
                  </a:cubicBezTo>
                  <a:cubicBezTo>
                    <a:pt x="8574890" y="551069"/>
                    <a:pt x="8530403" y="564380"/>
                    <a:pt x="8482784" y="574094"/>
                  </a:cubicBezTo>
                  <a:cubicBezTo>
                    <a:pt x="8464923" y="577929"/>
                    <a:pt x="8442157" y="576927"/>
                    <a:pt x="8421565" y="576610"/>
                  </a:cubicBezTo>
                  <a:cubicBezTo>
                    <a:pt x="8385152" y="576229"/>
                    <a:pt x="8345023" y="569546"/>
                    <a:pt x="8313469" y="574762"/>
                  </a:cubicBezTo>
                  <a:cubicBezTo>
                    <a:pt x="8231431" y="588203"/>
                    <a:pt x="8155671" y="580227"/>
                    <a:pt x="8079520" y="558685"/>
                  </a:cubicBezTo>
                  <a:cubicBezTo>
                    <a:pt x="7972906" y="528487"/>
                    <a:pt x="7870782" y="525043"/>
                    <a:pt x="7773327" y="558854"/>
                  </a:cubicBezTo>
                  <a:cubicBezTo>
                    <a:pt x="7729470" y="574107"/>
                    <a:pt x="7688069" y="563543"/>
                    <a:pt x="7652477" y="547561"/>
                  </a:cubicBezTo>
                  <a:cubicBezTo>
                    <a:pt x="7611494" y="529005"/>
                    <a:pt x="7570974" y="522685"/>
                    <a:pt x="7522274" y="532150"/>
                  </a:cubicBezTo>
                  <a:cubicBezTo>
                    <a:pt x="7511488" y="534257"/>
                    <a:pt x="7496511" y="532136"/>
                    <a:pt x="7484080" y="530532"/>
                  </a:cubicBezTo>
                  <a:cubicBezTo>
                    <a:pt x="7413133" y="522044"/>
                    <a:pt x="7341987" y="510303"/>
                    <a:pt x="7282277" y="540177"/>
                  </a:cubicBezTo>
                  <a:cubicBezTo>
                    <a:pt x="7270558" y="546051"/>
                    <a:pt x="7251336" y="547713"/>
                    <a:pt x="7235690" y="551282"/>
                  </a:cubicBezTo>
                  <a:cubicBezTo>
                    <a:pt x="7170161" y="565782"/>
                    <a:pt x="7172820" y="564203"/>
                    <a:pt x="7116339" y="539494"/>
                  </a:cubicBezTo>
                  <a:cubicBezTo>
                    <a:pt x="7086841" y="526502"/>
                    <a:pt x="7045980" y="512724"/>
                    <a:pt x="7011067" y="511848"/>
                  </a:cubicBezTo>
                  <a:cubicBezTo>
                    <a:pt x="6800473" y="506533"/>
                    <a:pt x="6601893" y="468653"/>
                    <a:pt x="6403234" y="432296"/>
                  </a:cubicBezTo>
                  <a:cubicBezTo>
                    <a:pt x="6280760" y="409851"/>
                    <a:pt x="6160432" y="402592"/>
                    <a:pt x="6036273" y="412301"/>
                  </a:cubicBezTo>
                  <a:cubicBezTo>
                    <a:pt x="5946471" y="419425"/>
                    <a:pt x="5863077" y="395593"/>
                    <a:pt x="5780467" y="377910"/>
                  </a:cubicBezTo>
                  <a:cubicBezTo>
                    <a:pt x="5763357" y="374343"/>
                    <a:pt x="5747757" y="363033"/>
                    <a:pt x="5739051" y="353609"/>
                  </a:cubicBezTo>
                  <a:cubicBezTo>
                    <a:pt x="5707675" y="320294"/>
                    <a:pt x="5653252" y="312483"/>
                    <a:pt x="5583566" y="321995"/>
                  </a:cubicBezTo>
                  <a:cubicBezTo>
                    <a:pt x="5528347" y="329404"/>
                    <a:pt x="5477716" y="340486"/>
                    <a:pt x="5432030" y="362512"/>
                  </a:cubicBezTo>
                  <a:cubicBezTo>
                    <a:pt x="5378421" y="388318"/>
                    <a:pt x="5322767" y="418026"/>
                    <a:pt x="5241398" y="425781"/>
                  </a:cubicBezTo>
                  <a:cubicBezTo>
                    <a:pt x="5206262" y="429089"/>
                    <a:pt x="5176131" y="428273"/>
                    <a:pt x="5139710" y="421022"/>
                  </a:cubicBezTo>
                  <a:cubicBezTo>
                    <a:pt x="5069048" y="407018"/>
                    <a:pt x="4997864" y="396037"/>
                    <a:pt x="4929402" y="424310"/>
                  </a:cubicBezTo>
                  <a:cubicBezTo>
                    <a:pt x="4891785" y="439890"/>
                    <a:pt x="4841650" y="448519"/>
                    <a:pt x="4782793" y="441046"/>
                  </a:cubicBezTo>
                  <a:cubicBezTo>
                    <a:pt x="4709316" y="431663"/>
                    <a:pt x="4641426" y="442031"/>
                    <a:pt x="4577594" y="459290"/>
                  </a:cubicBezTo>
                  <a:cubicBezTo>
                    <a:pt x="4554816" y="465538"/>
                    <a:pt x="4527069" y="468279"/>
                    <a:pt x="4500826" y="470529"/>
                  </a:cubicBezTo>
                  <a:cubicBezTo>
                    <a:pt x="4440199" y="475746"/>
                    <a:pt x="4379252" y="479993"/>
                    <a:pt x="4317973" y="483649"/>
                  </a:cubicBezTo>
                  <a:cubicBezTo>
                    <a:pt x="4267762" y="486741"/>
                    <a:pt x="4217264" y="488292"/>
                    <a:pt x="4166722" y="490602"/>
                  </a:cubicBezTo>
                  <a:cubicBezTo>
                    <a:pt x="4111394" y="493045"/>
                    <a:pt x="4067073" y="503124"/>
                    <a:pt x="4042814" y="530660"/>
                  </a:cubicBezTo>
                  <a:cubicBezTo>
                    <a:pt x="4034996" y="539407"/>
                    <a:pt x="4017001" y="545715"/>
                    <a:pt x="4002653" y="552594"/>
                  </a:cubicBezTo>
                  <a:cubicBezTo>
                    <a:pt x="3992459" y="557592"/>
                    <a:pt x="3979023" y="561086"/>
                    <a:pt x="3969549" y="566312"/>
                  </a:cubicBezTo>
                  <a:cubicBezTo>
                    <a:pt x="3919896" y="593854"/>
                    <a:pt x="3870968" y="621622"/>
                    <a:pt x="3821685" y="649183"/>
                  </a:cubicBezTo>
                  <a:cubicBezTo>
                    <a:pt x="3816761" y="651788"/>
                    <a:pt x="3811445" y="654943"/>
                    <a:pt x="3805138" y="655947"/>
                  </a:cubicBezTo>
                  <a:cubicBezTo>
                    <a:pt x="3739817" y="666451"/>
                    <a:pt x="3673801" y="676154"/>
                    <a:pt x="3609177" y="687459"/>
                  </a:cubicBezTo>
                  <a:cubicBezTo>
                    <a:pt x="3584288" y="691878"/>
                    <a:pt x="3558597" y="697589"/>
                    <a:pt x="3539727" y="706521"/>
                  </a:cubicBezTo>
                  <a:cubicBezTo>
                    <a:pt x="3496714" y="726780"/>
                    <a:pt x="3457268" y="749132"/>
                    <a:pt x="3396572" y="755681"/>
                  </a:cubicBezTo>
                  <a:cubicBezTo>
                    <a:pt x="3378807" y="757611"/>
                    <a:pt x="3357809" y="758036"/>
                    <a:pt x="3341054" y="754679"/>
                  </a:cubicBezTo>
                  <a:cubicBezTo>
                    <a:pt x="3272962" y="740809"/>
                    <a:pt x="3206471" y="724541"/>
                    <a:pt x="3138775" y="710120"/>
                  </a:cubicBezTo>
                  <a:cubicBezTo>
                    <a:pt x="3095820" y="701191"/>
                    <a:pt x="3056969" y="691141"/>
                    <a:pt x="3037283" y="666453"/>
                  </a:cubicBezTo>
                  <a:cubicBezTo>
                    <a:pt x="3031764" y="659487"/>
                    <a:pt x="3015626" y="651391"/>
                    <a:pt x="3002117" y="649347"/>
                  </a:cubicBezTo>
                  <a:cubicBezTo>
                    <a:pt x="2915220" y="636209"/>
                    <a:pt x="2829194" y="627503"/>
                    <a:pt x="2747294" y="652400"/>
                  </a:cubicBezTo>
                  <a:cubicBezTo>
                    <a:pt x="2730084" y="657794"/>
                    <a:pt x="2698519" y="656140"/>
                    <a:pt x="2676273" y="652304"/>
                  </a:cubicBezTo>
                  <a:cubicBezTo>
                    <a:pt x="2590546" y="637890"/>
                    <a:pt x="2508883" y="630176"/>
                    <a:pt x="2432360" y="657836"/>
                  </a:cubicBezTo>
                  <a:cubicBezTo>
                    <a:pt x="2423352" y="661179"/>
                    <a:pt x="2395274" y="656272"/>
                    <a:pt x="2382311" y="650824"/>
                  </a:cubicBezTo>
                  <a:cubicBezTo>
                    <a:pt x="2257393" y="597728"/>
                    <a:pt x="2187724" y="592930"/>
                    <a:pt x="2055134" y="630053"/>
                  </a:cubicBezTo>
                  <a:cubicBezTo>
                    <a:pt x="2046542" y="632464"/>
                    <a:pt x="2035364" y="635121"/>
                    <a:pt x="2031829" y="639324"/>
                  </a:cubicBezTo>
                  <a:cubicBezTo>
                    <a:pt x="2007977" y="666120"/>
                    <a:pt x="1960229" y="664380"/>
                    <a:pt x="1912764" y="664183"/>
                  </a:cubicBezTo>
                  <a:cubicBezTo>
                    <a:pt x="1860521" y="663924"/>
                    <a:pt x="1808236" y="664426"/>
                    <a:pt x="1755637" y="663960"/>
                  </a:cubicBezTo>
                  <a:cubicBezTo>
                    <a:pt x="1746439" y="663859"/>
                    <a:pt x="1736243" y="661799"/>
                    <a:pt x="1727159" y="659605"/>
                  </a:cubicBezTo>
                  <a:cubicBezTo>
                    <a:pt x="1692256" y="651480"/>
                    <a:pt x="1658604" y="640559"/>
                    <a:pt x="1622470" y="634850"/>
                  </a:cubicBezTo>
                  <a:cubicBezTo>
                    <a:pt x="1544362" y="622552"/>
                    <a:pt x="1469248" y="602210"/>
                    <a:pt x="1385955" y="604522"/>
                  </a:cubicBezTo>
                  <a:cubicBezTo>
                    <a:pt x="1371585" y="604913"/>
                    <a:pt x="1355357" y="598530"/>
                    <a:pt x="1340055" y="595629"/>
                  </a:cubicBezTo>
                  <a:cubicBezTo>
                    <a:pt x="1312351" y="590552"/>
                    <a:pt x="1285460" y="583993"/>
                    <a:pt x="1257271" y="581180"/>
                  </a:cubicBezTo>
                  <a:cubicBezTo>
                    <a:pt x="1182583" y="573830"/>
                    <a:pt x="1107142" y="566824"/>
                    <a:pt x="1031914" y="562692"/>
                  </a:cubicBezTo>
                  <a:cubicBezTo>
                    <a:pt x="995593" y="560597"/>
                    <a:pt x="958880" y="565923"/>
                    <a:pt x="922031" y="566853"/>
                  </a:cubicBezTo>
                  <a:cubicBezTo>
                    <a:pt x="905446" y="567320"/>
                    <a:pt x="878533" y="568199"/>
                    <a:pt x="873250" y="563724"/>
                  </a:cubicBezTo>
                  <a:cubicBezTo>
                    <a:pt x="832343" y="529722"/>
                    <a:pt x="772202" y="532674"/>
                    <a:pt x="711627" y="529880"/>
                  </a:cubicBezTo>
                  <a:cubicBezTo>
                    <a:pt x="577999" y="523641"/>
                    <a:pt x="447408" y="543696"/>
                    <a:pt x="311112" y="525106"/>
                  </a:cubicBezTo>
                  <a:cubicBezTo>
                    <a:pt x="271645" y="519795"/>
                    <a:pt x="226936" y="530235"/>
                    <a:pt x="184145" y="532188"/>
                  </a:cubicBezTo>
                  <a:cubicBezTo>
                    <a:pt x="162015" y="533128"/>
                    <a:pt x="137665" y="534333"/>
                    <a:pt x="116886" y="530572"/>
                  </a:cubicBezTo>
                  <a:cubicBezTo>
                    <a:pt x="84810" y="524693"/>
                    <a:pt x="54011" y="515448"/>
                    <a:pt x="23941" y="506433"/>
                  </a:cubicBezTo>
                  <a:lnTo>
                    <a:pt x="0" y="502149"/>
                  </a:lnTo>
                  <a:close/>
                </a:path>
              </a:pathLst>
            </a:custGeom>
            <a:blipFill>
              <a:blip r:embed="rId4">
                <a:alphaModFix amt="57000"/>
              </a:blip>
              <a:tile tx="0" ty="0" sx="100000" sy="10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mc:AlternateContent xmlns:mc="http://schemas.openxmlformats.org/markup-compatibility/2006" xmlns:p14="http://schemas.microsoft.com/office/powerpoint/2010/main">
        <mc:Choice Requires="p14">
          <p:contentPart p14:bwMode="auto" r:id="rId5">
            <p14:nvContentPartPr>
              <p14:cNvPr id="9" name="Ink 8">
                <a:extLst>
                  <a:ext uri="{FF2B5EF4-FFF2-40B4-BE49-F238E27FC236}">
                    <a16:creationId xmlns:a16="http://schemas.microsoft.com/office/drawing/2014/main" id="{D803BBBD-CF18-6428-016E-9A228122FAFE}"/>
                  </a:ext>
                </a:extLst>
              </p14:cNvPr>
              <p14:cNvContentPartPr/>
              <p14:nvPr/>
            </p14:nvContentPartPr>
            <p14:xfrm>
              <a:off x="1168975" y="4703331"/>
              <a:ext cx="3628800" cy="274680"/>
            </p14:xfrm>
          </p:contentPart>
        </mc:Choice>
        <mc:Fallback xmlns="">
          <p:pic>
            <p:nvPicPr>
              <p:cNvPr id="9" name="Ink 8">
                <a:extLst>
                  <a:ext uri="{FF2B5EF4-FFF2-40B4-BE49-F238E27FC236}">
                    <a16:creationId xmlns:a16="http://schemas.microsoft.com/office/drawing/2014/main" id="{D803BBBD-CF18-6428-016E-9A228122FAFE}"/>
                  </a:ext>
                </a:extLst>
              </p:cNvPr>
              <p:cNvPicPr/>
              <p:nvPr/>
            </p:nvPicPr>
            <p:blipFill>
              <a:blip r:embed="rId6"/>
              <a:stretch>
                <a:fillRect/>
              </a:stretch>
            </p:blipFill>
            <p:spPr>
              <a:xfrm>
                <a:off x="1115335" y="4595691"/>
                <a:ext cx="3736440" cy="4903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0" name="Ink 9">
                <a:extLst>
                  <a:ext uri="{FF2B5EF4-FFF2-40B4-BE49-F238E27FC236}">
                    <a16:creationId xmlns:a16="http://schemas.microsoft.com/office/drawing/2014/main" id="{6A5A2B7A-BDFE-C310-A168-19904E23ABE4}"/>
                  </a:ext>
                </a:extLst>
              </p14:cNvPr>
              <p14:cNvContentPartPr/>
              <p14:nvPr/>
            </p14:nvContentPartPr>
            <p14:xfrm>
              <a:off x="2589895" y="4842651"/>
              <a:ext cx="2046240" cy="72000"/>
            </p14:xfrm>
          </p:contentPart>
        </mc:Choice>
        <mc:Fallback xmlns="">
          <p:pic>
            <p:nvPicPr>
              <p:cNvPr id="10" name="Ink 9">
                <a:extLst>
                  <a:ext uri="{FF2B5EF4-FFF2-40B4-BE49-F238E27FC236}">
                    <a16:creationId xmlns:a16="http://schemas.microsoft.com/office/drawing/2014/main" id="{6A5A2B7A-BDFE-C310-A168-19904E23ABE4}"/>
                  </a:ext>
                </a:extLst>
              </p:cNvPr>
              <p:cNvPicPr/>
              <p:nvPr/>
            </p:nvPicPr>
            <p:blipFill>
              <a:blip r:embed="rId8"/>
              <a:stretch>
                <a:fillRect/>
              </a:stretch>
            </p:blipFill>
            <p:spPr>
              <a:xfrm>
                <a:off x="2536255" y="4735011"/>
                <a:ext cx="2153880" cy="287640"/>
              </a:xfrm>
              <a:prstGeom prst="rect">
                <a:avLst/>
              </a:prstGeom>
            </p:spPr>
          </p:pic>
        </mc:Fallback>
      </mc:AlternateContent>
    </p:spTree>
    <p:extLst>
      <p:ext uri="{BB962C8B-B14F-4D97-AF65-F5344CB8AC3E}">
        <p14:creationId xmlns:p14="http://schemas.microsoft.com/office/powerpoint/2010/main" val="158312012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a:extLst>
              <a:ext uri="{C183D7F6-B498-43B3-948B-1728B52AA6E4}">
                <adec:decorative xmlns:adec="http://schemas.microsoft.com/office/drawing/2017/decorative" val="1"/>
              </a:ext>
            </a:extLst>
          </p:cNvPr>
          <p:cNvSpPr/>
          <p:nvPr/>
        </p:nvSpPr>
        <p:spPr>
          <a:xfrm>
            <a:off x="1586" y="0"/>
            <a:ext cx="12188824" cy="6858000"/>
          </a:xfrm>
          <a:prstGeom prst="rect">
            <a:avLst/>
          </a:prstGeom>
          <a:solidFill>
            <a:srgbClr val="D63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2" name="Picture 21" descr="Black and white background crowded city street image."/>
          <p:cNvPicPr>
            <a:picLocks noChangeAspect="1"/>
          </p:cNvPicPr>
          <p:nvPr/>
        </p:nvPicPr>
        <p:blipFill rotWithShape="1">
          <a:blip r:embed="rId3" cstate="print">
            <a:alphaModFix amt="10000"/>
            <a:extLst>
              <a:ext uri="{BEBA8EAE-BF5A-486C-A8C5-ECC9F3942E4B}">
                <a14:imgProps xmlns:a14="http://schemas.microsoft.com/office/drawing/2010/main">
                  <a14:imgLayer r:embed="rId4">
                    <a14:imgEffect>
                      <a14:saturation sat="0"/>
                    </a14:imgEffect>
                    <a14:imgEffect>
                      <a14:brightnessContrast contrast="40000"/>
                    </a14:imgEffect>
                  </a14:imgLayer>
                </a14:imgProps>
              </a:ext>
              <a:ext uri="{28A0092B-C50C-407E-A947-70E740481C1C}">
                <a14:useLocalDpi xmlns:a14="http://schemas.microsoft.com/office/drawing/2010/main" val="0"/>
              </a:ext>
            </a:extLst>
          </a:blip>
          <a:srcRect/>
          <a:stretch/>
        </p:blipFill>
        <p:spPr>
          <a:xfrm>
            <a:off x="1589" y="1"/>
            <a:ext cx="12188825" cy="5486399"/>
          </a:xfrm>
          <a:prstGeom prst="rect">
            <a:avLst/>
          </a:prstGeom>
        </p:spPr>
      </p:pic>
      <p:sp>
        <p:nvSpPr>
          <p:cNvPr id="38" name="Sample 9" hidden="1"/>
          <p:cNvSpPr>
            <a:spLocks noGrp="1"/>
          </p:cNvSpPr>
          <p:nvPr>
            <p:ph type="title"/>
          </p:nvPr>
        </p:nvSpPr>
        <p:spPr/>
        <p:txBody>
          <a:bodyPr/>
          <a:lstStyle/>
          <a:p>
            <a:r>
              <a:rPr lang="en-US" dirty="0">
                <a:noFill/>
              </a:rPr>
              <a:t>Sample 9</a:t>
            </a:r>
          </a:p>
        </p:txBody>
      </p:sp>
      <p:sp>
        <p:nvSpPr>
          <p:cNvPr id="30" name="Rectangle 29">
            <a:extLst>
              <a:ext uri="{C183D7F6-B498-43B3-948B-1728B52AA6E4}">
                <adec:decorative xmlns:adec="http://schemas.microsoft.com/office/drawing/2017/decorative" val="1"/>
              </a:ext>
            </a:extLst>
          </p:cNvPr>
          <p:cNvSpPr/>
          <p:nvPr/>
        </p:nvSpPr>
        <p:spPr>
          <a:xfrm>
            <a:off x="1588" y="5486400"/>
            <a:ext cx="12188824" cy="13716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TextBox 31"/>
          <p:cNvSpPr txBox="1"/>
          <p:nvPr/>
        </p:nvSpPr>
        <p:spPr>
          <a:xfrm>
            <a:off x="1588" y="656791"/>
            <a:ext cx="12188822" cy="1107996"/>
          </a:xfrm>
          <a:prstGeom prst="rect">
            <a:avLst/>
          </a:prstGeom>
          <a:noFill/>
        </p:spPr>
        <p:txBody>
          <a:bodyPr wrap="square" rtlCol="0">
            <a:spAutoFit/>
          </a:bodyPr>
          <a:lstStyle/>
          <a:p>
            <a:pPr algn="ctr"/>
            <a:r>
              <a:rPr lang="en-US" sz="6600" b="1" dirty="0">
                <a:solidFill>
                  <a:schemeClr val="bg1"/>
                </a:solidFill>
                <a:latin typeface="Georgia" charset="0"/>
                <a:ea typeface="Georgia" charset="0"/>
                <a:cs typeface="Georgia" charset="0"/>
              </a:rPr>
              <a:t>Exploratory Data Analysis</a:t>
            </a:r>
          </a:p>
        </p:txBody>
      </p:sp>
      <p:sp>
        <p:nvSpPr>
          <p:cNvPr id="33" name="TextBox 32"/>
          <p:cNvSpPr txBox="1"/>
          <p:nvPr/>
        </p:nvSpPr>
        <p:spPr>
          <a:xfrm>
            <a:off x="634289" y="2287124"/>
            <a:ext cx="5334000" cy="2031325"/>
          </a:xfrm>
          <a:prstGeom prst="rect">
            <a:avLst/>
          </a:prstGeom>
          <a:noFill/>
        </p:spPr>
        <p:txBody>
          <a:bodyPr wrap="square" rtlCol="0">
            <a:spAutoFit/>
          </a:bodyPr>
          <a:lstStyle/>
          <a:p>
            <a:r>
              <a:rPr lang="en-US" dirty="0">
                <a:solidFill>
                  <a:schemeClr val="bg1"/>
                </a:solidFill>
                <a:latin typeface="Century Gothic" charset="0"/>
                <a:ea typeface="Century Gothic" charset="0"/>
                <a:cs typeface="Century Gothic" charset="0"/>
              </a:rPr>
              <a:t>Performing Exploratory Data Analysis to comment on what information the dataset conveys and if it’s complete/suitable to solve the given business problem. And also exploring for any patterns/ insights that might guide in addressing the overall business problem.</a:t>
            </a:r>
          </a:p>
        </p:txBody>
      </p:sp>
      <p:grpSp>
        <p:nvGrpSpPr>
          <p:cNvPr id="8" name="Group 7" descr="Cutout people holding signs group."/>
          <p:cNvGrpSpPr/>
          <p:nvPr/>
        </p:nvGrpSpPr>
        <p:grpSpPr>
          <a:xfrm>
            <a:off x="5494501" y="2438401"/>
            <a:ext cx="6101759" cy="4419600"/>
            <a:chOff x="5326652" y="2438401"/>
            <a:chExt cx="6101759" cy="4419600"/>
          </a:xfrm>
        </p:grpSpPr>
        <p:pic>
          <p:nvPicPr>
            <p:cNvPr id="17" name="Picture 16" descr="Cutout woman Courntey holding sign."/>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5326652" y="2833019"/>
              <a:ext cx="3007551" cy="4024981"/>
            </a:xfrm>
            <a:prstGeom prst="rect">
              <a:avLst/>
            </a:prstGeom>
          </p:spPr>
        </p:pic>
        <p:pic>
          <p:nvPicPr>
            <p:cNvPr id="19" name="Picture 18" descr="Cutout man Isaac holding sign."/>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8408028" y="2438401"/>
              <a:ext cx="3020383" cy="4419600"/>
            </a:xfrm>
            <a:prstGeom prst="rect">
              <a:avLst/>
            </a:prstGeom>
          </p:spPr>
        </p:pic>
        <p:grpSp>
          <p:nvGrpSpPr>
            <p:cNvPr id="5" name="Group 4" descr="cutout people with signs group."/>
            <p:cNvGrpSpPr/>
            <p:nvPr/>
          </p:nvGrpSpPr>
          <p:grpSpPr>
            <a:xfrm>
              <a:off x="5966704" y="4034412"/>
              <a:ext cx="4818674" cy="1417490"/>
              <a:chOff x="5257618" y="4245107"/>
              <a:chExt cx="4459107" cy="1311719"/>
            </a:xfrm>
          </p:grpSpPr>
          <p:sp>
            <p:nvSpPr>
              <p:cNvPr id="37" name="TextBox 36"/>
              <p:cNvSpPr txBox="1"/>
              <p:nvPr/>
            </p:nvSpPr>
            <p:spPr>
              <a:xfrm rot="21540000">
                <a:off x="8197144" y="4245107"/>
                <a:ext cx="1519581" cy="1110762"/>
              </a:xfrm>
              <a:prstGeom prst="rect">
                <a:avLst/>
              </a:prstGeom>
              <a:noFill/>
            </p:spPr>
            <p:txBody>
              <a:bodyPr wrap="square" rtlCol="0">
                <a:spAutoFit/>
              </a:bodyPr>
              <a:lstStyle/>
              <a:p>
                <a:pPr algn="ctr"/>
                <a:r>
                  <a:rPr lang="en-US" sz="3600" dirty="0">
                    <a:solidFill>
                      <a:srgbClr val="FF733C"/>
                    </a:solidFill>
                  </a:rPr>
                  <a:t>Male</a:t>
                </a:r>
                <a:br>
                  <a:rPr lang="en-US" sz="3600" dirty="0">
                    <a:solidFill>
                      <a:srgbClr val="FF733C"/>
                    </a:solidFill>
                  </a:rPr>
                </a:br>
                <a:r>
                  <a:rPr lang="en-IN" sz="3600" b="0" i="0" dirty="0">
                    <a:solidFill>
                      <a:srgbClr val="212121"/>
                    </a:solidFill>
                    <a:effectLst/>
                    <a:latin typeface="Courier New" panose="02070309020205020404" pitchFamily="49" charset="0"/>
                  </a:rPr>
                  <a:t>24349</a:t>
                </a:r>
                <a:endParaRPr lang="en-US" sz="3600" dirty="0">
                  <a:solidFill>
                    <a:srgbClr val="FF733C"/>
                  </a:solidFill>
                </a:endParaRPr>
              </a:p>
            </p:txBody>
          </p:sp>
          <p:sp>
            <p:nvSpPr>
              <p:cNvPr id="45" name="TextBox 44"/>
              <p:cNvSpPr txBox="1"/>
              <p:nvPr/>
            </p:nvSpPr>
            <p:spPr>
              <a:xfrm>
                <a:off x="5257618" y="4446064"/>
                <a:ext cx="1557443" cy="1110762"/>
              </a:xfrm>
              <a:prstGeom prst="rect">
                <a:avLst/>
              </a:prstGeom>
              <a:noFill/>
            </p:spPr>
            <p:txBody>
              <a:bodyPr wrap="square" rtlCol="0">
                <a:spAutoFit/>
              </a:bodyPr>
              <a:lstStyle/>
              <a:p>
                <a:pPr algn="ctr"/>
                <a:r>
                  <a:rPr lang="en-US" sz="3600" dirty="0">
                    <a:solidFill>
                      <a:srgbClr val="FF733C"/>
                    </a:solidFill>
                  </a:rPr>
                  <a:t>Female</a:t>
                </a:r>
                <a:br>
                  <a:rPr lang="en-US" sz="3600" dirty="0">
                    <a:solidFill>
                      <a:srgbClr val="FF733C"/>
                    </a:solidFill>
                  </a:rPr>
                </a:br>
                <a:r>
                  <a:rPr lang="en-IN" sz="3600" b="0" i="0" dirty="0">
                    <a:solidFill>
                      <a:srgbClr val="212121"/>
                    </a:solidFill>
                    <a:effectLst/>
                    <a:latin typeface="Courier New" panose="02070309020205020404" pitchFamily="49" charset="0"/>
                  </a:rPr>
                  <a:t>29681</a:t>
                </a:r>
                <a:endParaRPr lang="en-US" sz="3600" dirty="0">
                  <a:solidFill>
                    <a:srgbClr val="FF733C"/>
                  </a:solidFill>
                </a:endParaRPr>
              </a:p>
            </p:txBody>
          </p:sp>
        </p:grpSp>
      </p:grpSp>
      <p:sp>
        <p:nvSpPr>
          <p:cNvPr id="21" name="TextBox 20"/>
          <p:cNvSpPr txBox="1"/>
          <p:nvPr/>
        </p:nvSpPr>
        <p:spPr>
          <a:xfrm>
            <a:off x="-571047" y="5662600"/>
            <a:ext cx="6705600" cy="1077218"/>
          </a:xfrm>
          <a:prstGeom prst="rect">
            <a:avLst/>
          </a:prstGeom>
          <a:noFill/>
        </p:spPr>
        <p:txBody>
          <a:bodyPr wrap="square" rtlCol="0">
            <a:spAutoFit/>
          </a:bodyPr>
          <a:lstStyle/>
          <a:p>
            <a:pPr algn="ctr"/>
            <a:r>
              <a:rPr lang="en-US" sz="3200" b="1" dirty="0">
                <a:latin typeface="Bahnschrift SemiBold SemiConden" panose="020B0502040204020203" pitchFamily="34" charset="0"/>
                <a:ea typeface="Century Gothic" charset="0"/>
                <a:cs typeface="Century Gothic" charset="0"/>
              </a:rPr>
              <a:t>Uni-Variate and Bi-Variate </a:t>
            </a:r>
          </a:p>
          <a:p>
            <a:pPr algn="ctr"/>
            <a:r>
              <a:rPr lang="en-US" sz="3200" b="1" dirty="0">
                <a:latin typeface="Bahnschrift SemiBold SemiConden" panose="020B0502040204020203" pitchFamily="34" charset="0"/>
                <a:ea typeface="Century Gothic" charset="0"/>
                <a:cs typeface="Century Gothic" charset="0"/>
              </a:rPr>
              <a:t>Distributions</a:t>
            </a:r>
          </a:p>
        </p:txBody>
      </p:sp>
    </p:spTree>
    <p:extLst>
      <p:ext uri="{BB962C8B-B14F-4D97-AF65-F5344CB8AC3E}">
        <p14:creationId xmlns:p14="http://schemas.microsoft.com/office/powerpoint/2010/main" val="189245032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childTnLst>
                                </p:cTn>
                              </p:par>
                            </p:childTnLst>
                          </p:cTn>
                        </p:par>
                        <p:par>
                          <p:cTn id="8" fill="hold">
                            <p:stCondLst>
                              <p:cond delay="1500"/>
                            </p:stCondLst>
                            <p:childTnLst>
                              <p:par>
                                <p:cTn id="9" presetID="2" presetClass="entr" presetSubtype="1" accel="50000" decel="50000" fill="hold" grpId="0" nodeType="afterEffect">
                                  <p:stCondLst>
                                    <p:cond delay="0"/>
                                  </p:stCondLst>
                                  <p:childTnLst>
                                    <p:set>
                                      <p:cBhvr>
                                        <p:cTn id="10" dur="1" fill="hold">
                                          <p:stCondLst>
                                            <p:cond delay="0"/>
                                          </p:stCondLst>
                                        </p:cTn>
                                        <p:tgtEl>
                                          <p:spTgt spid="32"/>
                                        </p:tgtEl>
                                        <p:attrNameLst>
                                          <p:attrName>style.visibility</p:attrName>
                                        </p:attrNameLst>
                                      </p:cBhvr>
                                      <p:to>
                                        <p:strVal val="visible"/>
                                      </p:to>
                                    </p:set>
                                    <p:anim calcmode="lin" valueType="num">
                                      <p:cBhvr additive="base">
                                        <p:cTn id="11" dur="1000" fill="hold"/>
                                        <p:tgtEl>
                                          <p:spTgt spid="32"/>
                                        </p:tgtEl>
                                        <p:attrNameLst>
                                          <p:attrName>ppt_x</p:attrName>
                                        </p:attrNameLst>
                                      </p:cBhvr>
                                      <p:tavLst>
                                        <p:tav tm="0">
                                          <p:val>
                                            <p:strVal val="#ppt_x"/>
                                          </p:val>
                                        </p:tav>
                                        <p:tav tm="100000">
                                          <p:val>
                                            <p:strVal val="#ppt_x"/>
                                          </p:val>
                                        </p:tav>
                                      </p:tavLst>
                                    </p:anim>
                                    <p:anim calcmode="lin" valueType="num">
                                      <p:cBhvr additive="base">
                                        <p:cTn id="12" dur="1000" fill="hold"/>
                                        <p:tgtEl>
                                          <p:spTgt spid="32"/>
                                        </p:tgtEl>
                                        <p:attrNameLst>
                                          <p:attrName>ppt_y</p:attrName>
                                        </p:attrNameLst>
                                      </p:cBhvr>
                                      <p:tavLst>
                                        <p:tav tm="0">
                                          <p:val>
                                            <p:strVal val="0-#ppt_h/2"/>
                                          </p:val>
                                        </p:tav>
                                        <p:tav tm="100000">
                                          <p:val>
                                            <p:strVal val="#ppt_y"/>
                                          </p:val>
                                        </p:tav>
                                      </p:tavLst>
                                    </p:anim>
                                  </p:childTnLst>
                                </p:cTn>
                              </p:par>
                              <p:par>
                                <p:cTn id="13" presetID="2" presetClass="entr" presetSubtype="2" accel="50000" decel="50000" fill="hold" grpId="0" nodeType="withEffect">
                                  <p:stCondLst>
                                    <p:cond delay="0"/>
                                  </p:stCondLst>
                                  <p:childTnLst>
                                    <p:set>
                                      <p:cBhvr>
                                        <p:cTn id="14" dur="1" fill="hold">
                                          <p:stCondLst>
                                            <p:cond delay="0"/>
                                          </p:stCondLst>
                                        </p:cTn>
                                        <p:tgtEl>
                                          <p:spTgt spid="33"/>
                                        </p:tgtEl>
                                        <p:attrNameLst>
                                          <p:attrName>style.visibility</p:attrName>
                                        </p:attrNameLst>
                                      </p:cBhvr>
                                      <p:to>
                                        <p:strVal val="visible"/>
                                      </p:to>
                                    </p:set>
                                    <p:anim calcmode="lin" valueType="num">
                                      <p:cBhvr additive="base">
                                        <p:cTn id="15" dur="1000" fill="hold"/>
                                        <p:tgtEl>
                                          <p:spTgt spid="33"/>
                                        </p:tgtEl>
                                        <p:attrNameLst>
                                          <p:attrName>ppt_x</p:attrName>
                                        </p:attrNameLst>
                                      </p:cBhvr>
                                      <p:tavLst>
                                        <p:tav tm="0">
                                          <p:val>
                                            <p:strVal val="1+#ppt_w/2"/>
                                          </p:val>
                                        </p:tav>
                                        <p:tav tm="100000">
                                          <p:val>
                                            <p:strVal val="#ppt_x"/>
                                          </p:val>
                                        </p:tav>
                                      </p:tavLst>
                                    </p:anim>
                                    <p:anim calcmode="lin" valueType="num">
                                      <p:cBhvr additive="base">
                                        <p:cTn id="16" dur="1000" fill="hold"/>
                                        <p:tgtEl>
                                          <p:spTgt spid="33"/>
                                        </p:tgtEl>
                                        <p:attrNameLst>
                                          <p:attrName>ppt_y</p:attrName>
                                        </p:attrNameLst>
                                      </p:cBhvr>
                                      <p:tavLst>
                                        <p:tav tm="0">
                                          <p:val>
                                            <p:strVal val="#ppt_y"/>
                                          </p:val>
                                        </p:tav>
                                        <p:tav tm="100000">
                                          <p:val>
                                            <p:strVal val="#ppt_y"/>
                                          </p:val>
                                        </p:tav>
                                      </p:tavLst>
                                    </p:anim>
                                  </p:childTnLst>
                                </p:cTn>
                              </p:par>
                              <p:par>
                                <p:cTn id="17" presetID="2" presetClass="entr" presetSubtype="8" accel="50000" decel="5000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anim calcmode="lin" valueType="num">
                                      <p:cBhvr additive="base">
                                        <p:cTn id="19" dur="1000" fill="hold"/>
                                        <p:tgtEl>
                                          <p:spTgt spid="21"/>
                                        </p:tgtEl>
                                        <p:attrNameLst>
                                          <p:attrName>ppt_x</p:attrName>
                                        </p:attrNameLst>
                                      </p:cBhvr>
                                      <p:tavLst>
                                        <p:tav tm="0">
                                          <p:val>
                                            <p:strVal val="0-#ppt_w/2"/>
                                          </p:val>
                                        </p:tav>
                                        <p:tav tm="100000">
                                          <p:val>
                                            <p:strVal val="#ppt_x"/>
                                          </p:val>
                                        </p:tav>
                                      </p:tavLst>
                                    </p:anim>
                                    <p:anim calcmode="lin" valueType="num">
                                      <p:cBhvr additive="base">
                                        <p:cTn id="20" dur="1000" fill="hold"/>
                                        <p:tgtEl>
                                          <p:spTgt spid="2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3" grpId="0"/>
      <p:bldP spid="21"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cture containing text, screenshot, diagram, plot&#10;&#10;Description automatically generated">
            <a:extLst>
              <a:ext uri="{FF2B5EF4-FFF2-40B4-BE49-F238E27FC236}">
                <a16:creationId xmlns:a16="http://schemas.microsoft.com/office/drawing/2014/main" id="{0F23FD20-4CD3-3A2D-4CBF-B9B18C7C1A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55305" y="907104"/>
            <a:ext cx="3643461" cy="2513988"/>
          </a:xfrm>
          <a:prstGeom prst="rect">
            <a:avLst/>
          </a:prstGeom>
        </p:spPr>
      </p:pic>
      <p:pic>
        <p:nvPicPr>
          <p:cNvPr id="8" name="Picture 7" descr="A picture containing text, diagram, font, screenshot&#10;&#10;Description automatically generated">
            <a:extLst>
              <a:ext uri="{FF2B5EF4-FFF2-40B4-BE49-F238E27FC236}">
                <a16:creationId xmlns:a16="http://schemas.microsoft.com/office/drawing/2014/main" id="{D18D6D24-38B8-E722-47F1-5F3884602F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9990" y="1040182"/>
            <a:ext cx="3710144" cy="2235360"/>
          </a:xfrm>
          <a:prstGeom prst="rect">
            <a:avLst/>
          </a:prstGeom>
        </p:spPr>
      </p:pic>
      <p:sp>
        <p:nvSpPr>
          <p:cNvPr id="10" name="TextBox 9">
            <a:extLst>
              <a:ext uri="{FF2B5EF4-FFF2-40B4-BE49-F238E27FC236}">
                <a16:creationId xmlns:a16="http://schemas.microsoft.com/office/drawing/2014/main" id="{1C1A1A7A-1DD6-DC3F-3E1E-7FF78C5E16EE}"/>
              </a:ext>
            </a:extLst>
          </p:cNvPr>
          <p:cNvSpPr txBox="1"/>
          <p:nvPr/>
        </p:nvSpPr>
        <p:spPr>
          <a:xfrm>
            <a:off x="1209739" y="3429000"/>
            <a:ext cx="1916131" cy="261610"/>
          </a:xfrm>
          <a:prstGeom prst="rect">
            <a:avLst/>
          </a:prstGeom>
          <a:noFill/>
        </p:spPr>
        <p:txBody>
          <a:bodyPr wrap="square" rtlCol="0">
            <a:spAutoFit/>
          </a:bodyPr>
          <a:lstStyle/>
          <a:p>
            <a:r>
              <a:rPr lang="en-US" sz="1100" b="1">
                <a:latin typeface="Roboto" panose="02000000000000000000" pitchFamily="2" charset="0"/>
                <a:ea typeface="Roboto" panose="02000000000000000000" pitchFamily="2" charset="0"/>
                <a:cs typeface="Roboto" panose="02000000000000000000" pitchFamily="2" charset="0"/>
              </a:rPr>
              <a:t>Segment wise Distribution</a:t>
            </a:r>
            <a:endParaRPr lang="en-IN" sz="1100" b="1" dirty="0">
              <a:latin typeface="Roboto" panose="02000000000000000000" pitchFamily="2" charset="0"/>
              <a:ea typeface="Roboto" panose="02000000000000000000" pitchFamily="2" charset="0"/>
              <a:cs typeface="Roboto" panose="02000000000000000000" pitchFamily="2" charset="0"/>
            </a:endParaRPr>
          </a:p>
        </p:txBody>
      </p:sp>
      <p:sp>
        <p:nvSpPr>
          <p:cNvPr id="11" name="TextBox 10">
            <a:extLst>
              <a:ext uri="{FF2B5EF4-FFF2-40B4-BE49-F238E27FC236}">
                <a16:creationId xmlns:a16="http://schemas.microsoft.com/office/drawing/2014/main" id="{C124678E-6BBC-5EBA-3AF1-8C6B1A2F8E06}"/>
              </a:ext>
            </a:extLst>
          </p:cNvPr>
          <p:cNvSpPr txBox="1"/>
          <p:nvPr/>
        </p:nvSpPr>
        <p:spPr>
          <a:xfrm>
            <a:off x="5370447" y="3392910"/>
            <a:ext cx="1600734" cy="261610"/>
          </a:xfrm>
          <a:prstGeom prst="rect">
            <a:avLst/>
          </a:prstGeom>
          <a:noFill/>
        </p:spPr>
        <p:txBody>
          <a:bodyPr wrap="square" rtlCol="0">
            <a:spAutoFit/>
          </a:bodyPr>
          <a:lstStyle/>
          <a:p>
            <a:r>
              <a:rPr lang="en-US" sz="1100" b="1">
                <a:latin typeface="Roboto" panose="02000000000000000000" pitchFamily="2" charset="0"/>
                <a:ea typeface="Roboto" panose="02000000000000000000" pitchFamily="2" charset="0"/>
                <a:cs typeface="Roboto" panose="02000000000000000000" pitchFamily="2" charset="0"/>
              </a:rPr>
              <a:t>Age wise Distribution</a:t>
            </a:r>
            <a:endParaRPr lang="en-IN" sz="1100" b="1" dirty="0">
              <a:latin typeface="Roboto" panose="02000000000000000000" pitchFamily="2" charset="0"/>
              <a:ea typeface="Roboto" panose="02000000000000000000" pitchFamily="2" charset="0"/>
              <a:cs typeface="Roboto" panose="02000000000000000000" pitchFamily="2" charset="0"/>
            </a:endParaRPr>
          </a:p>
        </p:txBody>
      </p:sp>
      <p:sp>
        <p:nvSpPr>
          <p:cNvPr id="13" name="Title 1">
            <a:extLst>
              <a:ext uri="{FF2B5EF4-FFF2-40B4-BE49-F238E27FC236}">
                <a16:creationId xmlns:a16="http://schemas.microsoft.com/office/drawing/2014/main" id="{BA571072-4115-2D24-CA8D-0B17EA715B72}"/>
              </a:ext>
            </a:extLst>
          </p:cNvPr>
          <p:cNvSpPr>
            <a:spLocks noGrp="1"/>
          </p:cNvSpPr>
          <p:nvPr>
            <p:ph type="title"/>
          </p:nvPr>
        </p:nvSpPr>
        <p:spPr>
          <a:xfrm>
            <a:off x="702184" y="435146"/>
            <a:ext cx="10253508" cy="856886"/>
          </a:xfrm>
        </p:spPr>
        <p:txBody>
          <a:bodyPr vert="horz" lIns="91440" tIns="45720" rIns="91440" bIns="45720" rtlCol="0" anchor="b">
            <a:normAutofit fontScale="90000"/>
          </a:bodyPr>
          <a:lstStyle/>
          <a:p>
            <a:r>
              <a:rPr lang="en-US" sz="3700" b="1" i="0" kern="1200">
                <a:solidFill>
                  <a:schemeClr val="tx1"/>
                </a:solidFill>
                <a:effectLst>
                  <a:outerShdw blurRad="38100" dist="38100" dir="2700000" algn="tl">
                    <a:srgbClr val="000000">
                      <a:alpha val="43137"/>
                    </a:srgbClr>
                  </a:outerShdw>
                </a:effectLst>
                <a:latin typeface="+mj-lt"/>
                <a:ea typeface="+mj-ea"/>
                <a:cs typeface="+mj-cs"/>
              </a:rPr>
              <a:t>Univariate for Categorical &amp; Numerical Variables</a:t>
            </a:r>
            <a:br>
              <a:rPr lang="en-US" sz="3700" b="1" i="0" kern="1200">
                <a:solidFill>
                  <a:schemeClr val="tx1"/>
                </a:solidFill>
                <a:effectLst>
                  <a:outerShdw blurRad="38100" dist="38100" dir="2700000" algn="tl">
                    <a:srgbClr val="000000">
                      <a:alpha val="43137"/>
                    </a:srgbClr>
                  </a:outerShdw>
                </a:effectLst>
                <a:latin typeface="+mj-lt"/>
                <a:ea typeface="+mj-ea"/>
                <a:cs typeface="+mj-cs"/>
              </a:rPr>
            </a:br>
            <a:endParaRPr lang="en-US" sz="3700" b="1" kern="1200" dirty="0">
              <a:solidFill>
                <a:schemeClr val="tx1"/>
              </a:solidFill>
              <a:effectLst>
                <a:outerShdw blurRad="38100" dist="38100" dir="2700000" algn="tl">
                  <a:srgbClr val="000000">
                    <a:alpha val="43137"/>
                  </a:srgbClr>
                </a:outerShdw>
              </a:effectLst>
              <a:latin typeface="+mj-lt"/>
              <a:ea typeface="+mj-ea"/>
              <a:cs typeface="+mj-cs"/>
            </a:endParaRPr>
          </a:p>
        </p:txBody>
      </p:sp>
      <p:pic>
        <p:nvPicPr>
          <p:cNvPr id="15" name="Picture 14" descr="A green and yellow circle with text&#10;&#10;Description automatically generated with low confidence">
            <a:extLst>
              <a:ext uri="{FF2B5EF4-FFF2-40B4-BE49-F238E27FC236}">
                <a16:creationId xmlns:a16="http://schemas.microsoft.com/office/drawing/2014/main" id="{99C4FEB7-9EE3-D85A-162B-5CBB1512DB7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07277" y="4119192"/>
            <a:ext cx="2621661" cy="2376319"/>
          </a:xfrm>
          <a:prstGeom prst="rect">
            <a:avLst/>
          </a:prstGeom>
        </p:spPr>
      </p:pic>
      <p:pic>
        <p:nvPicPr>
          <p:cNvPr id="19" name="Picture 18" descr="A pink circle with a yellow triangle and black text&#10;&#10;Description automatically generated with medium confidence">
            <a:extLst>
              <a:ext uri="{FF2B5EF4-FFF2-40B4-BE49-F238E27FC236}">
                <a16:creationId xmlns:a16="http://schemas.microsoft.com/office/drawing/2014/main" id="{DC072D6A-26AE-80FD-4B7D-B1BB0D24E9F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06154" y="4149558"/>
            <a:ext cx="2621660" cy="2175845"/>
          </a:xfrm>
          <a:prstGeom prst="rect">
            <a:avLst/>
          </a:prstGeom>
        </p:spPr>
      </p:pic>
      <p:pic>
        <p:nvPicPr>
          <p:cNvPr id="21" name="Picture 20" descr="A red circle with black text&#10;&#10;Description automatically generated with medium confidence">
            <a:extLst>
              <a:ext uri="{FF2B5EF4-FFF2-40B4-BE49-F238E27FC236}">
                <a16:creationId xmlns:a16="http://schemas.microsoft.com/office/drawing/2014/main" id="{8B62FDE6-EF78-B17F-46F9-182BE7CA559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469164" y="4268478"/>
            <a:ext cx="2550663" cy="1938004"/>
          </a:xfrm>
          <a:prstGeom prst="rect">
            <a:avLst/>
          </a:prstGeom>
        </p:spPr>
      </p:pic>
      <p:pic>
        <p:nvPicPr>
          <p:cNvPr id="23" name="Picture 22" descr="A blue and orange circle with text&#10;&#10;Description automatically generated with low confidence">
            <a:extLst>
              <a:ext uri="{FF2B5EF4-FFF2-40B4-BE49-F238E27FC236}">
                <a16:creationId xmlns:a16="http://schemas.microsoft.com/office/drawing/2014/main" id="{8CBC9E25-0D0D-8322-312F-52ECEC2887C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2173" y="3915200"/>
            <a:ext cx="2803884" cy="2534197"/>
          </a:xfrm>
          <a:prstGeom prst="rect">
            <a:avLst/>
          </a:prstGeom>
        </p:spPr>
      </p:pic>
      <p:pic>
        <p:nvPicPr>
          <p:cNvPr id="3" name="Picture 2" descr="A picture containing text, screenshot, plot, diagram&#10;&#10;Description automatically generated">
            <a:extLst>
              <a:ext uri="{FF2B5EF4-FFF2-40B4-BE49-F238E27FC236}">
                <a16:creationId xmlns:a16="http://schemas.microsoft.com/office/drawing/2014/main" id="{234ACDC3-B240-34E3-CDAB-64814BCD7C3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293763" y="878653"/>
            <a:ext cx="3499159" cy="2514257"/>
          </a:xfrm>
          <a:prstGeom prst="rect">
            <a:avLst/>
          </a:prstGeom>
        </p:spPr>
      </p:pic>
      <p:sp>
        <p:nvSpPr>
          <p:cNvPr id="4" name="TextBox 3">
            <a:extLst>
              <a:ext uri="{FF2B5EF4-FFF2-40B4-BE49-F238E27FC236}">
                <a16:creationId xmlns:a16="http://schemas.microsoft.com/office/drawing/2014/main" id="{454DC16A-F150-264F-B359-574AEAB2FAA7}"/>
              </a:ext>
            </a:extLst>
          </p:cNvPr>
          <p:cNvSpPr txBox="1"/>
          <p:nvPr/>
        </p:nvSpPr>
        <p:spPr>
          <a:xfrm>
            <a:off x="8681552" y="3428088"/>
            <a:ext cx="3174063" cy="261610"/>
          </a:xfrm>
          <a:prstGeom prst="rect">
            <a:avLst/>
          </a:prstGeom>
          <a:noFill/>
        </p:spPr>
        <p:txBody>
          <a:bodyPr wrap="square" rtlCol="0">
            <a:spAutoFit/>
          </a:bodyPr>
          <a:lstStyle/>
          <a:p>
            <a:r>
              <a:rPr lang="en-US" sz="1100" b="1">
                <a:latin typeface="Roboto" panose="02000000000000000000" pitchFamily="2" charset="0"/>
                <a:ea typeface="Roboto" panose="02000000000000000000" pitchFamily="2" charset="0"/>
                <a:cs typeface="Roboto" panose="02000000000000000000" pitchFamily="2" charset="0"/>
              </a:rPr>
              <a:t>Distribution for Number of Financial Products</a:t>
            </a:r>
            <a:endParaRPr lang="en-IN" sz="1100" b="1" dirty="0">
              <a:latin typeface="Roboto" panose="02000000000000000000" pitchFamily="2" charset="0"/>
              <a:ea typeface="Roboto" panose="02000000000000000000" pitchFamily="2" charset="0"/>
              <a:cs typeface="Roboto" panose="02000000000000000000" pitchFamily="2" charset="0"/>
            </a:endParaRPr>
          </a:p>
        </p:txBody>
      </p:sp>
      <p:sp>
        <p:nvSpPr>
          <p:cNvPr id="5" name="TextBox 4">
            <a:extLst>
              <a:ext uri="{FF2B5EF4-FFF2-40B4-BE49-F238E27FC236}">
                <a16:creationId xmlns:a16="http://schemas.microsoft.com/office/drawing/2014/main" id="{55A49885-77AB-5EF3-7B3C-EBA267659A33}"/>
              </a:ext>
            </a:extLst>
          </p:cNvPr>
          <p:cNvSpPr txBox="1"/>
          <p:nvPr/>
        </p:nvSpPr>
        <p:spPr>
          <a:xfrm>
            <a:off x="569038" y="6391545"/>
            <a:ext cx="2273873" cy="261610"/>
          </a:xfrm>
          <a:prstGeom prst="rect">
            <a:avLst/>
          </a:prstGeom>
          <a:noFill/>
        </p:spPr>
        <p:txBody>
          <a:bodyPr wrap="square" rtlCol="0">
            <a:spAutoFit/>
          </a:bodyPr>
          <a:lstStyle/>
          <a:p>
            <a:r>
              <a:rPr lang="en-US" sz="1100" b="1">
                <a:latin typeface="Roboto" panose="02000000000000000000" pitchFamily="2" charset="0"/>
                <a:ea typeface="Roboto" panose="02000000000000000000" pitchFamily="2" charset="0"/>
                <a:cs typeface="Roboto" panose="02000000000000000000" pitchFamily="2" charset="0"/>
              </a:rPr>
              <a:t>Active_Inactive at the beginning</a:t>
            </a:r>
            <a:endParaRPr lang="en-IN" sz="1100" b="1" dirty="0">
              <a:latin typeface="Roboto" panose="02000000000000000000" pitchFamily="2" charset="0"/>
              <a:ea typeface="Roboto" panose="02000000000000000000" pitchFamily="2" charset="0"/>
              <a:cs typeface="Roboto" panose="02000000000000000000" pitchFamily="2" charset="0"/>
            </a:endParaRPr>
          </a:p>
        </p:txBody>
      </p:sp>
      <p:sp>
        <p:nvSpPr>
          <p:cNvPr id="6" name="TextBox 5">
            <a:extLst>
              <a:ext uri="{FF2B5EF4-FFF2-40B4-BE49-F238E27FC236}">
                <a16:creationId xmlns:a16="http://schemas.microsoft.com/office/drawing/2014/main" id="{9E4F15A4-28C8-1DB9-5D86-3EE80FF8FE55}"/>
              </a:ext>
            </a:extLst>
          </p:cNvPr>
          <p:cNvSpPr txBox="1"/>
          <p:nvPr/>
        </p:nvSpPr>
        <p:spPr>
          <a:xfrm>
            <a:off x="3631740" y="6391545"/>
            <a:ext cx="2345295" cy="261610"/>
          </a:xfrm>
          <a:prstGeom prst="rect">
            <a:avLst/>
          </a:prstGeom>
          <a:noFill/>
        </p:spPr>
        <p:txBody>
          <a:bodyPr wrap="square" rtlCol="0">
            <a:spAutoFit/>
          </a:bodyPr>
          <a:lstStyle/>
          <a:p>
            <a:r>
              <a:rPr lang="en-US" sz="1100" b="1">
                <a:latin typeface="Roboto" panose="02000000000000000000" pitchFamily="2" charset="0"/>
                <a:ea typeface="Roboto" panose="02000000000000000000" pitchFamily="2" charset="0"/>
                <a:cs typeface="Roboto" panose="02000000000000000000" pitchFamily="2" charset="0"/>
              </a:rPr>
              <a:t>Active_Inactive end of 6 months</a:t>
            </a:r>
            <a:endParaRPr lang="en-IN" sz="1100" b="1" dirty="0">
              <a:latin typeface="Roboto" panose="02000000000000000000" pitchFamily="2" charset="0"/>
              <a:ea typeface="Roboto" panose="02000000000000000000" pitchFamily="2" charset="0"/>
              <a:cs typeface="Roboto" panose="02000000000000000000" pitchFamily="2" charset="0"/>
            </a:endParaRPr>
          </a:p>
        </p:txBody>
      </p:sp>
      <p:sp>
        <p:nvSpPr>
          <p:cNvPr id="9" name="TextBox 8">
            <a:extLst>
              <a:ext uri="{FF2B5EF4-FFF2-40B4-BE49-F238E27FC236}">
                <a16:creationId xmlns:a16="http://schemas.microsoft.com/office/drawing/2014/main" id="{E5570B90-44FB-C2B1-8232-19B74C31E57D}"/>
              </a:ext>
            </a:extLst>
          </p:cNvPr>
          <p:cNvSpPr txBox="1"/>
          <p:nvPr/>
        </p:nvSpPr>
        <p:spPr>
          <a:xfrm>
            <a:off x="7134886" y="6325403"/>
            <a:ext cx="1768046" cy="261610"/>
          </a:xfrm>
          <a:prstGeom prst="rect">
            <a:avLst/>
          </a:prstGeom>
          <a:noFill/>
        </p:spPr>
        <p:txBody>
          <a:bodyPr wrap="square" rtlCol="0">
            <a:spAutoFit/>
          </a:bodyPr>
          <a:lstStyle/>
          <a:p>
            <a:r>
              <a:rPr lang="en-US" sz="1100" b="1" dirty="0">
                <a:latin typeface="Roboto" panose="02000000000000000000" pitchFamily="2" charset="0"/>
                <a:ea typeface="Roboto" panose="02000000000000000000" pitchFamily="2" charset="0"/>
                <a:cs typeface="Roboto" panose="02000000000000000000" pitchFamily="2" charset="0"/>
              </a:rPr>
              <a:t>Percentage of CC issued </a:t>
            </a:r>
            <a:endParaRPr lang="en-IN" sz="1100" b="1" dirty="0">
              <a:latin typeface="Roboto" panose="02000000000000000000" pitchFamily="2" charset="0"/>
              <a:ea typeface="Roboto" panose="02000000000000000000" pitchFamily="2" charset="0"/>
              <a:cs typeface="Roboto" panose="02000000000000000000" pitchFamily="2" charset="0"/>
            </a:endParaRPr>
          </a:p>
        </p:txBody>
      </p:sp>
      <p:sp>
        <p:nvSpPr>
          <p:cNvPr id="12" name="TextBox 11">
            <a:extLst>
              <a:ext uri="{FF2B5EF4-FFF2-40B4-BE49-F238E27FC236}">
                <a16:creationId xmlns:a16="http://schemas.microsoft.com/office/drawing/2014/main" id="{352E98DA-BB56-51A8-E929-A90995A405F3}"/>
              </a:ext>
            </a:extLst>
          </p:cNvPr>
          <p:cNvSpPr txBox="1"/>
          <p:nvPr/>
        </p:nvSpPr>
        <p:spPr>
          <a:xfrm>
            <a:off x="9987766" y="6292049"/>
            <a:ext cx="2032061" cy="261610"/>
          </a:xfrm>
          <a:prstGeom prst="rect">
            <a:avLst/>
          </a:prstGeom>
          <a:noFill/>
        </p:spPr>
        <p:txBody>
          <a:bodyPr wrap="square" rtlCol="0">
            <a:spAutoFit/>
          </a:bodyPr>
          <a:lstStyle/>
          <a:p>
            <a:r>
              <a:rPr lang="en-US" sz="1100" b="1">
                <a:latin typeface="Roboto" panose="02000000000000000000" pitchFamily="2" charset="0"/>
                <a:ea typeface="Roboto" panose="02000000000000000000" pitchFamily="2" charset="0"/>
                <a:cs typeface="Roboto" panose="02000000000000000000" pitchFamily="2" charset="0"/>
              </a:rPr>
              <a:t>Percentage of Loans Issued</a:t>
            </a:r>
            <a:endParaRPr lang="en-IN" sz="1100" b="1" dirty="0">
              <a:latin typeface="Roboto" panose="02000000000000000000" pitchFamily="2"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221706899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heel(1)">
                                      <p:cBhvr>
                                        <p:cTn id="7" dur="2000"/>
                                        <p:tgtEl>
                                          <p:spTgt spid="7"/>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heel(1)">
                                      <p:cBhvr>
                                        <p:cTn id="10" dur="2000"/>
                                        <p:tgtEl>
                                          <p:spTgt spid="11"/>
                                        </p:tgtEl>
                                      </p:cBhvr>
                                    </p:animEffect>
                                  </p:childTnLst>
                                </p:cTn>
                              </p:par>
                              <p:par>
                                <p:cTn id="11" presetID="21" presetClass="entr" presetSubtype="1"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wheel(1)">
                                      <p:cBhvr>
                                        <p:cTn id="13" dur="2000"/>
                                        <p:tgtEl>
                                          <p:spTgt spid="10"/>
                                        </p:tgtEl>
                                      </p:cBhvr>
                                    </p:animEffect>
                                  </p:childTnLst>
                                </p:cTn>
                              </p:par>
                              <p:par>
                                <p:cTn id="14" presetID="21" presetClass="entr" presetSubtype="1" fill="hold"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wheel(1)">
                                      <p:cBhvr>
                                        <p:cTn id="16" dur="2000"/>
                                        <p:tgtEl>
                                          <p:spTgt spid="8"/>
                                        </p:tgtEl>
                                      </p:cBhvr>
                                    </p:animEffect>
                                  </p:childTnLst>
                                </p:cTn>
                              </p:par>
                              <p:par>
                                <p:cTn id="17" presetID="21" presetClass="entr" presetSubtype="1"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wheel(1)">
                                      <p:cBhvr>
                                        <p:cTn id="19" dur="2000"/>
                                        <p:tgtEl>
                                          <p:spTgt spid="4"/>
                                        </p:tgtEl>
                                      </p:cBhvr>
                                    </p:animEffect>
                                  </p:childTnLst>
                                </p:cTn>
                              </p:par>
                              <p:par>
                                <p:cTn id="20" presetID="21" presetClass="entr" presetSubtype="1" fill="hold" grpId="0" nodeType="with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wheel(1)">
                                      <p:cBhvr>
                                        <p:cTn id="22" dur="2000"/>
                                        <p:tgtEl>
                                          <p:spTgt spid="5"/>
                                        </p:tgtEl>
                                      </p:cBhvr>
                                    </p:animEffect>
                                  </p:childTnLst>
                                </p:cTn>
                              </p:par>
                              <p:par>
                                <p:cTn id="23" presetID="21" presetClass="entr" presetSubtype="1" fill="hold" grpId="0" nodeType="with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wheel(1)">
                                      <p:cBhvr>
                                        <p:cTn id="25" dur="2000"/>
                                        <p:tgtEl>
                                          <p:spTgt spid="6"/>
                                        </p:tgtEl>
                                      </p:cBhvr>
                                    </p:animEffect>
                                  </p:childTnLst>
                                </p:cTn>
                              </p:par>
                              <p:par>
                                <p:cTn id="26" presetID="21" presetClass="entr" presetSubtype="1" fill="hold" grpId="0" nodeType="with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wheel(1)">
                                      <p:cBhvr>
                                        <p:cTn id="28" dur="2000"/>
                                        <p:tgtEl>
                                          <p:spTgt spid="9"/>
                                        </p:tgtEl>
                                      </p:cBhvr>
                                    </p:animEffect>
                                  </p:childTnLst>
                                </p:cTn>
                              </p:par>
                              <p:par>
                                <p:cTn id="29" presetID="21" presetClass="entr" presetSubtype="1"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wheel(1)">
                                      <p:cBhvr>
                                        <p:cTn id="31" dur="2000"/>
                                        <p:tgtEl>
                                          <p:spTgt spid="12"/>
                                        </p:tgtEl>
                                      </p:cBhvr>
                                    </p:animEffect>
                                  </p:childTnLst>
                                </p:cTn>
                              </p:par>
                              <p:par>
                                <p:cTn id="32" presetID="21" presetClass="entr" presetSubtype="1" fill="hold" nodeType="withEffect">
                                  <p:stCondLst>
                                    <p:cond delay="0"/>
                                  </p:stCondLst>
                                  <p:childTnLst>
                                    <p:set>
                                      <p:cBhvr>
                                        <p:cTn id="33" dur="1" fill="hold">
                                          <p:stCondLst>
                                            <p:cond delay="0"/>
                                          </p:stCondLst>
                                        </p:cTn>
                                        <p:tgtEl>
                                          <p:spTgt spid="3"/>
                                        </p:tgtEl>
                                        <p:attrNameLst>
                                          <p:attrName>style.visibility</p:attrName>
                                        </p:attrNameLst>
                                      </p:cBhvr>
                                      <p:to>
                                        <p:strVal val="visible"/>
                                      </p:to>
                                    </p:set>
                                    <p:animEffect transition="in" filter="wheel(1)">
                                      <p:cBhvr>
                                        <p:cTn id="34" dur="2000"/>
                                        <p:tgtEl>
                                          <p:spTgt spid="3"/>
                                        </p:tgtEl>
                                      </p:cBhvr>
                                    </p:animEffect>
                                  </p:childTnLst>
                                </p:cTn>
                              </p:par>
                              <p:par>
                                <p:cTn id="35" presetID="21" presetClass="entr" presetSubtype="1" fill="hold" nodeType="withEffect">
                                  <p:stCondLst>
                                    <p:cond delay="0"/>
                                  </p:stCondLst>
                                  <p:childTnLst>
                                    <p:set>
                                      <p:cBhvr>
                                        <p:cTn id="36" dur="1" fill="hold">
                                          <p:stCondLst>
                                            <p:cond delay="0"/>
                                          </p:stCondLst>
                                        </p:cTn>
                                        <p:tgtEl>
                                          <p:spTgt spid="23"/>
                                        </p:tgtEl>
                                        <p:attrNameLst>
                                          <p:attrName>style.visibility</p:attrName>
                                        </p:attrNameLst>
                                      </p:cBhvr>
                                      <p:to>
                                        <p:strVal val="visible"/>
                                      </p:to>
                                    </p:set>
                                    <p:animEffect transition="in" filter="wheel(1)">
                                      <p:cBhvr>
                                        <p:cTn id="37" dur="2000"/>
                                        <p:tgtEl>
                                          <p:spTgt spid="23"/>
                                        </p:tgtEl>
                                      </p:cBhvr>
                                    </p:animEffect>
                                  </p:childTnLst>
                                </p:cTn>
                              </p:par>
                              <p:par>
                                <p:cTn id="38" presetID="21" presetClass="entr" presetSubtype="1" fill="hold" nodeType="with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wheel(1)">
                                      <p:cBhvr>
                                        <p:cTn id="40" dur="2000"/>
                                        <p:tgtEl>
                                          <p:spTgt spid="15"/>
                                        </p:tgtEl>
                                      </p:cBhvr>
                                    </p:animEffect>
                                  </p:childTnLst>
                                </p:cTn>
                              </p:par>
                              <p:par>
                                <p:cTn id="41" presetID="21" presetClass="entr" presetSubtype="1" fill="hold" nodeType="withEffect">
                                  <p:stCondLst>
                                    <p:cond delay="0"/>
                                  </p:stCondLst>
                                  <p:childTnLst>
                                    <p:set>
                                      <p:cBhvr>
                                        <p:cTn id="42" dur="1" fill="hold">
                                          <p:stCondLst>
                                            <p:cond delay="0"/>
                                          </p:stCondLst>
                                        </p:cTn>
                                        <p:tgtEl>
                                          <p:spTgt spid="19"/>
                                        </p:tgtEl>
                                        <p:attrNameLst>
                                          <p:attrName>style.visibility</p:attrName>
                                        </p:attrNameLst>
                                      </p:cBhvr>
                                      <p:to>
                                        <p:strVal val="visible"/>
                                      </p:to>
                                    </p:set>
                                    <p:animEffect transition="in" filter="wheel(1)">
                                      <p:cBhvr>
                                        <p:cTn id="43" dur="2000"/>
                                        <p:tgtEl>
                                          <p:spTgt spid="19"/>
                                        </p:tgtEl>
                                      </p:cBhvr>
                                    </p:animEffect>
                                  </p:childTnLst>
                                </p:cTn>
                              </p:par>
                              <p:par>
                                <p:cTn id="44" presetID="21" presetClass="entr" presetSubtype="1" fill="hold" nodeType="withEffect">
                                  <p:stCondLst>
                                    <p:cond delay="0"/>
                                  </p:stCondLst>
                                  <p:childTnLst>
                                    <p:set>
                                      <p:cBhvr>
                                        <p:cTn id="45" dur="1" fill="hold">
                                          <p:stCondLst>
                                            <p:cond delay="0"/>
                                          </p:stCondLst>
                                        </p:cTn>
                                        <p:tgtEl>
                                          <p:spTgt spid="21"/>
                                        </p:tgtEl>
                                        <p:attrNameLst>
                                          <p:attrName>style.visibility</p:attrName>
                                        </p:attrNameLst>
                                      </p:cBhvr>
                                      <p:to>
                                        <p:strVal val="visible"/>
                                      </p:to>
                                    </p:set>
                                    <p:animEffect transition="in" filter="wheel(1)">
                                      <p:cBhvr>
                                        <p:cTn id="46" dur="20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4" grpId="0"/>
      <p:bldP spid="5" grpId="0"/>
      <p:bldP spid="6" grpId="0"/>
      <p:bldP spid="9" grpId="0"/>
      <p:bldP spid="1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 name="Group 60" descr="This is an icon of a chart. "/>
          <p:cNvGrpSpPr/>
          <p:nvPr/>
        </p:nvGrpSpPr>
        <p:grpSpPr>
          <a:xfrm>
            <a:off x="8859635" y="4504664"/>
            <a:ext cx="377200" cy="179334"/>
            <a:chOff x="4254500" y="2100263"/>
            <a:chExt cx="1906588" cy="906463"/>
          </a:xfrm>
        </p:grpSpPr>
        <p:sp>
          <p:nvSpPr>
            <p:cNvPr id="62" name="Freeform 5"/>
            <p:cNvSpPr>
              <a:spLocks noEditPoints="1"/>
            </p:cNvSpPr>
            <p:nvPr/>
          </p:nvSpPr>
          <p:spPr bwMode="auto">
            <a:xfrm>
              <a:off x="4254500" y="2100263"/>
              <a:ext cx="1906588" cy="906463"/>
            </a:xfrm>
            <a:custGeom>
              <a:avLst/>
              <a:gdLst>
                <a:gd name="T0" fmla="*/ 1831 w 2048"/>
                <a:gd name="T1" fmla="*/ 0 h 970"/>
                <a:gd name="T2" fmla="*/ 1613 w 2048"/>
                <a:gd name="T3" fmla="*/ 217 h 970"/>
                <a:gd name="T4" fmla="*/ 1648 w 2048"/>
                <a:gd name="T5" fmla="*/ 336 h 970"/>
                <a:gd name="T6" fmla="*/ 1413 w 2048"/>
                <a:gd name="T7" fmla="*/ 571 h 970"/>
                <a:gd name="T8" fmla="*/ 1295 w 2048"/>
                <a:gd name="T9" fmla="*/ 535 h 970"/>
                <a:gd name="T10" fmla="*/ 1173 w 2048"/>
                <a:gd name="T11" fmla="*/ 573 h 970"/>
                <a:gd name="T12" fmla="*/ 935 w 2048"/>
                <a:gd name="T13" fmla="*/ 336 h 970"/>
                <a:gd name="T14" fmla="*/ 971 w 2048"/>
                <a:gd name="T15" fmla="*/ 217 h 970"/>
                <a:gd name="T16" fmla="*/ 753 w 2048"/>
                <a:gd name="T17" fmla="*/ 0 h 970"/>
                <a:gd name="T18" fmla="*/ 536 w 2048"/>
                <a:gd name="T19" fmla="*/ 217 h 970"/>
                <a:gd name="T20" fmla="*/ 571 w 2048"/>
                <a:gd name="T21" fmla="*/ 336 h 970"/>
                <a:gd name="T22" fmla="*/ 336 w 2048"/>
                <a:gd name="T23" fmla="*/ 571 h 970"/>
                <a:gd name="T24" fmla="*/ 217 w 2048"/>
                <a:gd name="T25" fmla="*/ 535 h 970"/>
                <a:gd name="T26" fmla="*/ 0 w 2048"/>
                <a:gd name="T27" fmla="*/ 753 h 970"/>
                <a:gd name="T28" fmla="*/ 217 w 2048"/>
                <a:gd name="T29" fmla="*/ 970 h 970"/>
                <a:gd name="T30" fmla="*/ 435 w 2048"/>
                <a:gd name="T31" fmla="*/ 753 h 970"/>
                <a:gd name="T32" fmla="*/ 400 w 2048"/>
                <a:gd name="T33" fmla="*/ 634 h 970"/>
                <a:gd name="T34" fmla="*/ 635 w 2048"/>
                <a:gd name="T35" fmla="*/ 399 h 970"/>
                <a:gd name="T36" fmla="*/ 753 w 2048"/>
                <a:gd name="T37" fmla="*/ 435 h 970"/>
                <a:gd name="T38" fmla="*/ 872 w 2048"/>
                <a:gd name="T39" fmla="*/ 399 h 970"/>
                <a:gd name="T40" fmla="*/ 1110 w 2048"/>
                <a:gd name="T41" fmla="*/ 638 h 970"/>
                <a:gd name="T42" fmla="*/ 1077 w 2048"/>
                <a:gd name="T43" fmla="*/ 753 h 970"/>
                <a:gd name="T44" fmla="*/ 1295 w 2048"/>
                <a:gd name="T45" fmla="*/ 970 h 970"/>
                <a:gd name="T46" fmla="*/ 1512 w 2048"/>
                <a:gd name="T47" fmla="*/ 753 h 970"/>
                <a:gd name="T48" fmla="*/ 1477 w 2048"/>
                <a:gd name="T49" fmla="*/ 634 h 970"/>
                <a:gd name="T50" fmla="*/ 1712 w 2048"/>
                <a:gd name="T51" fmla="*/ 399 h 970"/>
                <a:gd name="T52" fmla="*/ 1831 w 2048"/>
                <a:gd name="T53" fmla="*/ 435 h 970"/>
                <a:gd name="T54" fmla="*/ 2048 w 2048"/>
                <a:gd name="T55" fmla="*/ 217 h 970"/>
                <a:gd name="T56" fmla="*/ 1831 w 2048"/>
                <a:gd name="T57" fmla="*/ 0 h 970"/>
                <a:gd name="T58" fmla="*/ 217 w 2048"/>
                <a:gd name="T59" fmla="*/ 880 h 970"/>
                <a:gd name="T60" fmla="*/ 90 w 2048"/>
                <a:gd name="T61" fmla="*/ 753 h 970"/>
                <a:gd name="T62" fmla="*/ 217 w 2048"/>
                <a:gd name="T63" fmla="*/ 625 h 970"/>
                <a:gd name="T64" fmla="*/ 345 w 2048"/>
                <a:gd name="T65" fmla="*/ 753 h 970"/>
                <a:gd name="T66" fmla="*/ 217 w 2048"/>
                <a:gd name="T67" fmla="*/ 880 h 970"/>
                <a:gd name="T68" fmla="*/ 753 w 2048"/>
                <a:gd name="T69" fmla="*/ 345 h 970"/>
                <a:gd name="T70" fmla="*/ 626 w 2048"/>
                <a:gd name="T71" fmla="*/ 217 h 970"/>
                <a:gd name="T72" fmla="*/ 753 w 2048"/>
                <a:gd name="T73" fmla="*/ 90 h 970"/>
                <a:gd name="T74" fmla="*/ 881 w 2048"/>
                <a:gd name="T75" fmla="*/ 217 h 970"/>
                <a:gd name="T76" fmla="*/ 753 w 2048"/>
                <a:gd name="T77" fmla="*/ 345 h 970"/>
                <a:gd name="T78" fmla="*/ 1295 w 2048"/>
                <a:gd name="T79" fmla="*/ 880 h 970"/>
                <a:gd name="T80" fmla="*/ 1167 w 2048"/>
                <a:gd name="T81" fmla="*/ 753 h 970"/>
                <a:gd name="T82" fmla="*/ 1295 w 2048"/>
                <a:gd name="T83" fmla="*/ 625 h 970"/>
                <a:gd name="T84" fmla="*/ 1422 w 2048"/>
                <a:gd name="T85" fmla="*/ 753 h 970"/>
                <a:gd name="T86" fmla="*/ 1295 w 2048"/>
                <a:gd name="T87" fmla="*/ 880 h 970"/>
                <a:gd name="T88" fmla="*/ 1831 w 2048"/>
                <a:gd name="T89" fmla="*/ 345 h 970"/>
                <a:gd name="T90" fmla="*/ 1703 w 2048"/>
                <a:gd name="T91" fmla="*/ 217 h 970"/>
                <a:gd name="T92" fmla="*/ 1831 w 2048"/>
                <a:gd name="T93" fmla="*/ 90 h 970"/>
                <a:gd name="T94" fmla="*/ 1958 w 2048"/>
                <a:gd name="T95" fmla="*/ 217 h 970"/>
                <a:gd name="T96" fmla="*/ 1831 w 2048"/>
                <a:gd name="T97" fmla="*/ 345 h 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048" h="970">
                  <a:moveTo>
                    <a:pt x="1831" y="0"/>
                  </a:moveTo>
                  <a:cubicBezTo>
                    <a:pt x="1711" y="0"/>
                    <a:pt x="1613" y="97"/>
                    <a:pt x="1613" y="217"/>
                  </a:cubicBezTo>
                  <a:cubicBezTo>
                    <a:pt x="1613" y="261"/>
                    <a:pt x="1626" y="302"/>
                    <a:pt x="1648" y="336"/>
                  </a:cubicBezTo>
                  <a:cubicBezTo>
                    <a:pt x="1413" y="571"/>
                    <a:pt x="1413" y="571"/>
                    <a:pt x="1413" y="571"/>
                  </a:cubicBezTo>
                  <a:cubicBezTo>
                    <a:pt x="1379" y="548"/>
                    <a:pt x="1339" y="535"/>
                    <a:pt x="1295" y="535"/>
                  </a:cubicBezTo>
                  <a:cubicBezTo>
                    <a:pt x="1250" y="535"/>
                    <a:pt x="1207" y="549"/>
                    <a:pt x="1173" y="573"/>
                  </a:cubicBezTo>
                  <a:cubicBezTo>
                    <a:pt x="935" y="336"/>
                    <a:pt x="935" y="336"/>
                    <a:pt x="935" y="336"/>
                  </a:cubicBezTo>
                  <a:cubicBezTo>
                    <a:pt x="958" y="302"/>
                    <a:pt x="971" y="261"/>
                    <a:pt x="971" y="217"/>
                  </a:cubicBezTo>
                  <a:cubicBezTo>
                    <a:pt x="971" y="97"/>
                    <a:pt x="873" y="0"/>
                    <a:pt x="753" y="0"/>
                  </a:cubicBezTo>
                  <a:cubicBezTo>
                    <a:pt x="633" y="0"/>
                    <a:pt x="536" y="97"/>
                    <a:pt x="536" y="217"/>
                  </a:cubicBezTo>
                  <a:cubicBezTo>
                    <a:pt x="536" y="261"/>
                    <a:pt x="549" y="302"/>
                    <a:pt x="571" y="336"/>
                  </a:cubicBezTo>
                  <a:cubicBezTo>
                    <a:pt x="336" y="571"/>
                    <a:pt x="336" y="571"/>
                    <a:pt x="336" y="571"/>
                  </a:cubicBezTo>
                  <a:cubicBezTo>
                    <a:pt x="302" y="548"/>
                    <a:pt x="261" y="535"/>
                    <a:pt x="217" y="535"/>
                  </a:cubicBezTo>
                  <a:cubicBezTo>
                    <a:pt x="98" y="535"/>
                    <a:pt x="0" y="633"/>
                    <a:pt x="0" y="753"/>
                  </a:cubicBezTo>
                  <a:cubicBezTo>
                    <a:pt x="0" y="873"/>
                    <a:pt x="98" y="970"/>
                    <a:pt x="217" y="970"/>
                  </a:cubicBezTo>
                  <a:cubicBezTo>
                    <a:pt x="337" y="970"/>
                    <a:pt x="435" y="873"/>
                    <a:pt x="435" y="753"/>
                  </a:cubicBezTo>
                  <a:cubicBezTo>
                    <a:pt x="435" y="709"/>
                    <a:pt x="422" y="668"/>
                    <a:pt x="400" y="634"/>
                  </a:cubicBezTo>
                  <a:cubicBezTo>
                    <a:pt x="635" y="399"/>
                    <a:pt x="635" y="399"/>
                    <a:pt x="635" y="399"/>
                  </a:cubicBezTo>
                  <a:cubicBezTo>
                    <a:pt x="669" y="422"/>
                    <a:pt x="709" y="435"/>
                    <a:pt x="753" y="435"/>
                  </a:cubicBezTo>
                  <a:cubicBezTo>
                    <a:pt x="797" y="435"/>
                    <a:pt x="838" y="422"/>
                    <a:pt x="872" y="399"/>
                  </a:cubicBezTo>
                  <a:cubicBezTo>
                    <a:pt x="1110" y="638"/>
                    <a:pt x="1110" y="638"/>
                    <a:pt x="1110" y="638"/>
                  </a:cubicBezTo>
                  <a:cubicBezTo>
                    <a:pt x="1090" y="671"/>
                    <a:pt x="1077" y="711"/>
                    <a:pt x="1077" y="753"/>
                  </a:cubicBezTo>
                  <a:cubicBezTo>
                    <a:pt x="1077" y="873"/>
                    <a:pt x="1175" y="970"/>
                    <a:pt x="1295" y="970"/>
                  </a:cubicBezTo>
                  <a:cubicBezTo>
                    <a:pt x="1415" y="970"/>
                    <a:pt x="1512" y="873"/>
                    <a:pt x="1512" y="753"/>
                  </a:cubicBezTo>
                  <a:cubicBezTo>
                    <a:pt x="1512" y="709"/>
                    <a:pt x="1499" y="668"/>
                    <a:pt x="1477" y="634"/>
                  </a:cubicBezTo>
                  <a:cubicBezTo>
                    <a:pt x="1712" y="399"/>
                    <a:pt x="1712" y="399"/>
                    <a:pt x="1712" y="399"/>
                  </a:cubicBezTo>
                  <a:cubicBezTo>
                    <a:pt x="1746" y="422"/>
                    <a:pt x="1787" y="435"/>
                    <a:pt x="1831" y="435"/>
                  </a:cubicBezTo>
                  <a:cubicBezTo>
                    <a:pt x="1950" y="435"/>
                    <a:pt x="2048" y="337"/>
                    <a:pt x="2048" y="217"/>
                  </a:cubicBezTo>
                  <a:cubicBezTo>
                    <a:pt x="2048" y="97"/>
                    <a:pt x="1950" y="0"/>
                    <a:pt x="1831" y="0"/>
                  </a:cubicBezTo>
                  <a:close/>
                  <a:moveTo>
                    <a:pt x="217" y="880"/>
                  </a:moveTo>
                  <a:cubicBezTo>
                    <a:pt x="147" y="880"/>
                    <a:pt x="90" y="823"/>
                    <a:pt x="90" y="753"/>
                  </a:cubicBezTo>
                  <a:cubicBezTo>
                    <a:pt x="90" y="682"/>
                    <a:pt x="147" y="625"/>
                    <a:pt x="217" y="625"/>
                  </a:cubicBezTo>
                  <a:cubicBezTo>
                    <a:pt x="288" y="625"/>
                    <a:pt x="345" y="682"/>
                    <a:pt x="345" y="753"/>
                  </a:cubicBezTo>
                  <a:cubicBezTo>
                    <a:pt x="345" y="823"/>
                    <a:pt x="288" y="880"/>
                    <a:pt x="217" y="880"/>
                  </a:cubicBezTo>
                  <a:close/>
                  <a:moveTo>
                    <a:pt x="753" y="345"/>
                  </a:moveTo>
                  <a:cubicBezTo>
                    <a:pt x="683" y="345"/>
                    <a:pt x="626" y="288"/>
                    <a:pt x="626" y="217"/>
                  </a:cubicBezTo>
                  <a:cubicBezTo>
                    <a:pt x="626" y="147"/>
                    <a:pt x="683" y="90"/>
                    <a:pt x="753" y="90"/>
                  </a:cubicBezTo>
                  <a:cubicBezTo>
                    <a:pt x="823" y="90"/>
                    <a:pt x="881" y="147"/>
                    <a:pt x="881" y="217"/>
                  </a:cubicBezTo>
                  <a:cubicBezTo>
                    <a:pt x="881" y="288"/>
                    <a:pt x="823" y="345"/>
                    <a:pt x="753" y="345"/>
                  </a:cubicBezTo>
                  <a:close/>
                  <a:moveTo>
                    <a:pt x="1295" y="880"/>
                  </a:moveTo>
                  <a:cubicBezTo>
                    <a:pt x="1225" y="880"/>
                    <a:pt x="1167" y="823"/>
                    <a:pt x="1167" y="753"/>
                  </a:cubicBezTo>
                  <a:cubicBezTo>
                    <a:pt x="1167" y="682"/>
                    <a:pt x="1225" y="625"/>
                    <a:pt x="1295" y="625"/>
                  </a:cubicBezTo>
                  <a:cubicBezTo>
                    <a:pt x="1365" y="625"/>
                    <a:pt x="1422" y="682"/>
                    <a:pt x="1422" y="753"/>
                  </a:cubicBezTo>
                  <a:cubicBezTo>
                    <a:pt x="1422" y="823"/>
                    <a:pt x="1365" y="880"/>
                    <a:pt x="1295" y="880"/>
                  </a:cubicBezTo>
                  <a:close/>
                  <a:moveTo>
                    <a:pt x="1831" y="345"/>
                  </a:moveTo>
                  <a:cubicBezTo>
                    <a:pt x="1760" y="345"/>
                    <a:pt x="1703" y="288"/>
                    <a:pt x="1703" y="217"/>
                  </a:cubicBezTo>
                  <a:cubicBezTo>
                    <a:pt x="1703" y="147"/>
                    <a:pt x="1760" y="90"/>
                    <a:pt x="1831" y="90"/>
                  </a:cubicBezTo>
                  <a:cubicBezTo>
                    <a:pt x="1901" y="90"/>
                    <a:pt x="1958" y="147"/>
                    <a:pt x="1958" y="217"/>
                  </a:cubicBezTo>
                  <a:cubicBezTo>
                    <a:pt x="1958" y="288"/>
                    <a:pt x="1901" y="345"/>
                    <a:pt x="1831" y="3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3" name="Freeform 6"/>
            <p:cNvSpPr>
              <a:spLocks/>
            </p:cNvSpPr>
            <p:nvPr/>
          </p:nvSpPr>
          <p:spPr bwMode="auto">
            <a:xfrm>
              <a:off x="4752975" y="2598738"/>
              <a:ext cx="176213" cy="174625"/>
            </a:xfrm>
            <a:custGeom>
              <a:avLst/>
              <a:gdLst>
                <a:gd name="T0" fmla="*/ 172 w 190"/>
                <a:gd name="T1" fmla="*/ 18 h 186"/>
                <a:gd name="T2" fmla="*/ 109 w 190"/>
                <a:gd name="T3" fmla="*/ 18 h 186"/>
                <a:gd name="T4" fmla="*/ 17 w 190"/>
                <a:gd name="T5" fmla="*/ 109 h 186"/>
                <a:gd name="T6" fmla="*/ 17 w 190"/>
                <a:gd name="T7" fmla="*/ 173 h 186"/>
                <a:gd name="T8" fmla="*/ 49 w 190"/>
                <a:gd name="T9" fmla="*/ 186 h 186"/>
                <a:gd name="T10" fmla="*/ 81 w 190"/>
                <a:gd name="T11" fmla="*/ 173 h 186"/>
                <a:gd name="T12" fmla="*/ 172 w 190"/>
                <a:gd name="T13" fmla="*/ 81 h 186"/>
                <a:gd name="T14" fmla="*/ 172 w 190"/>
                <a:gd name="T15" fmla="*/ 18 h 1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0" h="186">
                  <a:moveTo>
                    <a:pt x="172" y="18"/>
                  </a:moveTo>
                  <a:cubicBezTo>
                    <a:pt x="155" y="0"/>
                    <a:pt x="126" y="0"/>
                    <a:pt x="109" y="18"/>
                  </a:cubicBezTo>
                  <a:cubicBezTo>
                    <a:pt x="17" y="109"/>
                    <a:pt x="17" y="109"/>
                    <a:pt x="17" y="109"/>
                  </a:cubicBezTo>
                  <a:cubicBezTo>
                    <a:pt x="0" y="127"/>
                    <a:pt x="0" y="155"/>
                    <a:pt x="17" y="173"/>
                  </a:cubicBezTo>
                  <a:cubicBezTo>
                    <a:pt x="26" y="182"/>
                    <a:pt x="37" y="186"/>
                    <a:pt x="49" y="186"/>
                  </a:cubicBezTo>
                  <a:cubicBezTo>
                    <a:pt x="60" y="186"/>
                    <a:pt x="72" y="182"/>
                    <a:pt x="81" y="173"/>
                  </a:cubicBezTo>
                  <a:cubicBezTo>
                    <a:pt x="172" y="81"/>
                    <a:pt x="172" y="81"/>
                    <a:pt x="172" y="81"/>
                  </a:cubicBezTo>
                  <a:cubicBezTo>
                    <a:pt x="190" y="64"/>
                    <a:pt x="190" y="35"/>
                    <a:pt x="172" y="1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4" name="Freeform 7"/>
            <p:cNvSpPr>
              <a:spLocks/>
            </p:cNvSpPr>
            <p:nvPr/>
          </p:nvSpPr>
          <p:spPr bwMode="auto">
            <a:xfrm>
              <a:off x="5486400" y="2330451"/>
              <a:ext cx="177800" cy="174625"/>
            </a:xfrm>
            <a:custGeom>
              <a:avLst/>
              <a:gdLst>
                <a:gd name="T0" fmla="*/ 173 w 190"/>
                <a:gd name="T1" fmla="*/ 18 h 186"/>
                <a:gd name="T2" fmla="*/ 109 w 190"/>
                <a:gd name="T3" fmla="*/ 18 h 186"/>
                <a:gd name="T4" fmla="*/ 18 w 190"/>
                <a:gd name="T5" fmla="*/ 109 h 186"/>
                <a:gd name="T6" fmla="*/ 18 w 190"/>
                <a:gd name="T7" fmla="*/ 173 h 186"/>
                <a:gd name="T8" fmla="*/ 50 w 190"/>
                <a:gd name="T9" fmla="*/ 186 h 186"/>
                <a:gd name="T10" fmla="*/ 81 w 190"/>
                <a:gd name="T11" fmla="*/ 173 h 186"/>
                <a:gd name="T12" fmla="*/ 173 w 190"/>
                <a:gd name="T13" fmla="*/ 81 h 186"/>
                <a:gd name="T14" fmla="*/ 173 w 190"/>
                <a:gd name="T15" fmla="*/ 18 h 1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0" h="186">
                  <a:moveTo>
                    <a:pt x="173" y="18"/>
                  </a:moveTo>
                  <a:cubicBezTo>
                    <a:pt x="155" y="0"/>
                    <a:pt x="127" y="0"/>
                    <a:pt x="109" y="18"/>
                  </a:cubicBezTo>
                  <a:cubicBezTo>
                    <a:pt x="18" y="109"/>
                    <a:pt x="18" y="109"/>
                    <a:pt x="18" y="109"/>
                  </a:cubicBezTo>
                  <a:cubicBezTo>
                    <a:pt x="0" y="127"/>
                    <a:pt x="0" y="155"/>
                    <a:pt x="18" y="173"/>
                  </a:cubicBezTo>
                  <a:cubicBezTo>
                    <a:pt x="27" y="182"/>
                    <a:pt x="38" y="186"/>
                    <a:pt x="50" y="186"/>
                  </a:cubicBezTo>
                  <a:cubicBezTo>
                    <a:pt x="61" y="186"/>
                    <a:pt x="73" y="181"/>
                    <a:pt x="81" y="173"/>
                  </a:cubicBezTo>
                  <a:cubicBezTo>
                    <a:pt x="173" y="81"/>
                    <a:pt x="173" y="81"/>
                    <a:pt x="173" y="81"/>
                  </a:cubicBezTo>
                  <a:cubicBezTo>
                    <a:pt x="190" y="64"/>
                    <a:pt x="190" y="35"/>
                    <a:pt x="173" y="1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 name="Title 1" hidden="1">
            <a:extLst>
              <a:ext uri="{FF2B5EF4-FFF2-40B4-BE49-F238E27FC236}">
                <a16:creationId xmlns:a16="http://schemas.microsoft.com/office/drawing/2014/main" id="{57154957-68AB-414D-8F5B-A49D3A2612B1}"/>
              </a:ext>
            </a:extLst>
          </p:cNvPr>
          <p:cNvSpPr>
            <a:spLocks noGrp="1"/>
          </p:cNvSpPr>
          <p:nvPr>
            <p:ph type="title"/>
          </p:nvPr>
        </p:nvSpPr>
        <p:spPr/>
        <p:txBody>
          <a:bodyPr/>
          <a:lstStyle/>
          <a:p>
            <a:r>
              <a:rPr lang="en-US" dirty="0"/>
              <a:t>Slide 2</a:t>
            </a:r>
          </a:p>
        </p:txBody>
      </p:sp>
      <p:sp>
        <p:nvSpPr>
          <p:cNvPr id="3" name="Title 1">
            <a:extLst>
              <a:ext uri="{FF2B5EF4-FFF2-40B4-BE49-F238E27FC236}">
                <a16:creationId xmlns:a16="http://schemas.microsoft.com/office/drawing/2014/main" id="{B9AACB1C-BAFC-DBA6-476B-F217FC6B2916}"/>
              </a:ext>
            </a:extLst>
          </p:cNvPr>
          <p:cNvSpPr txBox="1">
            <a:spLocks/>
          </p:cNvSpPr>
          <p:nvPr/>
        </p:nvSpPr>
        <p:spPr>
          <a:xfrm>
            <a:off x="668933" y="320978"/>
            <a:ext cx="10253508" cy="856886"/>
          </a:xfrm>
          <a:prstGeom prst="rect">
            <a:avLst/>
          </a:prstGeom>
        </p:spPr>
        <p:txBody>
          <a:bodyPr vert="horz" lIns="91440" tIns="45720" rIns="91440" bIns="45720" rtlCol="0" anchor="b">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700" b="1" dirty="0">
                <a:effectLst>
                  <a:outerShdw blurRad="38100" dist="38100" dir="2700000" algn="tl">
                    <a:srgbClr val="000000">
                      <a:alpha val="43137"/>
                    </a:srgbClr>
                  </a:outerShdw>
                </a:effectLst>
              </a:rPr>
              <a:t>Bivariate Distribution based on the Gender</a:t>
            </a:r>
            <a:br>
              <a:rPr lang="en-US" sz="3700" b="1" dirty="0">
                <a:effectLst>
                  <a:outerShdw blurRad="38100" dist="38100" dir="2700000" algn="tl">
                    <a:srgbClr val="000000">
                      <a:alpha val="43137"/>
                    </a:srgbClr>
                  </a:outerShdw>
                </a:effectLst>
              </a:rPr>
            </a:br>
            <a:endParaRPr lang="en-US" sz="3700" b="1" dirty="0">
              <a:effectLst>
                <a:outerShdw blurRad="38100" dist="38100" dir="2700000" algn="tl">
                  <a:srgbClr val="000000">
                    <a:alpha val="43137"/>
                  </a:srgbClr>
                </a:outerShdw>
              </a:effectLst>
            </a:endParaRPr>
          </a:p>
        </p:txBody>
      </p:sp>
      <p:pic>
        <p:nvPicPr>
          <p:cNvPr id="5" name="Picture 4" descr="A picture containing text, screenshot, diagram, rectangle&#10;&#10;Description automatically generated">
            <a:extLst>
              <a:ext uri="{FF2B5EF4-FFF2-40B4-BE49-F238E27FC236}">
                <a16:creationId xmlns:a16="http://schemas.microsoft.com/office/drawing/2014/main" id="{894F36A2-D3FF-85D7-AF8D-D3B5FB4B3C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1745" y="869433"/>
            <a:ext cx="3172233" cy="2308056"/>
          </a:xfrm>
          <a:prstGeom prst="rect">
            <a:avLst/>
          </a:prstGeom>
        </p:spPr>
      </p:pic>
      <p:pic>
        <p:nvPicPr>
          <p:cNvPr id="7" name="Picture 6" descr="A picture containing text, screenshot, rectangle, diagram&#10;&#10;Description automatically generated">
            <a:extLst>
              <a:ext uri="{FF2B5EF4-FFF2-40B4-BE49-F238E27FC236}">
                <a16:creationId xmlns:a16="http://schemas.microsoft.com/office/drawing/2014/main" id="{62F20107-0AD7-EE5A-149B-7482E3C5E1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50988" y="856686"/>
            <a:ext cx="3408657" cy="2615016"/>
          </a:xfrm>
          <a:prstGeom prst="rect">
            <a:avLst/>
          </a:prstGeom>
        </p:spPr>
      </p:pic>
      <p:pic>
        <p:nvPicPr>
          <p:cNvPr id="9" name="Picture 8" descr="A picture containing text, screenshot, rectangle, display&#10;&#10;Description automatically generated">
            <a:extLst>
              <a:ext uri="{FF2B5EF4-FFF2-40B4-BE49-F238E27FC236}">
                <a16:creationId xmlns:a16="http://schemas.microsoft.com/office/drawing/2014/main" id="{A1986EE4-7821-061F-F4B4-2AFC93FD2AC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91375" y="856686"/>
            <a:ext cx="3172001" cy="2379001"/>
          </a:xfrm>
          <a:prstGeom prst="rect">
            <a:avLst/>
          </a:prstGeom>
        </p:spPr>
      </p:pic>
      <p:pic>
        <p:nvPicPr>
          <p:cNvPr id="11" name="Picture 10" descr="A picture containing text, screenshot, rectangle, diagram&#10;&#10;Description automatically generated">
            <a:extLst>
              <a:ext uri="{FF2B5EF4-FFF2-40B4-BE49-F238E27FC236}">
                <a16:creationId xmlns:a16="http://schemas.microsoft.com/office/drawing/2014/main" id="{FA0E5C9E-10FA-0D6F-D68B-B9BEB5D5DAF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32267" y="4015094"/>
            <a:ext cx="3232581" cy="2333739"/>
          </a:xfrm>
          <a:prstGeom prst="rect">
            <a:avLst/>
          </a:prstGeom>
        </p:spPr>
      </p:pic>
      <p:pic>
        <p:nvPicPr>
          <p:cNvPr id="13" name="Picture 12" descr="A picture containing text, screenshot&#10;&#10;Description automatically generated">
            <a:extLst>
              <a:ext uri="{FF2B5EF4-FFF2-40B4-BE49-F238E27FC236}">
                <a16:creationId xmlns:a16="http://schemas.microsoft.com/office/drawing/2014/main" id="{957C6D0B-1690-A6B2-0A8B-5B96BB8FC6A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714696" y="4080289"/>
            <a:ext cx="3048680" cy="2277807"/>
          </a:xfrm>
          <a:prstGeom prst="rect">
            <a:avLst/>
          </a:prstGeom>
        </p:spPr>
      </p:pic>
      <p:sp>
        <p:nvSpPr>
          <p:cNvPr id="14" name="TextBox 13">
            <a:extLst>
              <a:ext uri="{FF2B5EF4-FFF2-40B4-BE49-F238E27FC236}">
                <a16:creationId xmlns:a16="http://schemas.microsoft.com/office/drawing/2014/main" id="{D366DD9F-B901-0744-235C-410367C657A9}"/>
              </a:ext>
            </a:extLst>
          </p:cNvPr>
          <p:cNvSpPr txBox="1"/>
          <p:nvPr/>
        </p:nvSpPr>
        <p:spPr>
          <a:xfrm>
            <a:off x="893875" y="3179516"/>
            <a:ext cx="2917767" cy="261610"/>
          </a:xfrm>
          <a:prstGeom prst="rect">
            <a:avLst/>
          </a:prstGeom>
          <a:noFill/>
        </p:spPr>
        <p:txBody>
          <a:bodyPr wrap="square" rtlCol="0">
            <a:spAutoFit/>
          </a:bodyPr>
          <a:lstStyle/>
          <a:p>
            <a:r>
              <a:rPr lang="en-US" sz="1100" b="1" dirty="0">
                <a:latin typeface="Roboto" panose="02000000000000000000" pitchFamily="2" charset="0"/>
                <a:ea typeface="Roboto" panose="02000000000000000000" pitchFamily="2" charset="0"/>
                <a:cs typeface="Roboto" panose="02000000000000000000" pitchFamily="2" charset="0"/>
              </a:rPr>
              <a:t>Number of Credit cards based on Gender</a:t>
            </a:r>
            <a:endParaRPr lang="en-IN" sz="1100" b="1" dirty="0">
              <a:latin typeface="Roboto" panose="02000000000000000000" pitchFamily="2" charset="0"/>
              <a:ea typeface="Roboto" panose="02000000000000000000" pitchFamily="2" charset="0"/>
              <a:cs typeface="Roboto" panose="02000000000000000000" pitchFamily="2" charset="0"/>
            </a:endParaRPr>
          </a:p>
        </p:txBody>
      </p:sp>
      <p:sp>
        <p:nvSpPr>
          <p:cNvPr id="15" name="TextBox 14">
            <a:extLst>
              <a:ext uri="{FF2B5EF4-FFF2-40B4-BE49-F238E27FC236}">
                <a16:creationId xmlns:a16="http://schemas.microsoft.com/office/drawing/2014/main" id="{663B8D18-B504-95EA-FBE5-B9389E5E6164}"/>
              </a:ext>
            </a:extLst>
          </p:cNvPr>
          <p:cNvSpPr txBox="1"/>
          <p:nvPr/>
        </p:nvSpPr>
        <p:spPr>
          <a:xfrm>
            <a:off x="4784723" y="6321578"/>
            <a:ext cx="3438632" cy="430887"/>
          </a:xfrm>
          <a:prstGeom prst="rect">
            <a:avLst/>
          </a:prstGeom>
          <a:noFill/>
        </p:spPr>
        <p:txBody>
          <a:bodyPr wrap="square" rtlCol="0">
            <a:spAutoFit/>
          </a:bodyPr>
          <a:lstStyle/>
          <a:p>
            <a:r>
              <a:rPr lang="en-US" sz="1100" b="1" dirty="0">
                <a:latin typeface="Roboto" panose="02000000000000000000" pitchFamily="2" charset="0"/>
                <a:ea typeface="Roboto" panose="02000000000000000000" pitchFamily="2" charset="0"/>
                <a:cs typeface="Roboto" panose="02000000000000000000" pitchFamily="2" charset="0"/>
              </a:rPr>
              <a:t>Active/Inactive status at the end of the period</a:t>
            </a:r>
            <a:br>
              <a:rPr lang="en-US" sz="1100" b="1" dirty="0">
                <a:latin typeface="Roboto" panose="02000000000000000000" pitchFamily="2" charset="0"/>
                <a:ea typeface="Roboto" panose="02000000000000000000" pitchFamily="2" charset="0"/>
                <a:cs typeface="Roboto" panose="02000000000000000000" pitchFamily="2" charset="0"/>
              </a:rPr>
            </a:br>
            <a:r>
              <a:rPr lang="en-US" sz="1100" b="1" dirty="0">
                <a:latin typeface="Roboto" panose="02000000000000000000" pitchFamily="2" charset="0"/>
                <a:ea typeface="Roboto" panose="02000000000000000000" pitchFamily="2" charset="0"/>
                <a:cs typeface="Roboto" panose="02000000000000000000" pitchFamily="2" charset="0"/>
              </a:rPr>
              <a:t>- Gender (Male)</a:t>
            </a:r>
            <a:endParaRPr lang="en-IN" sz="1100" b="1" dirty="0">
              <a:latin typeface="Roboto" panose="02000000000000000000" pitchFamily="2" charset="0"/>
              <a:ea typeface="Roboto" panose="02000000000000000000" pitchFamily="2" charset="0"/>
              <a:cs typeface="Roboto" panose="02000000000000000000" pitchFamily="2" charset="0"/>
            </a:endParaRPr>
          </a:p>
        </p:txBody>
      </p:sp>
      <p:sp>
        <p:nvSpPr>
          <p:cNvPr id="16" name="TextBox 15">
            <a:extLst>
              <a:ext uri="{FF2B5EF4-FFF2-40B4-BE49-F238E27FC236}">
                <a16:creationId xmlns:a16="http://schemas.microsoft.com/office/drawing/2014/main" id="{BB51F440-F5CC-59EB-2448-B212EB3FA0F0}"/>
              </a:ext>
            </a:extLst>
          </p:cNvPr>
          <p:cNvSpPr txBox="1"/>
          <p:nvPr/>
        </p:nvSpPr>
        <p:spPr>
          <a:xfrm>
            <a:off x="8694316" y="3247047"/>
            <a:ext cx="3673290" cy="430887"/>
          </a:xfrm>
          <a:prstGeom prst="rect">
            <a:avLst/>
          </a:prstGeom>
          <a:noFill/>
        </p:spPr>
        <p:txBody>
          <a:bodyPr wrap="square" rtlCol="0">
            <a:spAutoFit/>
          </a:bodyPr>
          <a:lstStyle/>
          <a:p>
            <a:r>
              <a:rPr lang="en-US" sz="1100" b="1" dirty="0">
                <a:latin typeface="Roboto" panose="02000000000000000000" pitchFamily="2" charset="0"/>
                <a:ea typeface="Roboto" panose="02000000000000000000" pitchFamily="2" charset="0"/>
                <a:cs typeface="Roboto" panose="02000000000000000000" pitchFamily="2" charset="0"/>
              </a:rPr>
              <a:t>Active/Inactive status in the beginning of the period</a:t>
            </a:r>
            <a:br>
              <a:rPr lang="en-US" sz="1100" b="1" dirty="0">
                <a:latin typeface="Roboto" panose="02000000000000000000" pitchFamily="2" charset="0"/>
                <a:ea typeface="Roboto" panose="02000000000000000000" pitchFamily="2" charset="0"/>
                <a:cs typeface="Roboto" panose="02000000000000000000" pitchFamily="2" charset="0"/>
              </a:rPr>
            </a:br>
            <a:r>
              <a:rPr lang="en-US" sz="1100" b="1" dirty="0">
                <a:latin typeface="Roboto" panose="02000000000000000000" pitchFamily="2" charset="0"/>
                <a:ea typeface="Roboto" panose="02000000000000000000" pitchFamily="2" charset="0"/>
                <a:cs typeface="Roboto" panose="02000000000000000000" pitchFamily="2" charset="0"/>
              </a:rPr>
              <a:t> - Gender (Female)</a:t>
            </a:r>
            <a:endParaRPr lang="en-IN" sz="1100" b="1" dirty="0">
              <a:latin typeface="Roboto" panose="02000000000000000000" pitchFamily="2" charset="0"/>
              <a:ea typeface="Roboto" panose="02000000000000000000" pitchFamily="2" charset="0"/>
              <a:cs typeface="Roboto" panose="02000000000000000000" pitchFamily="2" charset="0"/>
            </a:endParaRPr>
          </a:p>
        </p:txBody>
      </p:sp>
      <p:sp>
        <p:nvSpPr>
          <p:cNvPr id="17" name="TextBox 16">
            <a:extLst>
              <a:ext uri="{FF2B5EF4-FFF2-40B4-BE49-F238E27FC236}">
                <a16:creationId xmlns:a16="http://schemas.microsoft.com/office/drawing/2014/main" id="{B7A707D3-BD7A-ECAE-3133-96D6FA46CCCC}"/>
              </a:ext>
            </a:extLst>
          </p:cNvPr>
          <p:cNvSpPr txBox="1"/>
          <p:nvPr/>
        </p:nvSpPr>
        <p:spPr>
          <a:xfrm>
            <a:off x="4514107" y="3379082"/>
            <a:ext cx="3571775" cy="430887"/>
          </a:xfrm>
          <a:prstGeom prst="rect">
            <a:avLst/>
          </a:prstGeom>
          <a:noFill/>
        </p:spPr>
        <p:txBody>
          <a:bodyPr wrap="square" rtlCol="0">
            <a:spAutoFit/>
          </a:bodyPr>
          <a:lstStyle/>
          <a:p>
            <a:r>
              <a:rPr lang="en-US" sz="1100" b="1" dirty="0">
                <a:latin typeface="Roboto" panose="02000000000000000000" pitchFamily="2" charset="0"/>
                <a:ea typeface="Roboto" panose="02000000000000000000" pitchFamily="2" charset="0"/>
                <a:cs typeface="Roboto" panose="02000000000000000000" pitchFamily="2" charset="0"/>
              </a:rPr>
              <a:t>Active/Inactive status in the beginning of the period</a:t>
            </a:r>
            <a:br>
              <a:rPr lang="en-US" sz="1100" b="1" dirty="0">
                <a:latin typeface="Roboto" panose="02000000000000000000" pitchFamily="2" charset="0"/>
                <a:ea typeface="Roboto" panose="02000000000000000000" pitchFamily="2" charset="0"/>
                <a:cs typeface="Roboto" panose="02000000000000000000" pitchFamily="2" charset="0"/>
              </a:rPr>
            </a:br>
            <a:r>
              <a:rPr lang="en-US" sz="1100" b="1" dirty="0">
                <a:latin typeface="Roboto" panose="02000000000000000000" pitchFamily="2" charset="0"/>
                <a:ea typeface="Roboto" panose="02000000000000000000" pitchFamily="2" charset="0"/>
                <a:cs typeface="Roboto" panose="02000000000000000000" pitchFamily="2" charset="0"/>
              </a:rPr>
              <a:t> - Gender (Male)</a:t>
            </a:r>
            <a:endParaRPr lang="en-IN" sz="1100" b="1" dirty="0">
              <a:latin typeface="Roboto" panose="02000000000000000000" pitchFamily="2" charset="0"/>
              <a:ea typeface="Roboto" panose="02000000000000000000" pitchFamily="2" charset="0"/>
              <a:cs typeface="Roboto" panose="02000000000000000000" pitchFamily="2" charset="0"/>
            </a:endParaRPr>
          </a:p>
        </p:txBody>
      </p:sp>
      <p:sp>
        <p:nvSpPr>
          <p:cNvPr id="18" name="TextBox 17">
            <a:extLst>
              <a:ext uri="{FF2B5EF4-FFF2-40B4-BE49-F238E27FC236}">
                <a16:creationId xmlns:a16="http://schemas.microsoft.com/office/drawing/2014/main" id="{95E588D4-FEC0-A023-B887-29C796529C36}"/>
              </a:ext>
            </a:extLst>
          </p:cNvPr>
          <p:cNvSpPr txBox="1"/>
          <p:nvPr/>
        </p:nvSpPr>
        <p:spPr>
          <a:xfrm>
            <a:off x="8859635" y="6264194"/>
            <a:ext cx="3507971" cy="430887"/>
          </a:xfrm>
          <a:prstGeom prst="rect">
            <a:avLst/>
          </a:prstGeom>
          <a:noFill/>
        </p:spPr>
        <p:txBody>
          <a:bodyPr wrap="square" rtlCol="0">
            <a:spAutoFit/>
          </a:bodyPr>
          <a:lstStyle/>
          <a:p>
            <a:r>
              <a:rPr lang="en-US" sz="1100" b="1" dirty="0">
                <a:latin typeface="Roboto" panose="02000000000000000000" pitchFamily="2" charset="0"/>
                <a:ea typeface="Roboto" panose="02000000000000000000" pitchFamily="2" charset="0"/>
                <a:cs typeface="Roboto" panose="02000000000000000000" pitchFamily="2" charset="0"/>
              </a:rPr>
              <a:t>Active/Inactive status at the end of the period</a:t>
            </a:r>
            <a:br>
              <a:rPr lang="en-US" sz="1100" b="1" dirty="0">
                <a:latin typeface="Roboto" panose="02000000000000000000" pitchFamily="2" charset="0"/>
                <a:ea typeface="Roboto" panose="02000000000000000000" pitchFamily="2" charset="0"/>
                <a:cs typeface="Roboto" panose="02000000000000000000" pitchFamily="2" charset="0"/>
              </a:rPr>
            </a:br>
            <a:r>
              <a:rPr lang="en-US" sz="1100" b="1" dirty="0">
                <a:latin typeface="Roboto" panose="02000000000000000000" pitchFamily="2" charset="0"/>
                <a:ea typeface="Roboto" panose="02000000000000000000" pitchFamily="2" charset="0"/>
                <a:cs typeface="Roboto" panose="02000000000000000000" pitchFamily="2" charset="0"/>
              </a:rPr>
              <a:t>- Gender (Female)</a:t>
            </a:r>
            <a:endParaRPr lang="en-IN" sz="1100" b="1" dirty="0">
              <a:latin typeface="Roboto" panose="02000000000000000000" pitchFamily="2" charset="0"/>
              <a:ea typeface="Roboto" panose="02000000000000000000" pitchFamily="2" charset="0"/>
              <a:cs typeface="Roboto" panose="02000000000000000000" pitchFamily="2" charset="0"/>
            </a:endParaRPr>
          </a:p>
        </p:txBody>
      </p:sp>
      <p:pic>
        <p:nvPicPr>
          <p:cNvPr id="20" name="Picture 19" descr="A picture containing text, screenshot, rectangle&#10;&#10;Description automatically generated">
            <a:extLst>
              <a:ext uri="{FF2B5EF4-FFF2-40B4-BE49-F238E27FC236}">
                <a16:creationId xmlns:a16="http://schemas.microsoft.com/office/drawing/2014/main" id="{C093A2FA-F904-5534-93CD-CFBC74B1182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31667" y="4065818"/>
            <a:ext cx="3142093" cy="2314367"/>
          </a:xfrm>
          <a:prstGeom prst="rect">
            <a:avLst/>
          </a:prstGeom>
        </p:spPr>
      </p:pic>
      <p:sp>
        <p:nvSpPr>
          <p:cNvPr id="21" name="TextBox 20">
            <a:extLst>
              <a:ext uri="{FF2B5EF4-FFF2-40B4-BE49-F238E27FC236}">
                <a16:creationId xmlns:a16="http://schemas.microsoft.com/office/drawing/2014/main" id="{275F9A29-5FF4-1A24-3971-D5EDBC45036A}"/>
              </a:ext>
            </a:extLst>
          </p:cNvPr>
          <p:cNvSpPr txBox="1"/>
          <p:nvPr/>
        </p:nvSpPr>
        <p:spPr>
          <a:xfrm>
            <a:off x="1169863" y="6289039"/>
            <a:ext cx="2271606" cy="261610"/>
          </a:xfrm>
          <a:prstGeom prst="rect">
            <a:avLst/>
          </a:prstGeom>
          <a:noFill/>
        </p:spPr>
        <p:txBody>
          <a:bodyPr wrap="square" rtlCol="0">
            <a:spAutoFit/>
          </a:bodyPr>
          <a:lstStyle/>
          <a:p>
            <a:r>
              <a:rPr lang="en-US" sz="1100" b="1" dirty="0">
                <a:latin typeface="Roboto" panose="02000000000000000000" pitchFamily="2" charset="0"/>
                <a:ea typeface="Roboto" panose="02000000000000000000" pitchFamily="2" charset="0"/>
                <a:cs typeface="Roboto" panose="02000000000000000000" pitchFamily="2" charset="0"/>
              </a:rPr>
              <a:t>Distribution based on the Gender</a:t>
            </a:r>
            <a:endParaRPr lang="en-IN" sz="1100" b="1" dirty="0">
              <a:latin typeface="Roboto" panose="02000000000000000000" pitchFamily="2" charset="0"/>
              <a:ea typeface="Roboto" panose="02000000000000000000" pitchFamily="2" charset="0"/>
              <a:cs typeface="Roboto" panose="02000000000000000000" pitchFamily="2" charset="0"/>
            </a:endParaRPr>
          </a:p>
        </p:txBody>
      </p:sp>
      <p:sp>
        <p:nvSpPr>
          <p:cNvPr id="22" name="TextBox 21">
            <a:extLst>
              <a:ext uri="{FF2B5EF4-FFF2-40B4-BE49-F238E27FC236}">
                <a16:creationId xmlns:a16="http://schemas.microsoft.com/office/drawing/2014/main" id="{D2E73C17-304B-1C5B-05C5-D5ECDAE8D415}"/>
              </a:ext>
            </a:extLst>
          </p:cNvPr>
          <p:cNvSpPr txBox="1"/>
          <p:nvPr/>
        </p:nvSpPr>
        <p:spPr>
          <a:xfrm>
            <a:off x="676808" y="3506902"/>
            <a:ext cx="3571775" cy="461665"/>
          </a:xfrm>
          <a:prstGeom prst="rect">
            <a:avLst/>
          </a:prstGeom>
          <a:noFill/>
        </p:spPr>
        <p:txBody>
          <a:bodyPr wrap="square" rtlCol="0">
            <a:spAutoFit/>
          </a:bodyPr>
          <a:lstStyle/>
          <a:p>
            <a:r>
              <a:rPr lang="en-US" sz="1200" b="1" i="1" dirty="0">
                <a:highlight>
                  <a:srgbClr val="FFFF00"/>
                </a:highlight>
              </a:rPr>
              <a:t>We can see that </a:t>
            </a:r>
            <a:r>
              <a:rPr lang="en-US" sz="1200" b="1" i="1" dirty="0">
                <a:solidFill>
                  <a:srgbClr val="FF00FF"/>
                </a:solidFill>
                <a:highlight>
                  <a:srgbClr val="FFFF00"/>
                </a:highlight>
              </a:rPr>
              <a:t>Females</a:t>
            </a:r>
            <a:r>
              <a:rPr lang="en-US" sz="1200" b="1" i="1" dirty="0">
                <a:highlight>
                  <a:srgbClr val="FFFF00"/>
                </a:highlight>
              </a:rPr>
              <a:t> have more ‘Credit Cards’ and other ‘Financial products’ as compared to </a:t>
            </a:r>
            <a:r>
              <a:rPr lang="en-US" sz="1200" b="1" i="1" dirty="0">
                <a:solidFill>
                  <a:srgbClr val="0070C0"/>
                </a:solidFill>
                <a:highlight>
                  <a:srgbClr val="FFFF00"/>
                </a:highlight>
              </a:rPr>
              <a:t>Males</a:t>
            </a:r>
            <a:r>
              <a:rPr lang="en-US" sz="1200" b="1" i="1" dirty="0">
                <a:highlight>
                  <a:srgbClr val="FFFF00"/>
                </a:highlight>
              </a:rPr>
              <a:t>.</a:t>
            </a:r>
            <a:endParaRPr lang="en-IN" sz="1200" b="1" i="1" dirty="0">
              <a:highlight>
                <a:srgbClr val="FFFF00"/>
              </a:highlight>
            </a:endParaRPr>
          </a:p>
        </p:txBody>
      </p:sp>
      <p:sp>
        <p:nvSpPr>
          <p:cNvPr id="23" name="TextBox 22">
            <a:extLst>
              <a:ext uri="{FF2B5EF4-FFF2-40B4-BE49-F238E27FC236}">
                <a16:creationId xmlns:a16="http://schemas.microsoft.com/office/drawing/2014/main" id="{3F647C30-8D95-102E-BED1-EA6D58ABE5A2}"/>
              </a:ext>
            </a:extLst>
          </p:cNvPr>
          <p:cNvSpPr txBox="1"/>
          <p:nvPr/>
        </p:nvSpPr>
        <p:spPr>
          <a:xfrm>
            <a:off x="6154396" y="3691568"/>
            <a:ext cx="5933094" cy="276999"/>
          </a:xfrm>
          <a:prstGeom prst="rect">
            <a:avLst/>
          </a:prstGeom>
          <a:noFill/>
        </p:spPr>
        <p:txBody>
          <a:bodyPr wrap="square" rtlCol="0">
            <a:spAutoFit/>
          </a:bodyPr>
          <a:lstStyle/>
          <a:p>
            <a:r>
              <a:rPr lang="en-US" sz="1200" b="1" i="1" dirty="0">
                <a:highlight>
                  <a:srgbClr val="FFFF00"/>
                </a:highlight>
              </a:rPr>
              <a:t>The </a:t>
            </a:r>
            <a:r>
              <a:rPr lang="en-US" sz="1200" b="1" i="1" dirty="0">
                <a:solidFill>
                  <a:srgbClr val="FF00FF"/>
                </a:solidFill>
                <a:highlight>
                  <a:srgbClr val="FFFF00"/>
                </a:highlight>
              </a:rPr>
              <a:t>Female</a:t>
            </a:r>
            <a:r>
              <a:rPr lang="en-US" sz="1200" b="1" i="1" dirty="0">
                <a:highlight>
                  <a:srgbClr val="FFFF00"/>
                </a:highlight>
              </a:rPr>
              <a:t> proportion of ‘Activity to Inactivity’ is lower as compared to the </a:t>
            </a:r>
            <a:r>
              <a:rPr lang="en-US" sz="1200" b="1" i="1" dirty="0">
                <a:solidFill>
                  <a:srgbClr val="0070C0"/>
                </a:solidFill>
                <a:highlight>
                  <a:srgbClr val="FFFF00"/>
                </a:highlight>
              </a:rPr>
              <a:t>Males</a:t>
            </a:r>
            <a:endParaRPr lang="en-IN" sz="1200" b="1" i="1" dirty="0">
              <a:solidFill>
                <a:srgbClr val="0070C0"/>
              </a:solidFill>
              <a:highlight>
                <a:srgbClr val="FFFF00"/>
              </a:highlight>
            </a:endParaRPr>
          </a:p>
        </p:txBody>
      </p:sp>
    </p:spTree>
    <p:extLst>
      <p:ext uri="{BB962C8B-B14F-4D97-AF65-F5344CB8AC3E}">
        <p14:creationId xmlns:p14="http://schemas.microsoft.com/office/powerpoint/2010/main" val="304131603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1000"/>
                                        <p:tgtEl>
                                          <p:spTgt spid="15"/>
                                        </p:tgtEl>
                                      </p:cBhvr>
                                    </p:animEffect>
                                    <p:anim calcmode="lin" valueType="num">
                                      <p:cBhvr>
                                        <p:cTn id="13" dur="1000" fill="hold"/>
                                        <p:tgtEl>
                                          <p:spTgt spid="15"/>
                                        </p:tgtEl>
                                        <p:attrNameLst>
                                          <p:attrName>ppt_x</p:attrName>
                                        </p:attrNameLst>
                                      </p:cBhvr>
                                      <p:tavLst>
                                        <p:tav tm="0">
                                          <p:val>
                                            <p:strVal val="#ppt_x"/>
                                          </p:val>
                                        </p:tav>
                                        <p:tav tm="100000">
                                          <p:val>
                                            <p:strVal val="#ppt_x"/>
                                          </p:val>
                                        </p:tav>
                                      </p:tavLst>
                                    </p:anim>
                                    <p:anim calcmode="lin" valueType="num">
                                      <p:cBhvr>
                                        <p:cTn id="14" dur="1000" fill="hold"/>
                                        <p:tgtEl>
                                          <p:spTgt spid="15"/>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1000"/>
                                        <p:tgtEl>
                                          <p:spTgt spid="16"/>
                                        </p:tgtEl>
                                      </p:cBhvr>
                                    </p:animEffect>
                                    <p:anim calcmode="lin" valueType="num">
                                      <p:cBhvr>
                                        <p:cTn id="18" dur="1000" fill="hold"/>
                                        <p:tgtEl>
                                          <p:spTgt spid="16"/>
                                        </p:tgtEl>
                                        <p:attrNameLst>
                                          <p:attrName>ppt_x</p:attrName>
                                        </p:attrNameLst>
                                      </p:cBhvr>
                                      <p:tavLst>
                                        <p:tav tm="0">
                                          <p:val>
                                            <p:strVal val="#ppt_x"/>
                                          </p:val>
                                        </p:tav>
                                        <p:tav tm="100000">
                                          <p:val>
                                            <p:strVal val="#ppt_x"/>
                                          </p:val>
                                        </p:tav>
                                      </p:tavLst>
                                    </p:anim>
                                    <p:anim calcmode="lin" valueType="num">
                                      <p:cBhvr>
                                        <p:cTn id="19" dur="1000" fill="hold"/>
                                        <p:tgtEl>
                                          <p:spTgt spid="16"/>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1000"/>
                                        <p:tgtEl>
                                          <p:spTgt spid="17"/>
                                        </p:tgtEl>
                                      </p:cBhvr>
                                    </p:animEffect>
                                    <p:anim calcmode="lin" valueType="num">
                                      <p:cBhvr>
                                        <p:cTn id="23" dur="1000" fill="hold"/>
                                        <p:tgtEl>
                                          <p:spTgt spid="17"/>
                                        </p:tgtEl>
                                        <p:attrNameLst>
                                          <p:attrName>ppt_x</p:attrName>
                                        </p:attrNameLst>
                                      </p:cBhvr>
                                      <p:tavLst>
                                        <p:tav tm="0">
                                          <p:val>
                                            <p:strVal val="#ppt_x"/>
                                          </p:val>
                                        </p:tav>
                                        <p:tav tm="100000">
                                          <p:val>
                                            <p:strVal val="#ppt_x"/>
                                          </p:val>
                                        </p:tav>
                                      </p:tavLst>
                                    </p:anim>
                                    <p:anim calcmode="lin" valueType="num">
                                      <p:cBhvr>
                                        <p:cTn id="24" dur="1000" fill="hold"/>
                                        <p:tgtEl>
                                          <p:spTgt spid="17"/>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fade">
                                      <p:cBhvr>
                                        <p:cTn id="27" dur="1000"/>
                                        <p:tgtEl>
                                          <p:spTgt spid="18"/>
                                        </p:tgtEl>
                                      </p:cBhvr>
                                    </p:animEffect>
                                    <p:anim calcmode="lin" valueType="num">
                                      <p:cBhvr>
                                        <p:cTn id="28" dur="1000" fill="hold"/>
                                        <p:tgtEl>
                                          <p:spTgt spid="18"/>
                                        </p:tgtEl>
                                        <p:attrNameLst>
                                          <p:attrName>ppt_x</p:attrName>
                                        </p:attrNameLst>
                                      </p:cBhvr>
                                      <p:tavLst>
                                        <p:tav tm="0">
                                          <p:val>
                                            <p:strVal val="#ppt_x"/>
                                          </p:val>
                                        </p:tav>
                                        <p:tav tm="100000">
                                          <p:val>
                                            <p:strVal val="#ppt_x"/>
                                          </p:val>
                                        </p:tav>
                                      </p:tavLst>
                                    </p:anim>
                                    <p:anim calcmode="lin" valueType="num">
                                      <p:cBhvr>
                                        <p:cTn id="29" dur="1000" fill="hold"/>
                                        <p:tgtEl>
                                          <p:spTgt spid="18"/>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21"/>
                                        </p:tgtEl>
                                        <p:attrNameLst>
                                          <p:attrName>style.visibility</p:attrName>
                                        </p:attrNameLst>
                                      </p:cBhvr>
                                      <p:to>
                                        <p:strVal val="visible"/>
                                      </p:to>
                                    </p:set>
                                    <p:animEffect transition="in" filter="fade">
                                      <p:cBhvr>
                                        <p:cTn id="32" dur="1000"/>
                                        <p:tgtEl>
                                          <p:spTgt spid="21"/>
                                        </p:tgtEl>
                                      </p:cBhvr>
                                    </p:animEffect>
                                    <p:anim calcmode="lin" valueType="num">
                                      <p:cBhvr>
                                        <p:cTn id="33" dur="1000" fill="hold"/>
                                        <p:tgtEl>
                                          <p:spTgt spid="21"/>
                                        </p:tgtEl>
                                        <p:attrNameLst>
                                          <p:attrName>ppt_x</p:attrName>
                                        </p:attrNameLst>
                                      </p:cBhvr>
                                      <p:tavLst>
                                        <p:tav tm="0">
                                          <p:val>
                                            <p:strVal val="#ppt_x"/>
                                          </p:val>
                                        </p:tav>
                                        <p:tav tm="100000">
                                          <p:val>
                                            <p:strVal val="#ppt_x"/>
                                          </p:val>
                                        </p:tav>
                                      </p:tavLst>
                                    </p:anim>
                                    <p:anim calcmode="lin" valueType="num">
                                      <p:cBhvr>
                                        <p:cTn id="34" dur="1000" fill="hold"/>
                                        <p:tgtEl>
                                          <p:spTgt spid="21"/>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fade">
                                      <p:cBhvr>
                                        <p:cTn id="37" dur="1000"/>
                                        <p:tgtEl>
                                          <p:spTgt spid="5"/>
                                        </p:tgtEl>
                                      </p:cBhvr>
                                    </p:animEffect>
                                    <p:anim calcmode="lin" valueType="num">
                                      <p:cBhvr>
                                        <p:cTn id="38" dur="1000" fill="hold"/>
                                        <p:tgtEl>
                                          <p:spTgt spid="5"/>
                                        </p:tgtEl>
                                        <p:attrNameLst>
                                          <p:attrName>ppt_x</p:attrName>
                                        </p:attrNameLst>
                                      </p:cBhvr>
                                      <p:tavLst>
                                        <p:tav tm="0">
                                          <p:val>
                                            <p:strVal val="#ppt_x"/>
                                          </p:val>
                                        </p:tav>
                                        <p:tav tm="100000">
                                          <p:val>
                                            <p:strVal val="#ppt_x"/>
                                          </p:val>
                                        </p:tav>
                                      </p:tavLst>
                                    </p:anim>
                                    <p:anim calcmode="lin" valueType="num">
                                      <p:cBhvr>
                                        <p:cTn id="39" dur="1000" fill="hold"/>
                                        <p:tgtEl>
                                          <p:spTgt spid="5"/>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0"/>
                                  </p:stCondLst>
                                  <p:childTnLst>
                                    <p:set>
                                      <p:cBhvr>
                                        <p:cTn id="41" dur="1" fill="hold">
                                          <p:stCondLst>
                                            <p:cond delay="0"/>
                                          </p:stCondLst>
                                        </p:cTn>
                                        <p:tgtEl>
                                          <p:spTgt spid="7"/>
                                        </p:tgtEl>
                                        <p:attrNameLst>
                                          <p:attrName>style.visibility</p:attrName>
                                        </p:attrNameLst>
                                      </p:cBhvr>
                                      <p:to>
                                        <p:strVal val="visible"/>
                                      </p:to>
                                    </p:set>
                                    <p:animEffect transition="in" filter="fade">
                                      <p:cBhvr>
                                        <p:cTn id="42" dur="1000"/>
                                        <p:tgtEl>
                                          <p:spTgt spid="7"/>
                                        </p:tgtEl>
                                      </p:cBhvr>
                                    </p:animEffect>
                                    <p:anim calcmode="lin" valueType="num">
                                      <p:cBhvr>
                                        <p:cTn id="43" dur="1000" fill="hold"/>
                                        <p:tgtEl>
                                          <p:spTgt spid="7"/>
                                        </p:tgtEl>
                                        <p:attrNameLst>
                                          <p:attrName>ppt_x</p:attrName>
                                        </p:attrNameLst>
                                      </p:cBhvr>
                                      <p:tavLst>
                                        <p:tav tm="0">
                                          <p:val>
                                            <p:strVal val="#ppt_x"/>
                                          </p:val>
                                        </p:tav>
                                        <p:tav tm="100000">
                                          <p:val>
                                            <p:strVal val="#ppt_x"/>
                                          </p:val>
                                        </p:tav>
                                      </p:tavLst>
                                    </p:anim>
                                    <p:anim calcmode="lin" valueType="num">
                                      <p:cBhvr>
                                        <p:cTn id="44" dur="1000" fill="hold"/>
                                        <p:tgtEl>
                                          <p:spTgt spid="7"/>
                                        </p:tgtEl>
                                        <p:attrNameLst>
                                          <p:attrName>ppt_y</p:attrName>
                                        </p:attrNameLst>
                                      </p:cBhvr>
                                      <p:tavLst>
                                        <p:tav tm="0">
                                          <p:val>
                                            <p:strVal val="#ppt_y+.1"/>
                                          </p:val>
                                        </p:tav>
                                        <p:tav tm="100000">
                                          <p:val>
                                            <p:strVal val="#ppt_y"/>
                                          </p:val>
                                        </p:tav>
                                      </p:tavLst>
                                    </p:anim>
                                  </p:childTnLst>
                                </p:cTn>
                              </p:par>
                              <p:par>
                                <p:cTn id="45" presetID="42" presetClass="entr" presetSubtype="0" fill="hold" nodeType="withEffect">
                                  <p:stCondLst>
                                    <p:cond delay="0"/>
                                  </p:stCondLst>
                                  <p:childTnLst>
                                    <p:set>
                                      <p:cBhvr>
                                        <p:cTn id="46" dur="1" fill="hold">
                                          <p:stCondLst>
                                            <p:cond delay="0"/>
                                          </p:stCondLst>
                                        </p:cTn>
                                        <p:tgtEl>
                                          <p:spTgt spid="9"/>
                                        </p:tgtEl>
                                        <p:attrNameLst>
                                          <p:attrName>style.visibility</p:attrName>
                                        </p:attrNameLst>
                                      </p:cBhvr>
                                      <p:to>
                                        <p:strVal val="visible"/>
                                      </p:to>
                                    </p:set>
                                    <p:animEffect transition="in" filter="fade">
                                      <p:cBhvr>
                                        <p:cTn id="47" dur="1000"/>
                                        <p:tgtEl>
                                          <p:spTgt spid="9"/>
                                        </p:tgtEl>
                                      </p:cBhvr>
                                    </p:animEffect>
                                    <p:anim calcmode="lin" valueType="num">
                                      <p:cBhvr>
                                        <p:cTn id="48" dur="1000" fill="hold"/>
                                        <p:tgtEl>
                                          <p:spTgt spid="9"/>
                                        </p:tgtEl>
                                        <p:attrNameLst>
                                          <p:attrName>ppt_x</p:attrName>
                                        </p:attrNameLst>
                                      </p:cBhvr>
                                      <p:tavLst>
                                        <p:tav tm="0">
                                          <p:val>
                                            <p:strVal val="#ppt_x"/>
                                          </p:val>
                                        </p:tav>
                                        <p:tav tm="100000">
                                          <p:val>
                                            <p:strVal val="#ppt_x"/>
                                          </p:val>
                                        </p:tav>
                                      </p:tavLst>
                                    </p:anim>
                                    <p:anim calcmode="lin" valueType="num">
                                      <p:cBhvr>
                                        <p:cTn id="49" dur="1000" fill="hold"/>
                                        <p:tgtEl>
                                          <p:spTgt spid="9"/>
                                        </p:tgtEl>
                                        <p:attrNameLst>
                                          <p:attrName>ppt_y</p:attrName>
                                        </p:attrNameLst>
                                      </p:cBhvr>
                                      <p:tavLst>
                                        <p:tav tm="0">
                                          <p:val>
                                            <p:strVal val="#ppt_y+.1"/>
                                          </p:val>
                                        </p:tav>
                                        <p:tav tm="100000">
                                          <p:val>
                                            <p:strVal val="#ppt_y"/>
                                          </p:val>
                                        </p:tav>
                                      </p:tavLst>
                                    </p:anim>
                                  </p:childTnLst>
                                </p:cTn>
                              </p:par>
                              <p:par>
                                <p:cTn id="50" presetID="42" presetClass="entr" presetSubtype="0" fill="hold" nodeType="withEffect">
                                  <p:stCondLst>
                                    <p:cond delay="0"/>
                                  </p:stCondLst>
                                  <p:childTnLst>
                                    <p:set>
                                      <p:cBhvr>
                                        <p:cTn id="51" dur="1" fill="hold">
                                          <p:stCondLst>
                                            <p:cond delay="0"/>
                                          </p:stCondLst>
                                        </p:cTn>
                                        <p:tgtEl>
                                          <p:spTgt spid="20"/>
                                        </p:tgtEl>
                                        <p:attrNameLst>
                                          <p:attrName>style.visibility</p:attrName>
                                        </p:attrNameLst>
                                      </p:cBhvr>
                                      <p:to>
                                        <p:strVal val="visible"/>
                                      </p:to>
                                    </p:set>
                                    <p:animEffect transition="in" filter="fade">
                                      <p:cBhvr>
                                        <p:cTn id="52" dur="1000"/>
                                        <p:tgtEl>
                                          <p:spTgt spid="20"/>
                                        </p:tgtEl>
                                      </p:cBhvr>
                                    </p:animEffect>
                                    <p:anim calcmode="lin" valueType="num">
                                      <p:cBhvr>
                                        <p:cTn id="53" dur="1000" fill="hold"/>
                                        <p:tgtEl>
                                          <p:spTgt spid="20"/>
                                        </p:tgtEl>
                                        <p:attrNameLst>
                                          <p:attrName>ppt_x</p:attrName>
                                        </p:attrNameLst>
                                      </p:cBhvr>
                                      <p:tavLst>
                                        <p:tav tm="0">
                                          <p:val>
                                            <p:strVal val="#ppt_x"/>
                                          </p:val>
                                        </p:tav>
                                        <p:tav tm="100000">
                                          <p:val>
                                            <p:strVal val="#ppt_x"/>
                                          </p:val>
                                        </p:tav>
                                      </p:tavLst>
                                    </p:anim>
                                    <p:anim calcmode="lin" valueType="num">
                                      <p:cBhvr>
                                        <p:cTn id="54" dur="1000" fill="hold"/>
                                        <p:tgtEl>
                                          <p:spTgt spid="20"/>
                                        </p:tgtEl>
                                        <p:attrNameLst>
                                          <p:attrName>ppt_y</p:attrName>
                                        </p:attrNameLst>
                                      </p:cBhvr>
                                      <p:tavLst>
                                        <p:tav tm="0">
                                          <p:val>
                                            <p:strVal val="#ppt_y+.1"/>
                                          </p:val>
                                        </p:tav>
                                        <p:tav tm="100000">
                                          <p:val>
                                            <p:strVal val="#ppt_y"/>
                                          </p:val>
                                        </p:tav>
                                      </p:tavLst>
                                    </p:anim>
                                  </p:childTnLst>
                                </p:cTn>
                              </p:par>
                              <p:par>
                                <p:cTn id="55" presetID="42" presetClass="entr" presetSubtype="0" fill="hold" nodeType="withEffect">
                                  <p:stCondLst>
                                    <p:cond delay="0"/>
                                  </p:stCondLst>
                                  <p:childTnLst>
                                    <p:set>
                                      <p:cBhvr>
                                        <p:cTn id="56" dur="1" fill="hold">
                                          <p:stCondLst>
                                            <p:cond delay="0"/>
                                          </p:stCondLst>
                                        </p:cTn>
                                        <p:tgtEl>
                                          <p:spTgt spid="11"/>
                                        </p:tgtEl>
                                        <p:attrNameLst>
                                          <p:attrName>style.visibility</p:attrName>
                                        </p:attrNameLst>
                                      </p:cBhvr>
                                      <p:to>
                                        <p:strVal val="visible"/>
                                      </p:to>
                                    </p:set>
                                    <p:animEffect transition="in" filter="fade">
                                      <p:cBhvr>
                                        <p:cTn id="57" dur="1000"/>
                                        <p:tgtEl>
                                          <p:spTgt spid="11"/>
                                        </p:tgtEl>
                                      </p:cBhvr>
                                    </p:animEffect>
                                    <p:anim calcmode="lin" valueType="num">
                                      <p:cBhvr>
                                        <p:cTn id="58" dur="1000" fill="hold"/>
                                        <p:tgtEl>
                                          <p:spTgt spid="11"/>
                                        </p:tgtEl>
                                        <p:attrNameLst>
                                          <p:attrName>ppt_x</p:attrName>
                                        </p:attrNameLst>
                                      </p:cBhvr>
                                      <p:tavLst>
                                        <p:tav tm="0">
                                          <p:val>
                                            <p:strVal val="#ppt_x"/>
                                          </p:val>
                                        </p:tav>
                                        <p:tav tm="100000">
                                          <p:val>
                                            <p:strVal val="#ppt_x"/>
                                          </p:val>
                                        </p:tav>
                                      </p:tavLst>
                                    </p:anim>
                                    <p:anim calcmode="lin" valueType="num">
                                      <p:cBhvr>
                                        <p:cTn id="59" dur="1000" fill="hold"/>
                                        <p:tgtEl>
                                          <p:spTgt spid="11"/>
                                        </p:tgtEl>
                                        <p:attrNameLst>
                                          <p:attrName>ppt_y</p:attrName>
                                        </p:attrNameLst>
                                      </p:cBhvr>
                                      <p:tavLst>
                                        <p:tav tm="0">
                                          <p:val>
                                            <p:strVal val="#ppt_y+.1"/>
                                          </p:val>
                                        </p:tav>
                                        <p:tav tm="100000">
                                          <p:val>
                                            <p:strVal val="#ppt_y"/>
                                          </p:val>
                                        </p:tav>
                                      </p:tavLst>
                                    </p:anim>
                                  </p:childTnLst>
                                </p:cTn>
                              </p:par>
                              <p:par>
                                <p:cTn id="60" presetID="42" presetClass="entr" presetSubtype="0" fill="hold" nodeType="withEffect">
                                  <p:stCondLst>
                                    <p:cond delay="0"/>
                                  </p:stCondLst>
                                  <p:childTnLst>
                                    <p:set>
                                      <p:cBhvr>
                                        <p:cTn id="61" dur="1" fill="hold">
                                          <p:stCondLst>
                                            <p:cond delay="0"/>
                                          </p:stCondLst>
                                        </p:cTn>
                                        <p:tgtEl>
                                          <p:spTgt spid="13"/>
                                        </p:tgtEl>
                                        <p:attrNameLst>
                                          <p:attrName>style.visibility</p:attrName>
                                        </p:attrNameLst>
                                      </p:cBhvr>
                                      <p:to>
                                        <p:strVal val="visible"/>
                                      </p:to>
                                    </p:set>
                                    <p:animEffect transition="in" filter="fade">
                                      <p:cBhvr>
                                        <p:cTn id="62" dur="1000"/>
                                        <p:tgtEl>
                                          <p:spTgt spid="13"/>
                                        </p:tgtEl>
                                      </p:cBhvr>
                                    </p:animEffect>
                                    <p:anim calcmode="lin" valueType="num">
                                      <p:cBhvr>
                                        <p:cTn id="63" dur="1000" fill="hold"/>
                                        <p:tgtEl>
                                          <p:spTgt spid="13"/>
                                        </p:tgtEl>
                                        <p:attrNameLst>
                                          <p:attrName>ppt_x</p:attrName>
                                        </p:attrNameLst>
                                      </p:cBhvr>
                                      <p:tavLst>
                                        <p:tav tm="0">
                                          <p:val>
                                            <p:strVal val="#ppt_x"/>
                                          </p:val>
                                        </p:tav>
                                        <p:tav tm="100000">
                                          <p:val>
                                            <p:strVal val="#ppt_x"/>
                                          </p:val>
                                        </p:tav>
                                      </p:tavLst>
                                    </p:anim>
                                    <p:anim calcmode="lin" valueType="num">
                                      <p:cBhvr>
                                        <p:cTn id="64"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22" presetClass="entr" presetSubtype="8" fill="hold" grpId="0" nodeType="clickEffect">
                                  <p:stCondLst>
                                    <p:cond delay="0"/>
                                  </p:stCondLst>
                                  <p:childTnLst>
                                    <p:set>
                                      <p:cBhvr>
                                        <p:cTn id="68" dur="1" fill="hold">
                                          <p:stCondLst>
                                            <p:cond delay="0"/>
                                          </p:stCondLst>
                                        </p:cTn>
                                        <p:tgtEl>
                                          <p:spTgt spid="22"/>
                                        </p:tgtEl>
                                        <p:attrNameLst>
                                          <p:attrName>style.visibility</p:attrName>
                                        </p:attrNameLst>
                                      </p:cBhvr>
                                      <p:to>
                                        <p:strVal val="visible"/>
                                      </p:to>
                                    </p:set>
                                    <p:animEffect transition="in" filter="wipe(left)">
                                      <p:cBhvr>
                                        <p:cTn id="69" dur="500"/>
                                        <p:tgtEl>
                                          <p:spTgt spid="22"/>
                                        </p:tgtEl>
                                      </p:cBhvr>
                                    </p:animEffect>
                                  </p:childTnLst>
                                </p:cTn>
                              </p:par>
                              <p:par>
                                <p:cTn id="70" presetID="22" presetClass="entr" presetSubtype="8" fill="hold" grpId="0" nodeType="withEffect">
                                  <p:stCondLst>
                                    <p:cond delay="0"/>
                                  </p:stCondLst>
                                  <p:childTnLst>
                                    <p:set>
                                      <p:cBhvr>
                                        <p:cTn id="71" dur="1" fill="hold">
                                          <p:stCondLst>
                                            <p:cond delay="0"/>
                                          </p:stCondLst>
                                        </p:cTn>
                                        <p:tgtEl>
                                          <p:spTgt spid="23"/>
                                        </p:tgtEl>
                                        <p:attrNameLst>
                                          <p:attrName>style.visibility</p:attrName>
                                        </p:attrNameLst>
                                      </p:cBhvr>
                                      <p:to>
                                        <p:strVal val="visible"/>
                                      </p:to>
                                    </p:set>
                                    <p:animEffect transition="in" filter="wipe(left)">
                                      <p:cBhvr>
                                        <p:cTn id="72"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p:bldP spid="17" grpId="0"/>
      <p:bldP spid="18" grpId="0"/>
      <p:bldP spid="21" grpId="0"/>
      <p:bldP spid="22" grpId="0"/>
      <p:bldP spid="23"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5C9B446A-6343-4E56-90BA-061E4DDF0F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1" name="Freeform: Shape 20">
            <a:extLst>
              <a:ext uri="{FF2B5EF4-FFF2-40B4-BE49-F238E27FC236}">
                <a16:creationId xmlns:a16="http://schemas.microsoft.com/office/drawing/2014/main" id="{3EC72A1B-03D3-499C-B4BF-AC68EEC22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3" name="Freeform: Shape 22">
            <a:extLst>
              <a:ext uri="{FF2B5EF4-FFF2-40B4-BE49-F238E27FC236}">
                <a16:creationId xmlns:a16="http://schemas.microsoft.com/office/drawing/2014/main" id="{216322C2-3CF0-4D33-BF90-3F384CF6D2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itle 1">
            <a:extLst>
              <a:ext uri="{FF2B5EF4-FFF2-40B4-BE49-F238E27FC236}">
                <a16:creationId xmlns:a16="http://schemas.microsoft.com/office/drawing/2014/main" id="{14AC0101-D855-9CD7-4FE5-100EA6B42EA4}"/>
              </a:ext>
            </a:extLst>
          </p:cNvPr>
          <p:cNvSpPr txBox="1">
            <a:spLocks noGrp="1"/>
          </p:cNvSpPr>
          <p:nvPr>
            <p:ph type="title"/>
          </p:nvPr>
        </p:nvSpPr>
        <p:spPr>
          <a:xfrm>
            <a:off x="371094" y="1161288"/>
            <a:ext cx="3438144" cy="112471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b="1" kern="1200">
                <a:solidFill>
                  <a:schemeClr val="tx1"/>
                </a:solidFill>
                <a:effectLst>
                  <a:outerShdw blurRad="38100" dist="38100" dir="2700000" algn="tl">
                    <a:srgbClr val="000000">
                      <a:alpha val="43137"/>
                    </a:srgbClr>
                  </a:outerShdw>
                </a:effectLst>
                <a:latin typeface="+mj-lt"/>
                <a:ea typeface="+mj-ea"/>
                <a:cs typeface="+mj-cs"/>
              </a:rPr>
              <a:t>Bivariate Distribution based on the Segments</a:t>
            </a:r>
            <a:br>
              <a:rPr lang="en-US" sz="2400" b="1" kern="1200">
                <a:solidFill>
                  <a:schemeClr val="tx1"/>
                </a:solidFill>
                <a:effectLst>
                  <a:outerShdw blurRad="38100" dist="38100" dir="2700000" algn="tl">
                    <a:srgbClr val="000000">
                      <a:alpha val="43137"/>
                    </a:srgbClr>
                  </a:outerShdw>
                </a:effectLst>
                <a:latin typeface="+mj-lt"/>
                <a:ea typeface="+mj-ea"/>
                <a:cs typeface="+mj-cs"/>
              </a:rPr>
            </a:br>
            <a:endParaRPr lang="en-US" sz="2400" b="1" kern="1200">
              <a:solidFill>
                <a:schemeClr val="tx1"/>
              </a:solidFill>
              <a:effectLst>
                <a:outerShdw blurRad="38100" dist="38100" dir="2700000" algn="tl">
                  <a:srgbClr val="000000">
                    <a:alpha val="43137"/>
                  </a:srgbClr>
                </a:outerShdw>
              </a:effectLst>
              <a:latin typeface="+mj-lt"/>
              <a:ea typeface="+mj-ea"/>
              <a:cs typeface="+mj-cs"/>
            </a:endParaRPr>
          </a:p>
        </p:txBody>
      </p:sp>
      <p:sp>
        <p:nvSpPr>
          <p:cNvPr id="25" name="Rectangle 24">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7" name="Rectangle 26">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375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6" name="TextBox 5">
            <a:extLst>
              <a:ext uri="{FF2B5EF4-FFF2-40B4-BE49-F238E27FC236}">
                <a16:creationId xmlns:a16="http://schemas.microsoft.com/office/drawing/2014/main" id="{A69E5FE0-0106-F5D0-0203-DC2C0AA0260A}"/>
              </a:ext>
            </a:extLst>
          </p:cNvPr>
          <p:cNvSpPr txBox="1"/>
          <p:nvPr/>
        </p:nvSpPr>
        <p:spPr>
          <a:xfrm>
            <a:off x="4501853" y="2159001"/>
            <a:ext cx="2597617" cy="430887"/>
          </a:xfrm>
          <a:prstGeom prst="rect">
            <a:avLst/>
          </a:prstGeom>
          <a:noFill/>
        </p:spPr>
        <p:txBody>
          <a:bodyPr wrap="square" rtlCol="0">
            <a:spAutoFit/>
          </a:bodyPr>
          <a:lstStyle>
            <a:defPPr>
              <a:defRPr lang="en-US"/>
            </a:defPPr>
            <a:lvl1pPr algn="ctr" defTabSz="576072">
              <a:spcAft>
                <a:spcPts val="600"/>
              </a:spcAft>
              <a:defRPr sz="1100" b="1">
                <a:latin typeface="Roboto" panose="02000000000000000000" pitchFamily="2" charset="0"/>
                <a:ea typeface="Roboto" panose="02000000000000000000" pitchFamily="2" charset="0"/>
                <a:cs typeface="Roboto" panose="02000000000000000000" pitchFamily="2" charset="0"/>
              </a:defRPr>
            </a:lvl1pPr>
          </a:lstStyle>
          <a:p>
            <a:r>
              <a:rPr lang="en-US" dirty="0"/>
              <a:t>Number of Credit cards based on Gender (Segment Wise)</a:t>
            </a:r>
            <a:endParaRPr lang="en-IN" dirty="0"/>
          </a:p>
        </p:txBody>
      </p:sp>
      <p:pic>
        <p:nvPicPr>
          <p:cNvPr id="8" name="Picture 7" descr="A picture containing text, screenshot, display, diagram&#10;&#10;Description automatically generated">
            <a:extLst>
              <a:ext uri="{FF2B5EF4-FFF2-40B4-BE49-F238E27FC236}">
                <a16:creationId xmlns:a16="http://schemas.microsoft.com/office/drawing/2014/main" id="{0E7BDF33-9482-8B6C-738B-2C7AB7F8C4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49350" y="145688"/>
            <a:ext cx="2741131" cy="2013313"/>
          </a:xfrm>
          <a:prstGeom prst="rect">
            <a:avLst/>
          </a:prstGeom>
        </p:spPr>
      </p:pic>
      <p:pic>
        <p:nvPicPr>
          <p:cNvPr id="10" name="Picture 9" descr="A picture containing text, screenshot, diagram&#10;&#10;Description automatically generated">
            <a:extLst>
              <a:ext uri="{FF2B5EF4-FFF2-40B4-BE49-F238E27FC236}">
                <a16:creationId xmlns:a16="http://schemas.microsoft.com/office/drawing/2014/main" id="{5D98C416-51BE-B208-57BB-2022EDAC20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55672" y="4114066"/>
            <a:ext cx="2741131" cy="2097604"/>
          </a:xfrm>
          <a:prstGeom prst="rect">
            <a:avLst/>
          </a:prstGeom>
        </p:spPr>
      </p:pic>
      <p:pic>
        <p:nvPicPr>
          <p:cNvPr id="12" name="Picture 11" descr="A picture containing text, screenshot, diagram, plot&#10;&#10;Description automatically generated">
            <a:extLst>
              <a:ext uri="{FF2B5EF4-FFF2-40B4-BE49-F238E27FC236}">
                <a16:creationId xmlns:a16="http://schemas.microsoft.com/office/drawing/2014/main" id="{3886CD02-CF0B-E6DA-3C87-293DAEB2A53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73960" y="4139262"/>
            <a:ext cx="2827607" cy="2134044"/>
          </a:xfrm>
          <a:prstGeom prst="rect">
            <a:avLst/>
          </a:prstGeom>
        </p:spPr>
      </p:pic>
      <p:pic>
        <p:nvPicPr>
          <p:cNvPr id="4" name="Picture 3" descr="A picture containing text, screenshot, diagram, plot&#10;&#10;Description automatically generated">
            <a:extLst>
              <a:ext uri="{FF2B5EF4-FFF2-40B4-BE49-F238E27FC236}">
                <a16:creationId xmlns:a16="http://schemas.microsoft.com/office/drawing/2014/main" id="{88141A12-E3A7-A046-5DA6-8C3ED33FE45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98620" y="1992249"/>
            <a:ext cx="2644144" cy="2021177"/>
          </a:xfrm>
          <a:prstGeom prst="rect">
            <a:avLst/>
          </a:prstGeom>
        </p:spPr>
      </p:pic>
      <p:pic>
        <p:nvPicPr>
          <p:cNvPr id="7" name="Picture 6" descr="A picture containing text, screenshot, diagram, number&#10;&#10;Description automatically generated">
            <a:extLst>
              <a:ext uri="{FF2B5EF4-FFF2-40B4-BE49-F238E27FC236}">
                <a16:creationId xmlns:a16="http://schemas.microsoft.com/office/drawing/2014/main" id="{22F2FAA7-38D1-471D-5EB9-85F391D85A9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472889" y="98091"/>
            <a:ext cx="2628678" cy="1982957"/>
          </a:xfrm>
          <a:prstGeom prst="rect">
            <a:avLst/>
          </a:prstGeom>
        </p:spPr>
      </p:pic>
      <p:sp>
        <p:nvSpPr>
          <p:cNvPr id="9" name="TextBox 8">
            <a:extLst>
              <a:ext uri="{FF2B5EF4-FFF2-40B4-BE49-F238E27FC236}">
                <a16:creationId xmlns:a16="http://schemas.microsoft.com/office/drawing/2014/main" id="{178F7288-43DB-DD57-8A45-33B742D24422}"/>
              </a:ext>
            </a:extLst>
          </p:cNvPr>
          <p:cNvSpPr txBox="1"/>
          <p:nvPr/>
        </p:nvSpPr>
        <p:spPr>
          <a:xfrm>
            <a:off x="6918545" y="3940126"/>
            <a:ext cx="2964875" cy="430887"/>
          </a:xfrm>
          <a:prstGeom prst="rect">
            <a:avLst/>
          </a:prstGeom>
          <a:noFill/>
        </p:spPr>
        <p:txBody>
          <a:bodyPr wrap="square" rtlCol="0">
            <a:spAutoFit/>
          </a:bodyPr>
          <a:lstStyle>
            <a:defPPr>
              <a:defRPr lang="en-US"/>
            </a:defPPr>
            <a:lvl1pPr algn="ctr" defTabSz="576072">
              <a:spcAft>
                <a:spcPts val="600"/>
              </a:spcAft>
              <a:defRPr sz="1100" b="1">
                <a:latin typeface="Roboto" panose="02000000000000000000" pitchFamily="2" charset="0"/>
                <a:ea typeface="Roboto" panose="02000000000000000000" pitchFamily="2" charset="0"/>
                <a:cs typeface="Roboto" panose="02000000000000000000" pitchFamily="2" charset="0"/>
              </a:defRPr>
            </a:lvl1pPr>
          </a:lstStyle>
          <a:p>
            <a:r>
              <a:rPr lang="en-US" dirty="0"/>
              <a:t>Active/Inactive Start based on Gender</a:t>
            </a:r>
            <a:br>
              <a:rPr lang="en-US" dirty="0"/>
            </a:br>
            <a:r>
              <a:rPr lang="en-US" dirty="0"/>
              <a:t>(Segment Wise)</a:t>
            </a:r>
            <a:endParaRPr lang="en-IN" dirty="0"/>
          </a:p>
        </p:txBody>
      </p:sp>
      <p:sp>
        <p:nvSpPr>
          <p:cNvPr id="11" name="TextBox 10">
            <a:extLst>
              <a:ext uri="{FF2B5EF4-FFF2-40B4-BE49-F238E27FC236}">
                <a16:creationId xmlns:a16="http://schemas.microsoft.com/office/drawing/2014/main" id="{17D0855C-B584-E273-68F2-842F022B10AD}"/>
              </a:ext>
            </a:extLst>
          </p:cNvPr>
          <p:cNvSpPr txBox="1"/>
          <p:nvPr/>
        </p:nvSpPr>
        <p:spPr>
          <a:xfrm>
            <a:off x="9557034" y="2058214"/>
            <a:ext cx="2628678" cy="430887"/>
          </a:xfrm>
          <a:prstGeom prst="rect">
            <a:avLst/>
          </a:prstGeom>
          <a:noFill/>
        </p:spPr>
        <p:txBody>
          <a:bodyPr wrap="square" rtlCol="0">
            <a:spAutoFit/>
          </a:bodyPr>
          <a:lstStyle>
            <a:defPPr>
              <a:defRPr lang="en-US"/>
            </a:defPPr>
            <a:lvl1pPr algn="ctr" defTabSz="576072">
              <a:spcAft>
                <a:spcPts val="600"/>
              </a:spcAft>
              <a:defRPr sz="1100" b="1">
                <a:latin typeface="Roboto" panose="02000000000000000000" pitchFamily="2" charset="0"/>
                <a:ea typeface="Roboto" panose="02000000000000000000" pitchFamily="2" charset="0"/>
                <a:cs typeface="Roboto" panose="02000000000000000000" pitchFamily="2" charset="0"/>
              </a:defRPr>
            </a:lvl1pPr>
          </a:lstStyle>
          <a:p>
            <a:r>
              <a:rPr lang="en-US" dirty="0"/>
              <a:t>Active/Inactive End based on Gender</a:t>
            </a:r>
            <a:br>
              <a:rPr lang="en-US" dirty="0"/>
            </a:br>
            <a:r>
              <a:rPr lang="en-US" dirty="0"/>
              <a:t>(Segment Wise)</a:t>
            </a:r>
            <a:endParaRPr lang="en-IN" dirty="0"/>
          </a:p>
        </p:txBody>
      </p:sp>
      <p:sp>
        <p:nvSpPr>
          <p:cNvPr id="13" name="TextBox 12">
            <a:extLst>
              <a:ext uri="{FF2B5EF4-FFF2-40B4-BE49-F238E27FC236}">
                <a16:creationId xmlns:a16="http://schemas.microsoft.com/office/drawing/2014/main" id="{25F60F23-AAE3-BBBB-1933-5F14CB8BAADD}"/>
              </a:ext>
            </a:extLst>
          </p:cNvPr>
          <p:cNvSpPr txBox="1"/>
          <p:nvPr/>
        </p:nvSpPr>
        <p:spPr>
          <a:xfrm>
            <a:off x="4493981" y="6306568"/>
            <a:ext cx="2827607" cy="677108"/>
          </a:xfrm>
          <a:prstGeom prst="rect">
            <a:avLst/>
          </a:prstGeom>
          <a:noFill/>
        </p:spPr>
        <p:txBody>
          <a:bodyPr wrap="square" rtlCol="0">
            <a:spAutoFit/>
          </a:bodyPr>
          <a:lstStyle/>
          <a:p>
            <a:pPr algn="ctr" defTabSz="576072">
              <a:spcAft>
                <a:spcPts val="600"/>
              </a:spcAft>
            </a:pPr>
            <a:r>
              <a:rPr lang="en-US" sz="1100" b="1" kern="1200" dirty="0">
                <a:solidFill>
                  <a:schemeClr val="tx1"/>
                </a:solidFill>
                <a:latin typeface="Roboto" panose="02000000000000000000" pitchFamily="2" charset="0"/>
                <a:ea typeface="Roboto" panose="02000000000000000000" pitchFamily="2" charset="0"/>
                <a:cs typeface="Roboto" panose="02000000000000000000" pitchFamily="2" charset="0"/>
              </a:rPr>
              <a:t>Number of Products based on Gender</a:t>
            </a:r>
            <a:br>
              <a:rPr lang="en-US" sz="1100" b="1" kern="1200" dirty="0">
                <a:solidFill>
                  <a:schemeClr val="tx1"/>
                </a:solidFill>
                <a:latin typeface="Roboto" panose="02000000000000000000" pitchFamily="2" charset="0"/>
                <a:ea typeface="Roboto" panose="02000000000000000000" pitchFamily="2" charset="0"/>
                <a:cs typeface="Roboto" panose="02000000000000000000" pitchFamily="2" charset="0"/>
              </a:rPr>
            </a:br>
            <a:r>
              <a:rPr lang="en-US" sz="1100" b="1" kern="1200" dirty="0">
                <a:solidFill>
                  <a:schemeClr val="tx1"/>
                </a:solidFill>
                <a:latin typeface="Roboto" panose="02000000000000000000" pitchFamily="2" charset="0"/>
                <a:ea typeface="Roboto" panose="02000000000000000000" pitchFamily="2" charset="0"/>
                <a:cs typeface="Roboto" panose="02000000000000000000" pitchFamily="2" charset="0"/>
              </a:rPr>
              <a:t>(Segment Wise)</a:t>
            </a:r>
            <a:endParaRPr lang="en-IN" sz="1100" b="1" kern="1200" dirty="0">
              <a:solidFill>
                <a:schemeClr val="tx1"/>
              </a:solidFill>
              <a:latin typeface="Roboto" panose="02000000000000000000" pitchFamily="2" charset="0"/>
              <a:ea typeface="Roboto" panose="02000000000000000000" pitchFamily="2" charset="0"/>
              <a:cs typeface="Roboto" panose="02000000000000000000" pitchFamily="2" charset="0"/>
            </a:endParaRPr>
          </a:p>
          <a:p>
            <a:pPr algn="ctr">
              <a:spcAft>
                <a:spcPts val="600"/>
              </a:spcAft>
            </a:pPr>
            <a:endParaRPr lang="en-IN" sz="1100" b="1" dirty="0">
              <a:latin typeface="Roboto" panose="02000000000000000000" pitchFamily="2" charset="0"/>
              <a:ea typeface="Roboto" panose="02000000000000000000" pitchFamily="2" charset="0"/>
              <a:cs typeface="Roboto" panose="02000000000000000000" pitchFamily="2" charset="0"/>
            </a:endParaRPr>
          </a:p>
        </p:txBody>
      </p:sp>
      <p:sp>
        <p:nvSpPr>
          <p:cNvPr id="14" name="TextBox 13">
            <a:extLst>
              <a:ext uri="{FF2B5EF4-FFF2-40B4-BE49-F238E27FC236}">
                <a16:creationId xmlns:a16="http://schemas.microsoft.com/office/drawing/2014/main" id="{C39683BC-7351-58D0-F7B3-60AE0580F2B3}"/>
              </a:ext>
            </a:extLst>
          </p:cNvPr>
          <p:cNvSpPr txBox="1"/>
          <p:nvPr/>
        </p:nvSpPr>
        <p:spPr>
          <a:xfrm>
            <a:off x="9557034" y="6306056"/>
            <a:ext cx="2610195" cy="677108"/>
          </a:xfrm>
          <a:prstGeom prst="rect">
            <a:avLst/>
          </a:prstGeom>
          <a:noFill/>
        </p:spPr>
        <p:txBody>
          <a:bodyPr wrap="square" rtlCol="0">
            <a:spAutoFit/>
          </a:bodyPr>
          <a:lstStyle>
            <a:defPPr>
              <a:defRPr lang="en-US"/>
            </a:defPPr>
            <a:lvl1pPr algn="ctr" defTabSz="576072">
              <a:spcAft>
                <a:spcPts val="600"/>
              </a:spcAft>
              <a:defRPr sz="1100" b="1">
                <a:latin typeface="Roboto" panose="02000000000000000000" pitchFamily="2" charset="0"/>
                <a:ea typeface="Roboto" panose="02000000000000000000" pitchFamily="2" charset="0"/>
                <a:cs typeface="Roboto" panose="02000000000000000000" pitchFamily="2" charset="0"/>
              </a:defRPr>
            </a:lvl1pPr>
          </a:lstStyle>
          <a:p>
            <a:r>
              <a:rPr lang="en-US" dirty="0"/>
              <a:t>Number of Loans based on Gender</a:t>
            </a:r>
            <a:br>
              <a:rPr lang="en-US" dirty="0"/>
            </a:br>
            <a:r>
              <a:rPr lang="en-US" dirty="0"/>
              <a:t>(Segment Wise)</a:t>
            </a:r>
            <a:endParaRPr lang="en-IN" dirty="0"/>
          </a:p>
          <a:p>
            <a:endParaRPr lang="en-IN" dirty="0"/>
          </a:p>
        </p:txBody>
      </p:sp>
      <p:sp>
        <p:nvSpPr>
          <p:cNvPr id="15" name="TextBox 14">
            <a:extLst>
              <a:ext uri="{FF2B5EF4-FFF2-40B4-BE49-F238E27FC236}">
                <a16:creationId xmlns:a16="http://schemas.microsoft.com/office/drawing/2014/main" id="{9A89AFF3-1B20-0350-35B5-DFA1D6DB924B}"/>
              </a:ext>
            </a:extLst>
          </p:cNvPr>
          <p:cNvSpPr txBox="1"/>
          <p:nvPr/>
        </p:nvSpPr>
        <p:spPr>
          <a:xfrm>
            <a:off x="293861" y="2874175"/>
            <a:ext cx="4198577" cy="1815882"/>
          </a:xfrm>
          <a:prstGeom prst="rect">
            <a:avLst/>
          </a:prstGeom>
          <a:noFill/>
        </p:spPr>
        <p:txBody>
          <a:bodyPr wrap="square" rtlCol="0">
            <a:spAutoFit/>
          </a:bodyPr>
          <a:lstStyle/>
          <a:p>
            <a:pPr marL="285750" indent="-285750">
              <a:buFont typeface="Arial" panose="020B0604020202020204" pitchFamily="34" charset="0"/>
              <a:buChar char="•"/>
            </a:pPr>
            <a:r>
              <a:rPr lang="en-US" sz="1600" kern="1200" dirty="0">
                <a:solidFill>
                  <a:schemeClr val="tx1"/>
                </a:solidFill>
                <a:ea typeface="Roboto" panose="02000000000000000000" pitchFamily="2" charset="0"/>
                <a:cs typeface="Roboto" panose="02000000000000000000" pitchFamily="2" charset="0"/>
              </a:rPr>
              <a:t>Number of Credit cards based on Gender</a:t>
            </a:r>
          </a:p>
          <a:p>
            <a:pPr marL="285750" indent="-285750">
              <a:buFont typeface="Arial" panose="020B0604020202020204" pitchFamily="34" charset="0"/>
              <a:buChar char="•"/>
            </a:pPr>
            <a:r>
              <a:rPr lang="en-US" sz="1600" kern="1200" dirty="0">
                <a:solidFill>
                  <a:schemeClr val="tx1"/>
                </a:solidFill>
                <a:ea typeface="Roboto" panose="02000000000000000000" pitchFamily="2" charset="0"/>
                <a:cs typeface="Roboto" panose="02000000000000000000" pitchFamily="2" charset="0"/>
              </a:rPr>
              <a:t>Active/Inactive Start based on Gender</a:t>
            </a:r>
          </a:p>
          <a:p>
            <a:pPr marL="285750" indent="-285750">
              <a:buFont typeface="Arial" panose="020B0604020202020204" pitchFamily="34" charset="0"/>
              <a:buChar char="•"/>
            </a:pPr>
            <a:r>
              <a:rPr lang="en-US" sz="1600" kern="1200" dirty="0">
                <a:solidFill>
                  <a:schemeClr val="tx1"/>
                </a:solidFill>
                <a:ea typeface="Roboto" panose="02000000000000000000" pitchFamily="2" charset="0"/>
                <a:cs typeface="Roboto" panose="02000000000000000000" pitchFamily="2" charset="0"/>
              </a:rPr>
              <a:t>Active/Inactive End based on Gender</a:t>
            </a:r>
          </a:p>
          <a:p>
            <a:pPr marL="285750" indent="-285750">
              <a:buFont typeface="Arial" panose="020B0604020202020204" pitchFamily="34" charset="0"/>
              <a:buChar char="•"/>
            </a:pPr>
            <a:r>
              <a:rPr lang="en-US" sz="1600" kern="1200" dirty="0">
                <a:solidFill>
                  <a:schemeClr val="tx1"/>
                </a:solidFill>
                <a:ea typeface="Roboto" panose="02000000000000000000" pitchFamily="2" charset="0"/>
                <a:cs typeface="Roboto" panose="02000000000000000000" pitchFamily="2" charset="0"/>
              </a:rPr>
              <a:t>Number of Products based on Gender</a:t>
            </a:r>
            <a:endParaRPr lang="en-US" sz="1600" dirty="0">
              <a:ea typeface="Roboto" panose="02000000000000000000" pitchFamily="2" charset="0"/>
              <a:cs typeface="Roboto" panose="02000000000000000000" pitchFamily="2" charset="0"/>
            </a:endParaRPr>
          </a:p>
          <a:p>
            <a:pPr marL="285750" indent="-285750">
              <a:buFont typeface="Arial" panose="020B0604020202020204" pitchFamily="34" charset="0"/>
              <a:buChar char="•"/>
            </a:pPr>
            <a:r>
              <a:rPr lang="en-US" sz="1600" kern="1200" dirty="0">
                <a:solidFill>
                  <a:schemeClr val="tx1"/>
                </a:solidFill>
                <a:ea typeface="Roboto" panose="02000000000000000000" pitchFamily="2" charset="0"/>
                <a:cs typeface="Roboto" panose="02000000000000000000" pitchFamily="2" charset="0"/>
              </a:rPr>
              <a:t>Number of Loans based on Gender</a:t>
            </a:r>
          </a:p>
          <a:p>
            <a:pPr marL="285750" indent="-285750">
              <a:buFont typeface="Arial" panose="020B0604020202020204" pitchFamily="34" charset="0"/>
              <a:buChar char="•"/>
            </a:pPr>
            <a:endParaRPr lang="en-US" sz="1600" kern="1200" dirty="0">
              <a:solidFill>
                <a:schemeClr val="tx1"/>
              </a:solidFill>
              <a:ea typeface="Roboto" panose="02000000000000000000" pitchFamily="2" charset="0"/>
              <a:cs typeface="Roboto" panose="02000000000000000000" pitchFamily="2" charset="0"/>
            </a:endParaRPr>
          </a:p>
          <a:p>
            <a:pPr marL="285750" indent="-285750">
              <a:buFont typeface="Arial" panose="020B0604020202020204" pitchFamily="34" charset="0"/>
              <a:buChar char="•"/>
            </a:pPr>
            <a:endParaRPr lang="en-IN" sz="1600" dirty="0"/>
          </a:p>
        </p:txBody>
      </p:sp>
    </p:spTree>
    <p:extLst>
      <p:ext uri="{BB962C8B-B14F-4D97-AF65-F5344CB8AC3E}">
        <p14:creationId xmlns:p14="http://schemas.microsoft.com/office/powerpoint/2010/main" val="256569256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p:cTn id="12" dur="500" fill="hold"/>
                                        <p:tgtEl>
                                          <p:spTgt spid="9"/>
                                        </p:tgtEl>
                                        <p:attrNameLst>
                                          <p:attrName>ppt_w</p:attrName>
                                        </p:attrNameLst>
                                      </p:cBhvr>
                                      <p:tavLst>
                                        <p:tav tm="0">
                                          <p:val>
                                            <p:fltVal val="0"/>
                                          </p:val>
                                        </p:tav>
                                        <p:tav tm="100000">
                                          <p:val>
                                            <p:strVal val="#ppt_w"/>
                                          </p:val>
                                        </p:tav>
                                      </p:tavLst>
                                    </p:anim>
                                    <p:anim calcmode="lin" valueType="num">
                                      <p:cBhvr>
                                        <p:cTn id="13" dur="500" fill="hold"/>
                                        <p:tgtEl>
                                          <p:spTgt spid="9"/>
                                        </p:tgtEl>
                                        <p:attrNameLst>
                                          <p:attrName>ppt_h</p:attrName>
                                        </p:attrNameLst>
                                      </p:cBhvr>
                                      <p:tavLst>
                                        <p:tav tm="0">
                                          <p:val>
                                            <p:fltVal val="0"/>
                                          </p:val>
                                        </p:tav>
                                        <p:tav tm="100000">
                                          <p:val>
                                            <p:strVal val="#ppt_h"/>
                                          </p:val>
                                        </p:tav>
                                      </p:tavLst>
                                    </p:anim>
                                    <p:animEffect transition="in" filter="fade">
                                      <p:cBhvr>
                                        <p:cTn id="14" dur="500"/>
                                        <p:tgtEl>
                                          <p:spTgt spid="9"/>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p:cTn id="17" dur="500" fill="hold"/>
                                        <p:tgtEl>
                                          <p:spTgt spid="11"/>
                                        </p:tgtEl>
                                        <p:attrNameLst>
                                          <p:attrName>ppt_w</p:attrName>
                                        </p:attrNameLst>
                                      </p:cBhvr>
                                      <p:tavLst>
                                        <p:tav tm="0">
                                          <p:val>
                                            <p:fltVal val="0"/>
                                          </p:val>
                                        </p:tav>
                                        <p:tav tm="100000">
                                          <p:val>
                                            <p:strVal val="#ppt_w"/>
                                          </p:val>
                                        </p:tav>
                                      </p:tavLst>
                                    </p:anim>
                                    <p:anim calcmode="lin" valueType="num">
                                      <p:cBhvr>
                                        <p:cTn id="18" dur="500" fill="hold"/>
                                        <p:tgtEl>
                                          <p:spTgt spid="11"/>
                                        </p:tgtEl>
                                        <p:attrNameLst>
                                          <p:attrName>ppt_h</p:attrName>
                                        </p:attrNameLst>
                                      </p:cBhvr>
                                      <p:tavLst>
                                        <p:tav tm="0">
                                          <p:val>
                                            <p:fltVal val="0"/>
                                          </p:val>
                                        </p:tav>
                                        <p:tav tm="100000">
                                          <p:val>
                                            <p:strVal val="#ppt_h"/>
                                          </p:val>
                                        </p:tav>
                                      </p:tavLst>
                                    </p:anim>
                                    <p:animEffect transition="in" filter="fade">
                                      <p:cBhvr>
                                        <p:cTn id="19" dur="500"/>
                                        <p:tgtEl>
                                          <p:spTgt spid="11"/>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p:cTn id="22" dur="500" fill="hold"/>
                                        <p:tgtEl>
                                          <p:spTgt spid="13"/>
                                        </p:tgtEl>
                                        <p:attrNameLst>
                                          <p:attrName>ppt_w</p:attrName>
                                        </p:attrNameLst>
                                      </p:cBhvr>
                                      <p:tavLst>
                                        <p:tav tm="0">
                                          <p:val>
                                            <p:fltVal val="0"/>
                                          </p:val>
                                        </p:tav>
                                        <p:tav tm="100000">
                                          <p:val>
                                            <p:strVal val="#ppt_w"/>
                                          </p:val>
                                        </p:tav>
                                      </p:tavLst>
                                    </p:anim>
                                    <p:anim calcmode="lin" valueType="num">
                                      <p:cBhvr>
                                        <p:cTn id="23" dur="500" fill="hold"/>
                                        <p:tgtEl>
                                          <p:spTgt spid="13"/>
                                        </p:tgtEl>
                                        <p:attrNameLst>
                                          <p:attrName>ppt_h</p:attrName>
                                        </p:attrNameLst>
                                      </p:cBhvr>
                                      <p:tavLst>
                                        <p:tav tm="0">
                                          <p:val>
                                            <p:fltVal val="0"/>
                                          </p:val>
                                        </p:tav>
                                        <p:tav tm="100000">
                                          <p:val>
                                            <p:strVal val="#ppt_h"/>
                                          </p:val>
                                        </p:tav>
                                      </p:tavLst>
                                    </p:anim>
                                    <p:animEffect transition="in" filter="fade">
                                      <p:cBhvr>
                                        <p:cTn id="24" dur="500"/>
                                        <p:tgtEl>
                                          <p:spTgt spid="13"/>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anim calcmode="lin" valueType="num">
                                      <p:cBhvr>
                                        <p:cTn id="27" dur="500" fill="hold"/>
                                        <p:tgtEl>
                                          <p:spTgt spid="14"/>
                                        </p:tgtEl>
                                        <p:attrNameLst>
                                          <p:attrName>ppt_w</p:attrName>
                                        </p:attrNameLst>
                                      </p:cBhvr>
                                      <p:tavLst>
                                        <p:tav tm="0">
                                          <p:val>
                                            <p:fltVal val="0"/>
                                          </p:val>
                                        </p:tav>
                                        <p:tav tm="100000">
                                          <p:val>
                                            <p:strVal val="#ppt_w"/>
                                          </p:val>
                                        </p:tav>
                                      </p:tavLst>
                                    </p:anim>
                                    <p:anim calcmode="lin" valueType="num">
                                      <p:cBhvr>
                                        <p:cTn id="28" dur="500" fill="hold"/>
                                        <p:tgtEl>
                                          <p:spTgt spid="14"/>
                                        </p:tgtEl>
                                        <p:attrNameLst>
                                          <p:attrName>ppt_h</p:attrName>
                                        </p:attrNameLst>
                                      </p:cBhvr>
                                      <p:tavLst>
                                        <p:tav tm="0">
                                          <p:val>
                                            <p:fltVal val="0"/>
                                          </p:val>
                                        </p:tav>
                                        <p:tav tm="100000">
                                          <p:val>
                                            <p:strVal val="#ppt_h"/>
                                          </p:val>
                                        </p:tav>
                                      </p:tavLst>
                                    </p:anim>
                                    <p:animEffect transition="in" filter="fade">
                                      <p:cBhvr>
                                        <p:cTn id="29" dur="500"/>
                                        <p:tgtEl>
                                          <p:spTgt spid="14"/>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15"/>
                                        </p:tgtEl>
                                        <p:attrNameLst>
                                          <p:attrName>style.visibility</p:attrName>
                                        </p:attrNameLst>
                                      </p:cBhvr>
                                      <p:to>
                                        <p:strVal val="visible"/>
                                      </p:to>
                                    </p:set>
                                    <p:anim calcmode="lin" valueType="num">
                                      <p:cBhvr>
                                        <p:cTn id="32" dur="500" fill="hold"/>
                                        <p:tgtEl>
                                          <p:spTgt spid="15"/>
                                        </p:tgtEl>
                                        <p:attrNameLst>
                                          <p:attrName>ppt_w</p:attrName>
                                        </p:attrNameLst>
                                      </p:cBhvr>
                                      <p:tavLst>
                                        <p:tav tm="0">
                                          <p:val>
                                            <p:fltVal val="0"/>
                                          </p:val>
                                        </p:tav>
                                        <p:tav tm="100000">
                                          <p:val>
                                            <p:strVal val="#ppt_w"/>
                                          </p:val>
                                        </p:tav>
                                      </p:tavLst>
                                    </p:anim>
                                    <p:anim calcmode="lin" valueType="num">
                                      <p:cBhvr>
                                        <p:cTn id="33" dur="500" fill="hold"/>
                                        <p:tgtEl>
                                          <p:spTgt spid="15"/>
                                        </p:tgtEl>
                                        <p:attrNameLst>
                                          <p:attrName>ppt_h</p:attrName>
                                        </p:attrNameLst>
                                      </p:cBhvr>
                                      <p:tavLst>
                                        <p:tav tm="0">
                                          <p:val>
                                            <p:fltVal val="0"/>
                                          </p:val>
                                        </p:tav>
                                        <p:tav tm="100000">
                                          <p:val>
                                            <p:strVal val="#ppt_h"/>
                                          </p:val>
                                        </p:tav>
                                      </p:tavLst>
                                    </p:anim>
                                    <p:animEffect transition="in" filter="fade">
                                      <p:cBhvr>
                                        <p:cTn id="34" dur="500"/>
                                        <p:tgtEl>
                                          <p:spTgt spid="15"/>
                                        </p:tgtEl>
                                      </p:cBhvr>
                                    </p:animEffect>
                                  </p:childTnLst>
                                </p:cTn>
                              </p:par>
                              <p:par>
                                <p:cTn id="35" presetID="53" presetClass="entr" presetSubtype="16" fill="hold" nodeType="withEffect">
                                  <p:stCondLst>
                                    <p:cond delay="0"/>
                                  </p:stCondLst>
                                  <p:childTnLst>
                                    <p:set>
                                      <p:cBhvr>
                                        <p:cTn id="36" dur="1" fill="hold">
                                          <p:stCondLst>
                                            <p:cond delay="0"/>
                                          </p:stCondLst>
                                        </p:cTn>
                                        <p:tgtEl>
                                          <p:spTgt spid="8"/>
                                        </p:tgtEl>
                                        <p:attrNameLst>
                                          <p:attrName>style.visibility</p:attrName>
                                        </p:attrNameLst>
                                      </p:cBhvr>
                                      <p:to>
                                        <p:strVal val="visible"/>
                                      </p:to>
                                    </p:set>
                                    <p:anim calcmode="lin" valueType="num">
                                      <p:cBhvr>
                                        <p:cTn id="37" dur="500" fill="hold"/>
                                        <p:tgtEl>
                                          <p:spTgt spid="8"/>
                                        </p:tgtEl>
                                        <p:attrNameLst>
                                          <p:attrName>ppt_w</p:attrName>
                                        </p:attrNameLst>
                                      </p:cBhvr>
                                      <p:tavLst>
                                        <p:tav tm="0">
                                          <p:val>
                                            <p:fltVal val="0"/>
                                          </p:val>
                                        </p:tav>
                                        <p:tav tm="100000">
                                          <p:val>
                                            <p:strVal val="#ppt_w"/>
                                          </p:val>
                                        </p:tav>
                                      </p:tavLst>
                                    </p:anim>
                                    <p:anim calcmode="lin" valueType="num">
                                      <p:cBhvr>
                                        <p:cTn id="38" dur="500" fill="hold"/>
                                        <p:tgtEl>
                                          <p:spTgt spid="8"/>
                                        </p:tgtEl>
                                        <p:attrNameLst>
                                          <p:attrName>ppt_h</p:attrName>
                                        </p:attrNameLst>
                                      </p:cBhvr>
                                      <p:tavLst>
                                        <p:tav tm="0">
                                          <p:val>
                                            <p:fltVal val="0"/>
                                          </p:val>
                                        </p:tav>
                                        <p:tav tm="100000">
                                          <p:val>
                                            <p:strVal val="#ppt_h"/>
                                          </p:val>
                                        </p:tav>
                                      </p:tavLst>
                                    </p:anim>
                                    <p:animEffect transition="in" filter="fade">
                                      <p:cBhvr>
                                        <p:cTn id="39" dur="500"/>
                                        <p:tgtEl>
                                          <p:spTgt spid="8"/>
                                        </p:tgtEl>
                                      </p:cBhvr>
                                    </p:animEffect>
                                  </p:childTnLst>
                                </p:cTn>
                              </p:par>
                              <p:par>
                                <p:cTn id="40" presetID="53" presetClass="entr" presetSubtype="16" fill="hold" nodeType="withEffect">
                                  <p:stCondLst>
                                    <p:cond delay="0"/>
                                  </p:stCondLst>
                                  <p:childTnLst>
                                    <p:set>
                                      <p:cBhvr>
                                        <p:cTn id="41" dur="1" fill="hold">
                                          <p:stCondLst>
                                            <p:cond delay="0"/>
                                          </p:stCondLst>
                                        </p:cTn>
                                        <p:tgtEl>
                                          <p:spTgt spid="10"/>
                                        </p:tgtEl>
                                        <p:attrNameLst>
                                          <p:attrName>style.visibility</p:attrName>
                                        </p:attrNameLst>
                                      </p:cBhvr>
                                      <p:to>
                                        <p:strVal val="visible"/>
                                      </p:to>
                                    </p:set>
                                    <p:anim calcmode="lin" valueType="num">
                                      <p:cBhvr>
                                        <p:cTn id="42" dur="500" fill="hold"/>
                                        <p:tgtEl>
                                          <p:spTgt spid="10"/>
                                        </p:tgtEl>
                                        <p:attrNameLst>
                                          <p:attrName>ppt_w</p:attrName>
                                        </p:attrNameLst>
                                      </p:cBhvr>
                                      <p:tavLst>
                                        <p:tav tm="0">
                                          <p:val>
                                            <p:fltVal val="0"/>
                                          </p:val>
                                        </p:tav>
                                        <p:tav tm="100000">
                                          <p:val>
                                            <p:strVal val="#ppt_w"/>
                                          </p:val>
                                        </p:tav>
                                      </p:tavLst>
                                    </p:anim>
                                    <p:anim calcmode="lin" valueType="num">
                                      <p:cBhvr>
                                        <p:cTn id="43" dur="500" fill="hold"/>
                                        <p:tgtEl>
                                          <p:spTgt spid="10"/>
                                        </p:tgtEl>
                                        <p:attrNameLst>
                                          <p:attrName>ppt_h</p:attrName>
                                        </p:attrNameLst>
                                      </p:cBhvr>
                                      <p:tavLst>
                                        <p:tav tm="0">
                                          <p:val>
                                            <p:fltVal val="0"/>
                                          </p:val>
                                        </p:tav>
                                        <p:tav tm="100000">
                                          <p:val>
                                            <p:strVal val="#ppt_h"/>
                                          </p:val>
                                        </p:tav>
                                      </p:tavLst>
                                    </p:anim>
                                    <p:animEffect transition="in" filter="fade">
                                      <p:cBhvr>
                                        <p:cTn id="44" dur="500"/>
                                        <p:tgtEl>
                                          <p:spTgt spid="10"/>
                                        </p:tgtEl>
                                      </p:cBhvr>
                                    </p:animEffect>
                                  </p:childTnLst>
                                </p:cTn>
                              </p:par>
                              <p:par>
                                <p:cTn id="45" presetID="53" presetClass="entr" presetSubtype="16" fill="hold" nodeType="withEffect">
                                  <p:stCondLst>
                                    <p:cond delay="0"/>
                                  </p:stCondLst>
                                  <p:childTnLst>
                                    <p:set>
                                      <p:cBhvr>
                                        <p:cTn id="46" dur="1" fill="hold">
                                          <p:stCondLst>
                                            <p:cond delay="0"/>
                                          </p:stCondLst>
                                        </p:cTn>
                                        <p:tgtEl>
                                          <p:spTgt spid="4"/>
                                        </p:tgtEl>
                                        <p:attrNameLst>
                                          <p:attrName>style.visibility</p:attrName>
                                        </p:attrNameLst>
                                      </p:cBhvr>
                                      <p:to>
                                        <p:strVal val="visible"/>
                                      </p:to>
                                    </p:set>
                                    <p:anim calcmode="lin" valueType="num">
                                      <p:cBhvr>
                                        <p:cTn id="47" dur="500" fill="hold"/>
                                        <p:tgtEl>
                                          <p:spTgt spid="4"/>
                                        </p:tgtEl>
                                        <p:attrNameLst>
                                          <p:attrName>ppt_w</p:attrName>
                                        </p:attrNameLst>
                                      </p:cBhvr>
                                      <p:tavLst>
                                        <p:tav tm="0">
                                          <p:val>
                                            <p:fltVal val="0"/>
                                          </p:val>
                                        </p:tav>
                                        <p:tav tm="100000">
                                          <p:val>
                                            <p:strVal val="#ppt_w"/>
                                          </p:val>
                                        </p:tav>
                                      </p:tavLst>
                                    </p:anim>
                                    <p:anim calcmode="lin" valueType="num">
                                      <p:cBhvr>
                                        <p:cTn id="48" dur="500" fill="hold"/>
                                        <p:tgtEl>
                                          <p:spTgt spid="4"/>
                                        </p:tgtEl>
                                        <p:attrNameLst>
                                          <p:attrName>ppt_h</p:attrName>
                                        </p:attrNameLst>
                                      </p:cBhvr>
                                      <p:tavLst>
                                        <p:tav tm="0">
                                          <p:val>
                                            <p:fltVal val="0"/>
                                          </p:val>
                                        </p:tav>
                                        <p:tav tm="100000">
                                          <p:val>
                                            <p:strVal val="#ppt_h"/>
                                          </p:val>
                                        </p:tav>
                                      </p:tavLst>
                                    </p:anim>
                                    <p:animEffect transition="in" filter="fade">
                                      <p:cBhvr>
                                        <p:cTn id="49" dur="500"/>
                                        <p:tgtEl>
                                          <p:spTgt spid="4"/>
                                        </p:tgtEl>
                                      </p:cBhvr>
                                    </p:animEffect>
                                  </p:childTnLst>
                                </p:cTn>
                              </p:par>
                              <p:par>
                                <p:cTn id="50" presetID="53" presetClass="entr" presetSubtype="16" fill="hold" nodeType="withEffect">
                                  <p:stCondLst>
                                    <p:cond delay="0"/>
                                  </p:stCondLst>
                                  <p:childTnLst>
                                    <p:set>
                                      <p:cBhvr>
                                        <p:cTn id="51" dur="1" fill="hold">
                                          <p:stCondLst>
                                            <p:cond delay="0"/>
                                          </p:stCondLst>
                                        </p:cTn>
                                        <p:tgtEl>
                                          <p:spTgt spid="12"/>
                                        </p:tgtEl>
                                        <p:attrNameLst>
                                          <p:attrName>style.visibility</p:attrName>
                                        </p:attrNameLst>
                                      </p:cBhvr>
                                      <p:to>
                                        <p:strVal val="visible"/>
                                      </p:to>
                                    </p:set>
                                    <p:anim calcmode="lin" valueType="num">
                                      <p:cBhvr>
                                        <p:cTn id="52" dur="500" fill="hold"/>
                                        <p:tgtEl>
                                          <p:spTgt spid="12"/>
                                        </p:tgtEl>
                                        <p:attrNameLst>
                                          <p:attrName>ppt_w</p:attrName>
                                        </p:attrNameLst>
                                      </p:cBhvr>
                                      <p:tavLst>
                                        <p:tav tm="0">
                                          <p:val>
                                            <p:fltVal val="0"/>
                                          </p:val>
                                        </p:tav>
                                        <p:tav tm="100000">
                                          <p:val>
                                            <p:strVal val="#ppt_w"/>
                                          </p:val>
                                        </p:tav>
                                      </p:tavLst>
                                    </p:anim>
                                    <p:anim calcmode="lin" valueType="num">
                                      <p:cBhvr>
                                        <p:cTn id="53" dur="500" fill="hold"/>
                                        <p:tgtEl>
                                          <p:spTgt spid="12"/>
                                        </p:tgtEl>
                                        <p:attrNameLst>
                                          <p:attrName>ppt_h</p:attrName>
                                        </p:attrNameLst>
                                      </p:cBhvr>
                                      <p:tavLst>
                                        <p:tav tm="0">
                                          <p:val>
                                            <p:fltVal val="0"/>
                                          </p:val>
                                        </p:tav>
                                        <p:tav tm="100000">
                                          <p:val>
                                            <p:strVal val="#ppt_h"/>
                                          </p:val>
                                        </p:tav>
                                      </p:tavLst>
                                    </p:anim>
                                    <p:animEffect transition="in" filter="fade">
                                      <p:cBhvr>
                                        <p:cTn id="54" dur="500"/>
                                        <p:tgtEl>
                                          <p:spTgt spid="12"/>
                                        </p:tgtEl>
                                      </p:cBhvr>
                                    </p:animEffect>
                                  </p:childTnLst>
                                </p:cTn>
                              </p:par>
                              <p:par>
                                <p:cTn id="55" presetID="53" presetClass="entr" presetSubtype="16" fill="hold" nodeType="withEffect">
                                  <p:stCondLst>
                                    <p:cond delay="0"/>
                                  </p:stCondLst>
                                  <p:childTnLst>
                                    <p:set>
                                      <p:cBhvr>
                                        <p:cTn id="56" dur="1" fill="hold">
                                          <p:stCondLst>
                                            <p:cond delay="0"/>
                                          </p:stCondLst>
                                        </p:cTn>
                                        <p:tgtEl>
                                          <p:spTgt spid="7"/>
                                        </p:tgtEl>
                                        <p:attrNameLst>
                                          <p:attrName>style.visibility</p:attrName>
                                        </p:attrNameLst>
                                      </p:cBhvr>
                                      <p:to>
                                        <p:strVal val="visible"/>
                                      </p:to>
                                    </p:set>
                                    <p:anim calcmode="lin" valueType="num">
                                      <p:cBhvr>
                                        <p:cTn id="57" dur="500" fill="hold"/>
                                        <p:tgtEl>
                                          <p:spTgt spid="7"/>
                                        </p:tgtEl>
                                        <p:attrNameLst>
                                          <p:attrName>ppt_w</p:attrName>
                                        </p:attrNameLst>
                                      </p:cBhvr>
                                      <p:tavLst>
                                        <p:tav tm="0">
                                          <p:val>
                                            <p:fltVal val="0"/>
                                          </p:val>
                                        </p:tav>
                                        <p:tav tm="100000">
                                          <p:val>
                                            <p:strVal val="#ppt_w"/>
                                          </p:val>
                                        </p:tav>
                                      </p:tavLst>
                                    </p:anim>
                                    <p:anim calcmode="lin" valueType="num">
                                      <p:cBhvr>
                                        <p:cTn id="58" dur="500" fill="hold"/>
                                        <p:tgtEl>
                                          <p:spTgt spid="7"/>
                                        </p:tgtEl>
                                        <p:attrNameLst>
                                          <p:attrName>ppt_h</p:attrName>
                                        </p:attrNameLst>
                                      </p:cBhvr>
                                      <p:tavLst>
                                        <p:tav tm="0">
                                          <p:val>
                                            <p:fltVal val="0"/>
                                          </p:val>
                                        </p:tav>
                                        <p:tav tm="100000">
                                          <p:val>
                                            <p:strVal val="#ppt_h"/>
                                          </p:val>
                                        </p:tav>
                                      </p:tavLst>
                                    </p:anim>
                                    <p:animEffect transition="in" filter="fade">
                                      <p:cBhvr>
                                        <p:cTn id="5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1" grpId="0"/>
      <p:bldP spid="13" grpId="0"/>
      <p:bldP spid="14" grpId="0"/>
      <p:bldP spid="1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A56AD9D-BBA6-C7DB-FBC0-4943697FBBC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74567" y="1534929"/>
            <a:ext cx="6026743" cy="4774432"/>
          </a:xfrm>
          <a:prstGeom prst="rect">
            <a:avLst/>
          </a:prstGeom>
        </p:spPr>
      </p:pic>
      <p:sp>
        <p:nvSpPr>
          <p:cNvPr id="4" name="Title 1">
            <a:extLst>
              <a:ext uri="{FF2B5EF4-FFF2-40B4-BE49-F238E27FC236}">
                <a16:creationId xmlns:a16="http://schemas.microsoft.com/office/drawing/2014/main" id="{08F47EC4-12C5-538F-A808-20F395E1FA44}"/>
              </a:ext>
            </a:extLst>
          </p:cNvPr>
          <p:cNvSpPr txBox="1">
            <a:spLocks noGrp="1"/>
          </p:cNvSpPr>
          <p:nvPr>
            <p:ph type="title"/>
          </p:nvPr>
        </p:nvSpPr>
        <p:spPr>
          <a:xfrm>
            <a:off x="540327" y="273295"/>
            <a:ext cx="9973887" cy="95916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700" b="1" dirty="0">
                <a:effectLst>
                  <a:outerShdw blurRad="38100" dist="38100" dir="2700000" algn="tl">
                    <a:srgbClr val="000000">
                      <a:alpha val="43137"/>
                    </a:srgbClr>
                  </a:outerShdw>
                </a:effectLst>
              </a:rPr>
              <a:t>Multivariate Analysis Distribution</a:t>
            </a:r>
          </a:p>
        </p:txBody>
      </p:sp>
      <p:sp>
        <p:nvSpPr>
          <p:cNvPr id="5" name="TextBox 4">
            <a:extLst>
              <a:ext uri="{FF2B5EF4-FFF2-40B4-BE49-F238E27FC236}">
                <a16:creationId xmlns:a16="http://schemas.microsoft.com/office/drawing/2014/main" id="{6E35BA0E-D01F-328E-1F0A-4E7DF38E2C68}"/>
              </a:ext>
            </a:extLst>
          </p:cNvPr>
          <p:cNvSpPr txBox="1"/>
          <p:nvPr/>
        </p:nvSpPr>
        <p:spPr>
          <a:xfrm>
            <a:off x="6037810" y="1609743"/>
            <a:ext cx="5613863" cy="3170099"/>
          </a:xfrm>
          <a:prstGeom prst="rect">
            <a:avLst/>
          </a:prstGeom>
          <a:noFill/>
        </p:spPr>
        <p:txBody>
          <a:bodyPr wrap="square" rtlCol="0">
            <a:spAutoFit/>
          </a:bodyPr>
          <a:lstStyle/>
          <a:p>
            <a:pPr marL="285750" indent="-285750">
              <a:buFont typeface="Arial" panose="020B0604020202020204" pitchFamily="34" charset="0"/>
              <a:buChar char="•"/>
            </a:pPr>
            <a:r>
              <a:rPr lang="en-US" sz="2000" i="1" dirty="0"/>
              <a:t>There is a moderate relationship between the number of credit cards and the number of financial products.</a:t>
            </a:r>
          </a:p>
          <a:p>
            <a:pPr marL="285750" indent="-285750">
              <a:buFont typeface="Arial" panose="020B0604020202020204" pitchFamily="34" charset="0"/>
              <a:buChar char="•"/>
            </a:pPr>
            <a:r>
              <a:rPr lang="en-US" sz="2000" i="1" dirty="0"/>
              <a:t>Duration and Age exhibit a correlation with each other.</a:t>
            </a:r>
          </a:p>
          <a:p>
            <a:pPr marL="285750" indent="-285750">
              <a:buFont typeface="Arial" panose="020B0604020202020204" pitchFamily="34" charset="0"/>
              <a:buChar char="•"/>
            </a:pPr>
            <a:r>
              <a:rPr lang="en-US" sz="2000" i="1" dirty="0"/>
              <a:t>The number of Products is associated with the customer's activity status.</a:t>
            </a:r>
          </a:p>
          <a:p>
            <a:pPr marL="285750" indent="-285750">
              <a:buFont typeface="Arial" panose="020B0604020202020204" pitchFamily="34" charset="0"/>
              <a:buChar char="•"/>
            </a:pPr>
            <a:r>
              <a:rPr lang="en-US" sz="2000" i="1" dirty="0"/>
              <a:t>There is a precise relationship between the number of products and the </a:t>
            </a:r>
            <a:r>
              <a:rPr lang="en-US" sz="2000" i="1" dirty="0" err="1"/>
              <a:t>active_inactive_start</a:t>
            </a:r>
            <a:r>
              <a:rPr lang="en-US" sz="2000" i="1" dirty="0"/>
              <a:t> and </a:t>
            </a:r>
            <a:r>
              <a:rPr lang="en-US" sz="2000" i="1" dirty="0" err="1"/>
              <a:t>active_inactive_end</a:t>
            </a:r>
            <a:r>
              <a:rPr lang="en-US" sz="2000" i="1" dirty="0"/>
              <a:t> variables.</a:t>
            </a:r>
          </a:p>
        </p:txBody>
      </p:sp>
    </p:spTree>
    <p:extLst>
      <p:ext uri="{BB962C8B-B14F-4D97-AF65-F5344CB8AC3E}">
        <p14:creationId xmlns:p14="http://schemas.microsoft.com/office/powerpoint/2010/main" val="312882373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E7C09F3-1BE8-0445-A3C4-9C100D32B8D9}"/>
              </a:ext>
            </a:extLst>
          </p:cNvPr>
          <p:cNvSpPr>
            <a:spLocks noGrp="1"/>
          </p:cNvSpPr>
          <p:nvPr>
            <p:ph type="ctrTitle"/>
          </p:nvPr>
        </p:nvSpPr>
        <p:spPr>
          <a:xfrm>
            <a:off x="886872" y="765825"/>
            <a:ext cx="4567608" cy="2653444"/>
          </a:xfrm>
        </p:spPr>
        <p:txBody>
          <a:bodyPr/>
          <a:lstStyle/>
          <a:p>
            <a:pPr lvl="0" rtl="0"/>
            <a:r>
              <a:rPr lang="en-GB" b="1" dirty="0">
                <a:effectLst>
                  <a:outerShdw blurRad="38100" dist="38100" dir="2700000" algn="tl">
                    <a:srgbClr val="000000">
                      <a:alpha val="43137"/>
                    </a:srgbClr>
                  </a:outerShdw>
                </a:effectLst>
              </a:rPr>
              <a:t>KPI/ Metric based questions</a:t>
            </a:r>
            <a:endParaRPr lang="en-US" b="1" dirty="0">
              <a:effectLst>
                <a:outerShdw blurRad="38100" dist="38100" dir="2700000" algn="tl">
                  <a:srgbClr val="000000">
                    <a:alpha val="43137"/>
                  </a:srgbClr>
                </a:outerShdw>
              </a:effectLst>
              <a:latin typeface="Calibri"/>
              <a:cs typeface="Calibri"/>
            </a:endParaRPr>
          </a:p>
        </p:txBody>
      </p:sp>
      <p:sp>
        <p:nvSpPr>
          <p:cNvPr id="6" name="Subtitle 5">
            <a:extLst>
              <a:ext uri="{FF2B5EF4-FFF2-40B4-BE49-F238E27FC236}">
                <a16:creationId xmlns:a16="http://schemas.microsoft.com/office/drawing/2014/main" id="{C770EE27-FD77-894D-9D88-F5A548E1DCAF}"/>
              </a:ext>
            </a:extLst>
          </p:cNvPr>
          <p:cNvSpPr>
            <a:spLocks noGrp="1"/>
          </p:cNvSpPr>
          <p:nvPr>
            <p:ph type="subTitle" idx="1"/>
          </p:nvPr>
        </p:nvSpPr>
        <p:spPr>
          <a:xfrm>
            <a:off x="886872" y="3438731"/>
            <a:ext cx="4567608" cy="1912769"/>
          </a:xfrm>
        </p:spPr>
        <p:txBody>
          <a:bodyPr>
            <a:normAutofit/>
          </a:bodyPr>
          <a:lstStyle/>
          <a:p>
            <a:endParaRPr lang="en-IN" b="0" i="0" u="none" strike="noStrike" baseline="0" dirty="0">
              <a:latin typeface="Roboto" panose="02000000000000000000" pitchFamily="2" charset="0"/>
            </a:endParaRPr>
          </a:p>
          <a:p>
            <a:r>
              <a:rPr lang="en-US" b="0" i="0" u="none" strike="noStrike" baseline="0" dirty="0">
                <a:latin typeface="Roboto" panose="02000000000000000000" pitchFamily="2" charset="0"/>
              </a:rPr>
              <a:t>These questions have a specific ask (pin-pointed) and getting to the required outcome is quite straight forward. </a:t>
            </a:r>
            <a:endParaRPr lang="en-US" dirty="0"/>
          </a:p>
        </p:txBody>
      </p:sp>
      <p:pic>
        <p:nvPicPr>
          <p:cNvPr id="16" name="Picture Placeholder 15" descr="people looking at floorplan">
            <a:extLst>
              <a:ext uri="{FF2B5EF4-FFF2-40B4-BE49-F238E27FC236}">
                <a16:creationId xmlns:a16="http://schemas.microsoft.com/office/drawing/2014/main" id="{DAC60D5D-D287-9B45-9F54-93A410AFF149}"/>
              </a:ext>
            </a:extLst>
          </p:cNvPr>
          <p:cNvPicPr>
            <a:picLocks noGrp="1" noChangeAspect="1"/>
          </p:cNvPicPr>
          <p:nvPr>
            <p:ph type="pic" sz="quarter" idx="13"/>
          </p:nvPr>
        </p:nvPicPr>
        <p:blipFill>
          <a:blip r:embed="rId2" cstate="screen">
            <a:grayscl/>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156411090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2D7F6A80-08DF-8645-A4CD-7D0B49A3BF79}"/>
              </a:ext>
            </a:extLst>
          </p:cNvPr>
          <p:cNvSpPr>
            <a:spLocks noGrp="1"/>
          </p:cNvSpPr>
          <p:nvPr>
            <p:ph type="title"/>
          </p:nvPr>
        </p:nvSpPr>
        <p:spPr>
          <a:xfrm>
            <a:off x="6096000" y="1438103"/>
            <a:ext cx="5766262" cy="1955912"/>
          </a:xfrm>
        </p:spPr>
        <p:txBody>
          <a:bodyPr>
            <a:normAutofit/>
          </a:bodyPr>
          <a:lstStyle/>
          <a:p>
            <a:r>
              <a:rPr lang="en-US" sz="2800" b="1">
                <a:effectLst>
                  <a:outerShdw blurRad="38100" dist="38100" dir="2700000" algn="tl">
                    <a:srgbClr val="000000">
                      <a:alpha val="43137"/>
                    </a:srgbClr>
                  </a:outerShdw>
                </a:effectLst>
              </a:rPr>
              <a:t>1. What % of customers were active before the 6 months period? </a:t>
            </a:r>
            <a:br>
              <a:rPr lang="en-US" sz="2800" b="1">
                <a:effectLst>
                  <a:outerShdw blurRad="38100" dist="38100" dir="2700000" algn="tl">
                    <a:srgbClr val="000000">
                      <a:alpha val="43137"/>
                    </a:srgbClr>
                  </a:outerShdw>
                </a:effectLst>
              </a:rPr>
            </a:br>
            <a:r>
              <a:rPr lang="en-US" sz="2800" b="1">
                <a:effectLst>
                  <a:outerShdw blurRad="38100" dist="38100" dir="2700000" algn="tl">
                    <a:srgbClr val="000000">
                      <a:alpha val="43137"/>
                    </a:srgbClr>
                  </a:outerShdw>
                </a:effectLst>
              </a:rPr>
              <a:t>What was this % at the end of 6 months period?</a:t>
            </a:r>
            <a:endParaRPr lang="en-US" sz="2800" b="1" dirty="0">
              <a:effectLst>
                <a:outerShdw blurRad="38100" dist="38100" dir="2700000" algn="tl">
                  <a:srgbClr val="000000">
                    <a:alpha val="43137"/>
                  </a:srgbClr>
                </a:outerShdw>
              </a:effectLst>
            </a:endParaRPr>
          </a:p>
        </p:txBody>
      </p:sp>
      <p:sp>
        <p:nvSpPr>
          <p:cNvPr id="10" name="Content Placeholder 9">
            <a:extLst>
              <a:ext uri="{FF2B5EF4-FFF2-40B4-BE49-F238E27FC236}">
                <a16:creationId xmlns:a16="http://schemas.microsoft.com/office/drawing/2014/main" id="{5613A2D6-52A2-8C4D-985E-CB4BEE6B29BD}"/>
              </a:ext>
            </a:extLst>
          </p:cNvPr>
          <p:cNvSpPr>
            <a:spLocks noGrp="1"/>
          </p:cNvSpPr>
          <p:nvPr>
            <p:ph idx="1"/>
          </p:nvPr>
        </p:nvSpPr>
        <p:spPr>
          <a:xfrm>
            <a:off x="6096000" y="3787452"/>
            <a:ext cx="5666910" cy="2107095"/>
          </a:xfrm>
        </p:spPr>
        <p:txBody>
          <a:bodyPr>
            <a:normAutofit/>
          </a:bodyPr>
          <a:lstStyle/>
          <a:p>
            <a:r>
              <a:rPr lang="en-US" sz="2000" b="1" dirty="0"/>
              <a:t>46.27 </a:t>
            </a:r>
            <a:r>
              <a:rPr lang="en-US" sz="2000" dirty="0"/>
              <a:t>% of customers were active at the beginning of 6 months period.</a:t>
            </a:r>
          </a:p>
          <a:p>
            <a:pPr marL="0" indent="0">
              <a:buNone/>
            </a:pPr>
            <a:endParaRPr lang="en-US" sz="2000" dirty="0"/>
          </a:p>
          <a:p>
            <a:r>
              <a:rPr lang="en-US" sz="2000" b="1" dirty="0"/>
              <a:t>46.90 </a:t>
            </a:r>
            <a:r>
              <a:rPr lang="en-US" sz="2000" dirty="0"/>
              <a:t>% of customers were active at the end of </a:t>
            </a:r>
            <a:br>
              <a:rPr lang="en-US" sz="2000" dirty="0"/>
            </a:br>
            <a:r>
              <a:rPr lang="en-US" sz="2000" dirty="0"/>
              <a:t>6 months period.</a:t>
            </a:r>
            <a:endParaRPr lang="en-US" sz="2000" b="1" dirty="0"/>
          </a:p>
        </p:txBody>
      </p:sp>
      <p:pic>
        <p:nvPicPr>
          <p:cNvPr id="28" name="Picture Placeholder 27" descr="woman looking down">
            <a:extLst>
              <a:ext uri="{FF2B5EF4-FFF2-40B4-BE49-F238E27FC236}">
                <a16:creationId xmlns:a16="http://schemas.microsoft.com/office/drawing/2014/main" id="{9E319FF9-B321-9D4B-AA89-6EFE572936E7}"/>
              </a:ext>
            </a:extLst>
          </p:cNvPr>
          <p:cNvPicPr>
            <a:picLocks noGrp="1" noChangeAspect="1"/>
          </p:cNvPicPr>
          <p:nvPr>
            <p:ph type="pic" sz="quarter" idx="13"/>
          </p:nvPr>
        </p:nvPicPr>
        <p:blipFill rotWithShape="1">
          <a:blip r:embed="rId2" cstate="screen">
            <a:grayscl/>
            <a:extLst>
              <a:ext uri="{28A0092B-C50C-407E-A947-70E740481C1C}">
                <a14:useLocalDpi xmlns:a14="http://schemas.microsoft.com/office/drawing/2010/main"/>
              </a:ext>
            </a:extLst>
          </a:blip>
          <a:srcRect/>
          <a:stretch/>
        </p:blipFill>
        <p:spPr>
          <a:xfrm flipH="1">
            <a:off x="444819" y="597553"/>
            <a:ext cx="6063915" cy="6063915"/>
          </a:xfrm>
        </p:spPr>
      </p:pic>
    </p:spTree>
    <p:extLst>
      <p:ext uri="{BB962C8B-B14F-4D97-AF65-F5344CB8AC3E}">
        <p14:creationId xmlns:p14="http://schemas.microsoft.com/office/powerpoint/2010/main" val="30728595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Oval 36">
            <a:extLst>
              <a:ext uri="{C183D7F6-B498-43B3-948B-1728B52AA6E4}">
                <adec:decorative xmlns:adec="http://schemas.microsoft.com/office/drawing/2017/decorative" val="1"/>
              </a:ext>
            </a:extLst>
          </p:cNvPr>
          <p:cNvSpPr/>
          <p:nvPr/>
        </p:nvSpPr>
        <p:spPr>
          <a:xfrm flipH="1">
            <a:off x="632820" y="2492074"/>
            <a:ext cx="588011" cy="588011"/>
          </a:xfrm>
          <a:prstGeom prst="ellipse">
            <a:avLst/>
          </a:prstGeom>
          <a:solidFill>
            <a:srgbClr val="6671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Oval 35">
            <a:extLst>
              <a:ext uri="{C183D7F6-B498-43B3-948B-1728B52AA6E4}">
                <adec:decorative xmlns:adec="http://schemas.microsoft.com/office/drawing/2017/decorative" val="1"/>
              </a:ext>
            </a:extLst>
          </p:cNvPr>
          <p:cNvSpPr/>
          <p:nvPr/>
        </p:nvSpPr>
        <p:spPr>
          <a:xfrm flipH="1">
            <a:off x="632820" y="1726201"/>
            <a:ext cx="588011" cy="588011"/>
          </a:xfrm>
          <a:prstGeom prst="ellipse">
            <a:avLst/>
          </a:prstGeom>
          <a:solidFill>
            <a:srgbClr val="3035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1" name="Group 120">
            <a:extLst>
              <a:ext uri="{C183D7F6-B498-43B3-948B-1728B52AA6E4}">
                <adec:decorative xmlns:adec="http://schemas.microsoft.com/office/drawing/2017/decorative" val="1"/>
              </a:ext>
            </a:extLst>
          </p:cNvPr>
          <p:cNvGrpSpPr/>
          <p:nvPr/>
        </p:nvGrpSpPr>
        <p:grpSpPr>
          <a:xfrm>
            <a:off x="1639745" y="342312"/>
            <a:ext cx="7262126" cy="6003511"/>
            <a:chOff x="223691" y="1455469"/>
            <a:chExt cx="5660167" cy="4679192"/>
          </a:xfrm>
        </p:grpSpPr>
        <p:pic>
          <p:nvPicPr>
            <p:cNvPr id="122" name="Picture 121" descr="This is a computer monito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3691" y="1455469"/>
              <a:ext cx="5660167" cy="4679192"/>
            </a:xfrm>
            <a:prstGeom prst="rect">
              <a:avLst/>
            </a:prstGeom>
          </p:spPr>
        </p:pic>
        <p:sp>
          <p:nvSpPr>
            <p:cNvPr id="123" name="Rectangle 122"/>
            <p:cNvSpPr/>
            <p:nvPr/>
          </p:nvSpPr>
          <p:spPr>
            <a:xfrm>
              <a:off x="2779454" y="4900079"/>
              <a:ext cx="548640" cy="326575"/>
            </a:xfrm>
            <a:prstGeom prst="rect">
              <a:avLst/>
            </a:prstGeom>
            <a:gradFill flip="none" rotWithShape="1">
              <a:gsLst>
                <a:gs pos="0">
                  <a:srgbClr val="C7C8CB"/>
                </a:gs>
                <a:gs pos="100000">
                  <a:srgbClr val="BCBDC0"/>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6" name="Oval 45">
            <a:extLst>
              <a:ext uri="{C183D7F6-B498-43B3-948B-1728B52AA6E4}">
                <adec:decorative xmlns:adec="http://schemas.microsoft.com/office/drawing/2017/decorative" val="1"/>
              </a:ext>
            </a:extLst>
          </p:cNvPr>
          <p:cNvSpPr/>
          <p:nvPr/>
        </p:nvSpPr>
        <p:spPr>
          <a:xfrm flipH="1">
            <a:off x="632818" y="3366771"/>
            <a:ext cx="588011" cy="588011"/>
          </a:xfrm>
          <a:prstGeom prst="ellipse">
            <a:avLst/>
          </a:prstGeom>
          <a:solidFill>
            <a:srgbClr val="98A3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46">
            <a:extLst>
              <a:ext uri="{C183D7F6-B498-43B3-948B-1728B52AA6E4}">
                <adec:decorative xmlns:adec="http://schemas.microsoft.com/office/drawing/2017/decorative" val="1"/>
              </a:ext>
            </a:extLst>
          </p:cNvPr>
          <p:cNvSpPr/>
          <p:nvPr/>
        </p:nvSpPr>
        <p:spPr>
          <a:xfrm>
            <a:off x="925562" y="3366771"/>
            <a:ext cx="1000689" cy="588010"/>
          </a:xfrm>
          <a:prstGeom prst="rect">
            <a:avLst/>
          </a:prstGeom>
          <a:solidFill>
            <a:srgbClr val="98A3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2" name="Rectangle 131">
            <a:extLst>
              <a:ext uri="{C183D7F6-B498-43B3-948B-1728B52AA6E4}">
                <adec:decorative xmlns:adec="http://schemas.microsoft.com/office/drawing/2017/decorative" val="1"/>
              </a:ext>
            </a:extLst>
          </p:cNvPr>
          <p:cNvSpPr/>
          <p:nvPr/>
        </p:nvSpPr>
        <p:spPr>
          <a:xfrm>
            <a:off x="925564" y="2492075"/>
            <a:ext cx="1000689" cy="588010"/>
          </a:xfrm>
          <a:prstGeom prst="rect">
            <a:avLst/>
          </a:prstGeom>
          <a:solidFill>
            <a:srgbClr val="6671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1" name="Rectangle 130">
            <a:extLst>
              <a:ext uri="{C183D7F6-B498-43B3-948B-1728B52AA6E4}">
                <adec:decorative xmlns:adec="http://schemas.microsoft.com/office/drawing/2017/decorative" val="1"/>
              </a:ext>
            </a:extLst>
          </p:cNvPr>
          <p:cNvSpPr/>
          <p:nvPr/>
        </p:nvSpPr>
        <p:spPr>
          <a:xfrm>
            <a:off x="925564" y="1726201"/>
            <a:ext cx="1000688" cy="588011"/>
          </a:xfrm>
          <a:prstGeom prst="rect">
            <a:avLst/>
          </a:prstGeom>
          <a:solidFill>
            <a:srgbClr val="3035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6" name="Group 105" descr="This image is an icon of a clock."/>
          <p:cNvGrpSpPr/>
          <p:nvPr/>
        </p:nvGrpSpPr>
        <p:grpSpPr>
          <a:xfrm>
            <a:off x="796201" y="1889582"/>
            <a:ext cx="261249" cy="261249"/>
            <a:chOff x="1389063" y="3748088"/>
            <a:chExt cx="336550" cy="336550"/>
          </a:xfrm>
          <a:solidFill>
            <a:schemeClr val="bg1"/>
          </a:solidFill>
        </p:grpSpPr>
        <p:sp>
          <p:nvSpPr>
            <p:cNvPr id="107" name="Freeform 5"/>
            <p:cNvSpPr>
              <a:spLocks/>
            </p:cNvSpPr>
            <p:nvPr/>
          </p:nvSpPr>
          <p:spPr bwMode="auto">
            <a:xfrm>
              <a:off x="1547813" y="3787776"/>
              <a:ext cx="58738" cy="60325"/>
            </a:xfrm>
            <a:custGeom>
              <a:avLst/>
              <a:gdLst>
                <a:gd name="T0" fmla="*/ 300 w 360"/>
                <a:gd name="T1" fmla="*/ 244 h 364"/>
                <a:gd name="T2" fmla="*/ 120 w 360"/>
                <a:gd name="T3" fmla="*/ 244 h 364"/>
                <a:gd name="T4" fmla="*/ 120 w 360"/>
                <a:gd name="T5" fmla="*/ 60 h 364"/>
                <a:gd name="T6" fmla="*/ 60 w 360"/>
                <a:gd name="T7" fmla="*/ 0 h 364"/>
                <a:gd name="T8" fmla="*/ 0 w 360"/>
                <a:gd name="T9" fmla="*/ 60 h 364"/>
                <a:gd name="T10" fmla="*/ 0 w 360"/>
                <a:gd name="T11" fmla="*/ 304 h 364"/>
                <a:gd name="T12" fmla="*/ 60 w 360"/>
                <a:gd name="T13" fmla="*/ 364 h 364"/>
                <a:gd name="T14" fmla="*/ 300 w 360"/>
                <a:gd name="T15" fmla="*/ 364 h 364"/>
                <a:gd name="T16" fmla="*/ 360 w 360"/>
                <a:gd name="T17" fmla="*/ 304 h 364"/>
                <a:gd name="T18" fmla="*/ 300 w 360"/>
                <a:gd name="T19" fmla="*/ 244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0" h="364">
                  <a:moveTo>
                    <a:pt x="300" y="244"/>
                  </a:moveTo>
                  <a:cubicBezTo>
                    <a:pt x="120" y="244"/>
                    <a:pt x="120" y="244"/>
                    <a:pt x="120" y="244"/>
                  </a:cubicBezTo>
                  <a:cubicBezTo>
                    <a:pt x="120" y="60"/>
                    <a:pt x="120" y="60"/>
                    <a:pt x="120" y="60"/>
                  </a:cubicBezTo>
                  <a:cubicBezTo>
                    <a:pt x="120" y="27"/>
                    <a:pt x="93" y="0"/>
                    <a:pt x="60" y="0"/>
                  </a:cubicBezTo>
                  <a:cubicBezTo>
                    <a:pt x="27" y="0"/>
                    <a:pt x="0" y="27"/>
                    <a:pt x="0" y="60"/>
                  </a:cubicBezTo>
                  <a:cubicBezTo>
                    <a:pt x="0" y="304"/>
                    <a:pt x="0" y="304"/>
                    <a:pt x="0" y="304"/>
                  </a:cubicBezTo>
                  <a:cubicBezTo>
                    <a:pt x="0" y="337"/>
                    <a:pt x="27" y="364"/>
                    <a:pt x="60" y="364"/>
                  </a:cubicBezTo>
                  <a:cubicBezTo>
                    <a:pt x="300" y="364"/>
                    <a:pt x="300" y="364"/>
                    <a:pt x="300" y="364"/>
                  </a:cubicBezTo>
                  <a:cubicBezTo>
                    <a:pt x="333" y="364"/>
                    <a:pt x="360" y="337"/>
                    <a:pt x="360" y="304"/>
                  </a:cubicBezTo>
                  <a:cubicBezTo>
                    <a:pt x="360" y="271"/>
                    <a:pt x="333" y="244"/>
                    <a:pt x="300" y="2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8" name="Freeform 6"/>
            <p:cNvSpPr>
              <a:spLocks noEditPoints="1"/>
            </p:cNvSpPr>
            <p:nvPr/>
          </p:nvSpPr>
          <p:spPr bwMode="auto">
            <a:xfrm>
              <a:off x="1389063" y="3748088"/>
              <a:ext cx="336550" cy="336550"/>
            </a:xfrm>
            <a:custGeom>
              <a:avLst/>
              <a:gdLst>
                <a:gd name="T0" fmla="*/ 1808 w 2048"/>
                <a:gd name="T1" fmla="*/ 1454 h 2048"/>
                <a:gd name="T2" fmla="*/ 1808 w 2048"/>
                <a:gd name="T3" fmla="*/ 1388 h 2048"/>
                <a:gd name="T4" fmla="*/ 1628 w 2048"/>
                <a:gd name="T5" fmla="*/ 1208 h 2048"/>
                <a:gd name="T6" fmla="*/ 1084 w 2048"/>
                <a:gd name="T7" fmla="*/ 1208 h 2048"/>
                <a:gd name="T8" fmla="*/ 1084 w 2048"/>
                <a:gd name="T9" fmla="*/ 1085 h 2048"/>
                <a:gd name="T10" fmla="*/ 1564 w 2048"/>
                <a:gd name="T11" fmla="*/ 544 h 2048"/>
                <a:gd name="T12" fmla="*/ 1024 w 2048"/>
                <a:gd name="T13" fmla="*/ 0 h 2048"/>
                <a:gd name="T14" fmla="*/ 484 w 2048"/>
                <a:gd name="T15" fmla="*/ 544 h 2048"/>
                <a:gd name="T16" fmla="*/ 964 w 2048"/>
                <a:gd name="T17" fmla="*/ 1085 h 2048"/>
                <a:gd name="T18" fmla="*/ 964 w 2048"/>
                <a:gd name="T19" fmla="*/ 1208 h 2048"/>
                <a:gd name="T20" fmla="*/ 420 w 2048"/>
                <a:gd name="T21" fmla="*/ 1208 h 2048"/>
                <a:gd name="T22" fmla="*/ 240 w 2048"/>
                <a:gd name="T23" fmla="*/ 1388 h 2048"/>
                <a:gd name="T24" fmla="*/ 240 w 2048"/>
                <a:gd name="T25" fmla="*/ 1454 h 2048"/>
                <a:gd name="T26" fmla="*/ 0 w 2048"/>
                <a:gd name="T27" fmla="*/ 1748 h 2048"/>
                <a:gd name="T28" fmla="*/ 300 w 2048"/>
                <a:gd name="T29" fmla="*/ 2048 h 2048"/>
                <a:gd name="T30" fmla="*/ 600 w 2048"/>
                <a:gd name="T31" fmla="*/ 1748 h 2048"/>
                <a:gd name="T32" fmla="*/ 360 w 2048"/>
                <a:gd name="T33" fmla="*/ 1454 h 2048"/>
                <a:gd name="T34" fmla="*/ 360 w 2048"/>
                <a:gd name="T35" fmla="*/ 1388 h 2048"/>
                <a:gd name="T36" fmla="*/ 420 w 2048"/>
                <a:gd name="T37" fmla="*/ 1328 h 2048"/>
                <a:gd name="T38" fmla="*/ 964 w 2048"/>
                <a:gd name="T39" fmla="*/ 1328 h 2048"/>
                <a:gd name="T40" fmla="*/ 964 w 2048"/>
                <a:gd name="T41" fmla="*/ 1454 h 2048"/>
                <a:gd name="T42" fmla="*/ 724 w 2048"/>
                <a:gd name="T43" fmla="*/ 1748 h 2048"/>
                <a:gd name="T44" fmla="*/ 1024 w 2048"/>
                <a:gd name="T45" fmla="*/ 2048 h 2048"/>
                <a:gd name="T46" fmla="*/ 1324 w 2048"/>
                <a:gd name="T47" fmla="*/ 1748 h 2048"/>
                <a:gd name="T48" fmla="*/ 1084 w 2048"/>
                <a:gd name="T49" fmla="*/ 1454 h 2048"/>
                <a:gd name="T50" fmla="*/ 1084 w 2048"/>
                <a:gd name="T51" fmla="*/ 1328 h 2048"/>
                <a:gd name="T52" fmla="*/ 1628 w 2048"/>
                <a:gd name="T53" fmla="*/ 1328 h 2048"/>
                <a:gd name="T54" fmla="*/ 1688 w 2048"/>
                <a:gd name="T55" fmla="*/ 1388 h 2048"/>
                <a:gd name="T56" fmla="*/ 1688 w 2048"/>
                <a:gd name="T57" fmla="*/ 1454 h 2048"/>
                <a:gd name="T58" fmla="*/ 1448 w 2048"/>
                <a:gd name="T59" fmla="*/ 1748 h 2048"/>
                <a:gd name="T60" fmla="*/ 1748 w 2048"/>
                <a:gd name="T61" fmla="*/ 2048 h 2048"/>
                <a:gd name="T62" fmla="*/ 2048 w 2048"/>
                <a:gd name="T63" fmla="*/ 1748 h 2048"/>
                <a:gd name="T64" fmla="*/ 1808 w 2048"/>
                <a:gd name="T65" fmla="*/ 1454 h 2048"/>
                <a:gd name="T66" fmla="*/ 480 w 2048"/>
                <a:gd name="T67" fmla="*/ 1748 h 2048"/>
                <a:gd name="T68" fmla="*/ 300 w 2048"/>
                <a:gd name="T69" fmla="*/ 1928 h 2048"/>
                <a:gd name="T70" fmla="*/ 120 w 2048"/>
                <a:gd name="T71" fmla="*/ 1748 h 2048"/>
                <a:gd name="T72" fmla="*/ 300 w 2048"/>
                <a:gd name="T73" fmla="*/ 1568 h 2048"/>
                <a:gd name="T74" fmla="*/ 480 w 2048"/>
                <a:gd name="T75" fmla="*/ 1748 h 2048"/>
                <a:gd name="T76" fmla="*/ 1204 w 2048"/>
                <a:gd name="T77" fmla="*/ 1748 h 2048"/>
                <a:gd name="T78" fmla="*/ 1024 w 2048"/>
                <a:gd name="T79" fmla="*/ 1928 h 2048"/>
                <a:gd name="T80" fmla="*/ 844 w 2048"/>
                <a:gd name="T81" fmla="*/ 1748 h 2048"/>
                <a:gd name="T82" fmla="*/ 1024 w 2048"/>
                <a:gd name="T83" fmla="*/ 1568 h 2048"/>
                <a:gd name="T84" fmla="*/ 1204 w 2048"/>
                <a:gd name="T85" fmla="*/ 1748 h 2048"/>
                <a:gd name="T86" fmla="*/ 1024 w 2048"/>
                <a:gd name="T87" fmla="*/ 968 h 2048"/>
                <a:gd name="T88" fmla="*/ 604 w 2048"/>
                <a:gd name="T89" fmla="*/ 544 h 2048"/>
                <a:gd name="T90" fmla="*/ 1024 w 2048"/>
                <a:gd name="T91" fmla="*/ 120 h 2048"/>
                <a:gd name="T92" fmla="*/ 1444 w 2048"/>
                <a:gd name="T93" fmla="*/ 544 h 2048"/>
                <a:gd name="T94" fmla="*/ 1024 w 2048"/>
                <a:gd name="T95" fmla="*/ 968 h 2048"/>
                <a:gd name="T96" fmla="*/ 1748 w 2048"/>
                <a:gd name="T97" fmla="*/ 1928 h 2048"/>
                <a:gd name="T98" fmla="*/ 1568 w 2048"/>
                <a:gd name="T99" fmla="*/ 1748 h 2048"/>
                <a:gd name="T100" fmla="*/ 1748 w 2048"/>
                <a:gd name="T101" fmla="*/ 1568 h 2048"/>
                <a:gd name="T102" fmla="*/ 1928 w 2048"/>
                <a:gd name="T103" fmla="*/ 1748 h 2048"/>
                <a:gd name="T104" fmla="*/ 1748 w 2048"/>
                <a:gd name="T105" fmla="*/ 1928 h 2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048" h="2048">
                  <a:moveTo>
                    <a:pt x="1808" y="1454"/>
                  </a:moveTo>
                  <a:cubicBezTo>
                    <a:pt x="1808" y="1388"/>
                    <a:pt x="1808" y="1388"/>
                    <a:pt x="1808" y="1388"/>
                  </a:cubicBezTo>
                  <a:cubicBezTo>
                    <a:pt x="1808" y="1289"/>
                    <a:pt x="1727" y="1208"/>
                    <a:pt x="1628" y="1208"/>
                  </a:cubicBezTo>
                  <a:cubicBezTo>
                    <a:pt x="1084" y="1208"/>
                    <a:pt x="1084" y="1208"/>
                    <a:pt x="1084" y="1208"/>
                  </a:cubicBezTo>
                  <a:cubicBezTo>
                    <a:pt x="1084" y="1085"/>
                    <a:pt x="1084" y="1085"/>
                    <a:pt x="1084" y="1085"/>
                  </a:cubicBezTo>
                  <a:cubicBezTo>
                    <a:pt x="1354" y="1054"/>
                    <a:pt x="1564" y="824"/>
                    <a:pt x="1564" y="544"/>
                  </a:cubicBezTo>
                  <a:cubicBezTo>
                    <a:pt x="1564" y="244"/>
                    <a:pt x="1322" y="0"/>
                    <a:pt x="1024" y="0"/>
                  </a:cubicBezTo>
                  <a:cubicBezTo>
                    <a:pt x="726" y="0"/>
                    <a:pt x="484" y="244"/>
                    <a:pt x="484" y="544"/>
                  </a:cubicBezTo>
                  <a:cubicBezTo>
                    <a:pt x="484" y="824"/>
                    <a:pt x="694" y="1054"/>
                    <a:pt x="964" y="1085"/>
                  </a:cubicBezTo>
                  <a:cubicBezTo>
                    <a:pt x="964" y="1208"/>
                    <a:pt x="964" y="1208"/>
                    <a:pt x="964" y="1208"/>
                  </a:cubicBezTo>
                  <a:cubicBezTo>
                    <a:pt x="420" y="1208"/>
                    <a:pt x="420" y="1208"/>
                    <a:pt x="420" y="1208"/>
                  </a:cubicBezTo>
                  <a:cubicBezTo>
                    <a:pt x="321" y="1208"/>
                    <a:pt x="240" y="1289"/>
                    <a:pt x="240" y="1388"/>
                  </a:cubicBezTo>
                  <a:cubicBezTo>
                    <a:pt x="240" y="1454"/>
                    <a:pt x="240" y="1454"/>
                    <a:pt x="240" y="1454"/>
                  </a:cubicBezTo>
                  <a:cubicBezTo>
                    <a:pt x="103" y="1482"/>
                    <a:pt x="0" y="1603"/>
                    <a:pt x="0" y="1748"/>
                  </a:cubicBezTo>
                  <a:cubicBezTo>
                    <a:pt x="0" y="1913"/>
                    <a:pt x="135" y="2048"/>
                    <a:pt x="300" y="2048"/>
                  </a:cubicBezTo>
                  <a:cubicBezTo>
                    <a:pt x="465" y="2048"/>
                    <a:pt x="600" y="1913"/>
                    <a:pt x="600" y="1748"/>
                  </a:cubicBezTo>
                  <a:cubicBezTo>
                    <a:pt x="600" y="1603"/>
                    <a:pt x="497" y="1482"/>
                    <a:pt x="360" y="1454"/>
                  </a:cubicBezTo>
                  <a:cubicBezTo>
                    <a:pt x="360" y="1388"/>
                    <a:pt x="360" y="1388"/>
                    <a:pt x="360" y="1388"/>
                  </a:cubicBezTo>
                  <a:cubicBezTo>
                    <a:pt x="360" y="1355"/>
                    <a:pt x="387" y="1328"/>
                    <a:pt x="420" y="1328"/>
                  </a:cubicBezTo>
                  <a:cubicBezTo>
                    <a:pt x="964" y="1328"/>
                    <a:pt x="964" y="1328"/>
                    <a:pt x="964" y="1328"/>
                  </a:cubicBezTo>
                  <a:cubicBezTo>
                    <a:pt x="964" y="1454"/>
                    <a:pt x="964" y="1454"/>
                    <a:pt x="964" y="1454"/>
                  </a:cubicBezTo>
                  <a:cubicBezTo>
                    <a:pt x="827" y="1482"/>
                    <a:pt x="724" y="1603"/>
                    <a:pt x="724" y="1748"/>
                  </a:cubicBezTo>
                  <a:cubicBezTo>
                    <a:pt x="724" y="1913"/>
                    <a:pt x="859" y="2048"/>
                    <a:pt x="1024" y="2048"/>
                  </a:cubicBezTo>
                  <a:cubicBezTo>
                    <a:pt x="1189" y="2048"/>
                    <a:pt x="1324" y="1913"/>
                    <a:pt x="1324" y="1748"/>
                  </a:cubicBezTo>
                  <a:cubicBezTo>
                    <a:pt x="1324" y="1603"/>
                    <a:pt x="1221" y="1482"/>
                    <a:pt x="1084" y="1454"/>
                  </a:cubicBezTo>
                  <a:cubicBezTo>
                    <a:pt x="1084" y="1328"/>
                    <a:pt x="1084" y="1328"/>
                    <a:pt x="1084" y="1328"/>
                  </a:cubicBezTo>
                  <a:cubicBezTo>
                    <a:pt x="1628" y="1328"/>
                    <a:pt x="1628" y="1328"/>
                    <a:pt x="1628" y="1328"/>
                  </a:cubicBezTo>
                  <a:cubicBezTo>
                    <a:pt x="1661" y="1328"/>
                    <a:pt x="1688" y="1355"/>
                    <a:pt x="1688" y="1388"/>
                  </a:cubicBezTo>
                  <a:cubicBezTo>
                    <a:pt x="1688" y="1454"/>
                    <a:pt x="1688" y="1454"/>
                    <a:pt x="1688" y="1454"/>
                  </a:cubicBezTo>
                  <a:cubicBezTo>
                    <a:pt x="1551" y="1482"/>
                    <a:pt x="1448" y="1603"/>
                    <a:pt x="1448" y="1748"/>
                  </a:cubicBezTo>
                  <a:cubicBezTo>
                    <a:pt x="1448" y="1913"/>
                    <a:pt x="1583" y="2048"/>
                    <a:pt x="1748" y="2048"/>
                  </a:cubicBezTo>
                  <a:cubicBezTo>
                    <a:pt x="1913" y="2048"/>
                    <a:pt x="2048" y="1913"/>
                    <a:pt x="2048" y="1748"/>
                  </a:cubicBezTo>
                  <a:cubicBezTo>
                    <a:pt x="2048" y="1603"/>
                    <a:pt x="1945" y="1482"/>
                    <a:pt x="1808" y="1454"/>
                  </a:cubicBezTo>
                  <a:close/>
                  <a:moveTo>
                    <a:pt x="480" y="1748"/>
                  </a:moveTo>
                  <a:cubicBezTo>
                    <a:pt x="480" y="1847"/>
                    <a:pt x="399" y="1928"/>
                    <a:pt x="300" y="1928"/>
                  </a:cubicBezTo>
                  <a:cubicBezTo>
                    <a:pt x="201" y="1928"/>
                    <a:pt x="120" y="1847"/>
                    <a:pt x="120" y="1748"/>
                  </a:cubicBezTo>
                  <a:cubicBezTo>
                    <a:pt x="120" y="1649"/>
                    <a:pt x="201" y="1568"/>
                    <a:pt x="300" y="1568"/>
                  </a:cubicBezTo>
                  <a:cubicBezTo>
                    <a:pt x="399" y="1568"/>
                    <a:pt x="480" y="1649"/>
                    <a:pt x="480" y="1748"/>
                  </a:cubicBezTo>
                  <a:close/>
                  <a:moveTo>
                    <a:pt x="1204" y="1748"/>
                  </a:moveTo>
                  <a:cubicBezTo>
                    <a:pt x="1204" y="1847"/>
                    <a:pt x="1123" y="1928"/>
                    <a:pt x="1024" y="1928"/>
                  </a:cubicBezTo>
                  <a:cubicBezTo>
                    <a:pt x="925" y="1928"/>
                    <a:pt x="844" y="1847"/>
                    <a:pt x="844" y="1748"/>
                  </a:cubicBezTo>
                  <a:cubicBezTo>
                    <a:pt x="844" y="1649"/>
                    <a:pt x="925" y="1568"/>
                    <a:pt x="1024" y="1568"/>
                  </a:cubicBezTo>
                  <a:cubicBezTo>
                    <a:pt x="1123" y="1568"/>
                    <a:pt x="1204" y="1649"/>
                    <a:pt x="1204" y="1748"/>
                  </a:cubicBezTo>
                  <a:close/>
                  <a:moveTo>
                    <a:pt x="1024" y="968"/>
                  </a:moveTo>
                  <a:cubicBezTo>
                    <a:pt x="792" y="968"/>
                    <a:pt x="604" y="778"/>
                    <a:pt x="604" y="544"/>
                  </a:cubicBezTo>
                  <a:cubicBezTo>
                    <a:pt x="604" y="310"/>
                    <a:pt x="792" y="120"/>
                    <a:pt x="1024" y="120"/>
                  </a:cubicBezTo>
                  <a:cubicBezTo>
                    <a:pt x="1256" y="120"/>
                    <a:pt x="1444" y="310"/>
                    <a:pt x="1444" y="544"/>
                  </a:cubicBezTo>
                  <a:cubicBezTo>
                    <a:pt x="1444" y="778"/>
                    <a:pt x="1256" y="968"/>
                    <a:pt x="1024" y="968"/>
                  </a:cubicBezTo>
                  <a:close/>
                  <a:moveTo>
                    <a:pt x="1748" y="1928"/>
                  </a:moveTo>
                  <a:cubicBezTo>
                    <a:pt x="1649" y="1928"/>
                    <a:pt x="1568" y="1847"/>
                    <a:pt x="1568" y="1748"/>
                  </a:cubicBezTo>
                  <a:cubicBezTo>
                    <a:pt x="1568" y="1649"/>
                    <a:pt x="1649" y="1568"/>
                    <a:pt x="1748" y="1568"/>
                  </a:cubicBezTo>
                  <a:cubicBezTo>
                    <a:pt x="1847" y="1568"/>
                    <a:pt x="1928" y="1649"/>
                    <a:pt x="1928" y="1748"/>
                  </a:cubicBezTo>
                  <a:cubicBezTo>
                    <a:pt x="1928" y="1847"/>
                    <a:pt x="1847" y="1928"/>
                    <a:pt x="1748" y="19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11" name="Group 110" descr="This image is an icon of three human beings and a clock."/>
          <p:cNvGrpSpPr/>
          <p:nvPr/>
        </p:nvGrpSpPr>
        <p:grpSpPr>
          <a:xfrm>
            <a:off x="768329" y="2637709"/>
            <a:ext cx="297913" cy="297912"/>
            <a:chOff x="3613150" y="3706813"/>
            <a:chExt cx="420688" cy="420687"/>
          </a:xfrm>
        </p:grpSpPr>
        <p:sp>
          <p:nvSpPr>
            <p:cNvPr id="112" name="Freeform 10"/>
            <p:cNvSpPr>
              <a:spLocks noEditPoints="1"/>
            </p:cNvSpPr>
            <p:nvPr/>
          </p:nvSpPr>
          <p:spPr bwMode="auto">
            <a:xfrm>
              <a:off x="3613150" y="3930650"/>
              <a:ext cx="420688" cy="196850"/>
            </a:xfrm>
            <a:custGeom>
              <a:avLst/>
              <a:gdLst>
                <a:gd name="T0" fmla="*/ 1823 w 2048"/>
                <a:gd name="T1" fmla="*/ 528 h 960"/>
                <a:gd name="T2" fmla="*/ 1928 w 2048"/>
                <a:gd name="T3" fmla="*/ 300 h 960"/>
                <a:gd name="T4" fmla="*/ 1628 w 2048"/>
                <a:gd name="T5" fmla="*/ 0 h 960"/>
                <a:gd name="T6" fmla="*/ 1324 w 2048"/>
                <a:gd name="T7" fmla="*/ 300 h 960"/>
                <a:gd name="T8" fmla="*/ 1432 w 2048"/>
                <a:gd name="T9" fmla="*/ 528 h 960"/>
                <a:gd name="T10" fmla="*/ 1324 w 2048"/>
                <a:gd name="T11" fmla="*/ 606 h 960"/>
                <a:gd name="T12" fmla="*/ 1219 w 2048"/>
                <a:gd name="T13" fmla="*/ 528 h 960"/>
                <a:gd name="T14" fmla="*/ 1324 w 2048"/>
                <a:gd name="T15" fmla="*/ 300 h 960"/>
                <a:gd name="T16" fmla="*/ 1024 w 2048"/>
                <a:gd name="T17" fmla="*/ 0 h 960"/>
                <a:gd name="T18" fmla="*/ 724 w 2048"/>
                <a:gd name="T19" fmla="*/ 300 h 960"/>
                <a:gd name="T20" fmla="*/ 829 w 2048"/>
                <a:gd name="T21" fmla="*/ 528 h 960"/>
                <a:gd name="T22" fmla="*/ 724 w 2048"/>
                <a:gd name="T23" fmla="*/ 606 h 960"/>
                <a:gd name="T24" fmla="*/ 619 w 2048"/>
                <a:gd name="T25" fmla="*/ 528 h 960"/>
                <a:gd name="T26" fmla="*/ 724 w 2048"/>
                <a:gd name="T27" fmla="*/ 300 h 960"/>
                <a:gd name="T28" fmla="*/ 424 w 2048"/>
                <a:gd name="T29" fmla="*/ 0 h 960"/>
                <a:gd name="T30" fmla="*/ 124 w 2048"/>
                <a:gd name="T31" fmla="*/ 300 h 960"/>
                <a:gd name="T32" fmla="*/ 229 w 2048"/>
                <a:gd name="T33" fmla="*/ 527 h 960"/>
                <a:gd name="T34" fmla="*/ 0 w 2048"/>
                <a:gd name="T35" fmla="*/ 900 h 960"/>
                <a:gd name="T36" fmla="*/ 60 w 2048"/>
                <a:gd name="T37" fmla="*/ 960 h 960"/>
                <a:gd name="T38" fmla="*/ 1988 w 2048"/>
                <a:gd name="T39" fmla="*/ 960 h 960"/>
                <a:gd name="T40" fmla="*/ 2048 w 2048"/>
                <a:gd name="T41" fmla="*/ 900 h 960"/>
                <a:gd name="T42" fmla="*/ 1823 w 2048"/>
                <a:gd name="T43" fmla="*/ 528 h 960"/>
                <a:gd name="T44" fmla="*/ 424 w 2048"/>
                <a:gd name="T45" fmla="*/ 120 h 960"/>
                <a:gd name="T46" fmla="*/ 604 w 2048"/>
                <a:gd name="T47" fmla="*/ 300 h 960"/>
                <a:gd name="T48" fmla="*/ 424 w 2048"/>
                <a:gd name="T49" fmla="*/ 480 h 960"/>
                <a:gd name="T50" fmla="*/ 244 w 2048"/>
                <a:gd name="T51" fmla="*/ 300 h 960"/>
                <a:gd name="T52" fmla="*/ 424 w 2048"/>
                <a:gd name="T53" fmla="*/ 120 h 960"/>
                <a:gd name="T54" fmla="*/ 608 w 2048"/>
                <a:gd name="T55" fmla="*/ 840 h 960"/>
                <a:gd name="T56" fmla="*/ 126 w 2048"/>
                <a:gd name="T57" fmla="*/ 840 h 960"/>
                <a:gd name="T58" fmla="*/ 424 w 2048"/>
                <a:gd name="T59" fmla="*/ 600 h 960"/>
                <a:gd name="T60" fmla="*/ 652 w 2048"/>
                <a:gd name="T61" fmla="*/ 705 h 960"/>
                <a:gd name="T62" fmla="*/ 608 w 2048"/>
                <a:gd name="T63" fmla="*/ 840 h 960"/>
                <a:gd name="T64" fmla="*/ 1024 w 2048"/>
                <a:gd name="T65" fmla="*/ 120 h 960"/>
                <a:gd name="T66" fmla="*/ 1204 w 2048"/>
                <a:gd name="T67" fmla="*/ 300 h 960"/>
                <a:gd name="T68" fmla="*/ 1024 w 2048"/>
                <a:gd name="T69" fmla="*/ 480 h 960"/>
                <a:gd name="T70" fmla="*/ 844 w 2048"/>
                <a:gd name="T71" fmla="*/ 300 h 960"/>
                <a:gd name="T72" fmla="*/ 1024 w 2048"/>
                <a:gd name="T73" fmla="*/ 120 h 960"/>
                <a:gd name="T74" fmla="*/ 730 w 2048"/>
                <a:gd name="T75" fmla="*/ 840 h 960"/>
                <a:gd name="T76" fmla="*/ 1024 w 2048"/>
                <a:gd name="T77" fmla="*/ 600 h 960"/>
                <a:gd name="T78" fmla="*/ 1318 w 2048"/>
                <a:gd name="T79" fmla="*/ 840 h 960"/>
                <a:gd name="T80" fmla="*/ 730 w 2048"/>
                <a:gd name="T81" fmla="*/ 840 h 960"/>
                <a:gd name="T82" fmla="*/ 1628 w 2048"/>
                <a:gd name="T83" fmla="*/ 120 h 960"/>
                <a:gd name="T84" fmla="*/ 1808 w 2048"/>
                <a:gd name="T85" fmla="*/ 300 h 960"/>
                <a:gd name="T86" fmla="*/ 1628 w 2048"/>
                <a:gd name="T87" fmla="*/ 480 h 960"/>
                <a:gd name="T88" fmla="*/ 1444 w 2048"/>
                <a:gd name="T89" fmla="*/ 300 h 960"/>
                <a:gd name="T90" fmla="*/ 1628 w 2048"/>
                <a:gd name="T91" fmla="*/ 120 h 960"/>
                <a:gd name="T92" fmla="*/ 1440 w 2048"/>
                <a:gd name="T93" fmla="*/ 840 h 960"/>
                <a:gd name="T94" fmla="*/ 1396 w 2048"/>
                <a:gd name="T95" fmla="*/ 705 h 960"/>
                <a:gd name="T96" fmla="*/ 1628 w 2048"/>
                <a:gd name="T97" fmla="*/ 600 h 960"/>
                <a:gd name="T98" fmla="*/ 1922 w 2048"/>
                <a:gd name="T99" fmla="*/ 840 h 960"/>
                <a:gd name="T100" fmla="*/ 1440 w 2048"/>
                <a:gd name="T101" fmla="*/ 840 h 9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48" h="960">
                  <a:moveTo>
                    <a:pt x="1823" y="528"/>
                  </a:moveTo>
                  <a:cubicBezTo>
                    <a:pt x="1887" y="473"/>
                    <a:pt x="1928" y="391"/>
                    <a:pt x="1928" y="300"/>
                  </a:cubicBezTo>
                  <a:cubicBezTo>
                    <a:pt x="1928" y="135"/>
                    <a:pt x="1793" y="0"/>
                    <a:pt x="1628" y="0"/>
                  </a:cubicBezTo>
                  <a:cubicBezTo>
                    <a:pt x="1462" y="0"/>
                    <a:pt x="1324" y="134"/>
                    <a:pt x="1324" y="300"/>
                  </a:cubicBezTo>
                  <a:cubicBezTo>
                    <a:pt x="1324" y="387"/>
                    <a:pt x="1362" y="469"/>
                    <a:pt x="1432" y="528"/>
                  </a:cubicBezTo>
                  <a:cubicBezTo>
                    <a:pt x="1392" y="548"/>
                    <a:pt x="1355" y="575"/>
                    <a:pt x="1324" y="606"/>
                  </a:cubicBezTo>
                  <a:cubicBezTo>
                    <a:pt x="1293" y="575"/>
                    <a:pt x="1258" y="549"/>
                    <a:pt x="1219" y="528"/>
                  </a:cubicBezTo>
                  <a:cubicBezTo>
                    <a:pt x="1283" y="473"/>
                    <a:pt x="1324" y="391"/>
                    <a:pt x="1324" y="300"/>
                  </a:cubicBezTo>
                  <a:cubicBezTo>
                    <a:pt x="1324" y="135"/>
                    <a:pt x="1189" y="0"/>
                    <a:pt x="1024" y="0"/>
                  </a:cubicBezTo>
                  <a:cubicBezTo>
                    <a:pt x="859" y="0"/>
                    <a:pt x="724" y="135"/>
                    <a:pt x="724" y="300"/>
                  </a:cubicBezTo>
                  <a:cubicBezTo>
                    <a:pt x="724" y="391"/>
                    <a:pt x="765" y="473"/>
                    <a:pt x="829" y="528"/>
                  </a:cubicBezTo>
                  <a:cubicBezTo>
                    <a:pt x="790" y="548"/>
                    <a:pt x="755" y="575"/>
                    <a:pt x="724" y="606"/>
                  </a:cubicBezTo>
                  <a:cubicBezTo>
                    <a:pt x="693" y="574"/>
                    <a:pt x="658" y="548"/>
                    <a:pt x="619" y="528"/>
                  </a:cubicBezTo>
                  <a:cubicBezTo>
                    <a:pt x="683" y="473"/>
                    <a:pt x="724" y="391"/>
                    <a:pt x="724" y="300"/>
                  </a:cubicBezTo>
                  <a:cubicBezTo>
                    <a:pt x="724" y="135"/>
                    <a:pt x="589" y="0"/>
                    <a:pt x="424" y="0"/>
                  </a:cubicBezTo>
                  <a:cubicBezTo>
                    <a:pt x="259" y="0"/>
                    <a:pt x="124" y="135"/>
                    <a:pt x="124" y="300"/>
                  </a:cubicBezTo>
                  <a:cubicBezTo>
                    <a:pt x="124" y="391"/>
                    <a:pt x="165" y="472"/>
                    <a:pt x="229" y="527"/>
                  </a:cubicBezTo>
                  <a:cubicBezTo>
                    <a:pt x="93" y="597"/>
                    <a:pt x="0" y="738"/>
                    <a:pt x="0" y="900"/>
                  </a:cubicBezTo>
                  <a:cubicBezTo>
                    <a:pt x="0" y="933"/>
                    <a:pt x="27" y="960"/>
                    <a:pt x="60" y="960"/>
                  </a:cubicBezTo>
                  <a:cubicBezTo>
                    <a:pt x="70" y="960"/>
                    <a:pt x="1948" y="960"/>
                    <a:pt x="1988" y="960"/>
                  </a:cubicBezTo>
                  <a:cubicBezTo>
                    <a:pt x="2021" y="960"/>
                    <a:pt x="2048" y="933"/>
                    <a:pt x="2048" y="900"/>
                  </a:cubicBezTo>
                  <a:cubicBezTo>
                    <a:pt x="2048" y="739"/>
                    <a:pt x="1957" y="598"/>
                    <a:pt x="1823" y="528"/>
                  </a:cubicBezTo>
                  <a:close/>
                  <a:moveTo>
                    <a:pt x="424" y="120"/>
                  </a:moveTo>
                  <a:cubicBezTo>
                    <a:pt x="523" y="120"/>
                    <a:pt x="604" y="201"/>
                    <a:pt x="604" y="300"/>
                  </a:cubicBezTo>
                  <a:cubicBezTo>
                    <a:pt x="604" y="399"/>
                    <a:pt x="523" y="480"/>
                    <a:pt x="424" y="480"/>
                  </a:cubicBezTo>
                  <a:cubicBezTo>
                    <a:pt x="325" y="480"/>
                    <a:pt x="244" y="399"/>
                    <a:pt x="244" y="300"/>
                  </a:cubicBezTo>
                  <a:cubicBezTo>
                    <a:pt x="244" y="201"/>
                    <a:pt x="325" y="120"/>
                    <a:pt x="424" y="120"/>
                  </a:cubicBezTo>
                  <a:close/>
                  <a:moveTo>
                    <a:pt x="608" y="840"/>
                  </a:moveTo>
                  <a:cubicBezTo>
                    <a:pt x="126" y="840"/>
                    <a:pt x="126" y="840"/>
                    <a:pt x="126" y="840"/>
                  </a:cubicBezTo>
                  <a:cubicBezTo>
                    <a:pt x="154" y="703"/>
                    <a:pt x="277" y="600"/>
                    <a:pt x="424" y="600"/>
                  </a:cubicBezTo>
                  <a:cubicBezTo>
                    <a:pt x="512" y="600"/>
                    <a:pt x="595" y="639"/>
                    <a:pt x="652" y="705"/>
                  </a:cubicBezTo>
                  <a:cubicBezTo>
                    <a:pt x="630" y="746"/>
                    <a:pt x="615" y="792"/>
                    <a:pt x="608" y="840"/>
                  </a:cubicBezTo>
                  <a:close/>
                  <a:moveTo>
                    <a:pt x="1024" y="120"/>
                  </a:moveTo>
                  <a:cubicBezTo>
                    <a:pt x="1123" y="120"/>
                    <a:pt x="1204" y="201"/>
                    <a:pt x="1204" y="300"/>
                  </a:cubicBezTo>
                  <a:cubicBezTo>
                    <a:pt x="1204" y="399"/>
                    <a:pt x="1123" y="480"/>
                    <a:pt x="1024" y="480"/>
                  </a:cubicBezTo>
                  <a:cubicBezTo>
                    <a:pt x="925" y="480"/>
                    <a:pt x="844" y="399"/>
                    <a:pt x="844" y="300"/>
                  </a:cubicBezTo>
                  <a:cubicBezTo>
                    <a:pt x="844" y="201"/>
                    <a:pt x="925" y="120"/>
                    <a:pt x="1024" y="120"/>
                  </a:cubicBezTo>
                  <a:close/>
                  <a:moveTo>
                    <a:pt x="730" y="840"/>
                  </a:moveTo>
                  <a:cubicBezTo>
                    <a:pt x="758" y="703"/>
                    <a:pt x="879" y="600"/>
                    <a:pt x="1024" y="600"/>
                  </a:cubicBezTo>
                  <a:cubicBezTo>
                    <a:pt x="1169" y="600"/>
                    <a:pt x="1290" y="703"/>
                    <a:pt x="1318" y="840"/>
                  </a:cubicBezTo>
                  <a:cubicBezTo>
                    <a:pt x="1298" y="840"/>
                    <a:pt x="755" y="840"/>
                    <a:pt x="730" y="840"/>
                  </a:cubicBezTo>
                  <a:close/>
                  <a:moveTo>
                    <a:pt x="1628" y="120"/>
                  </a:moveTo>
                  <a:cubicBezTo>
                    <a:pt x="1727" y="120"/>
                    <a:pt x="1808" y="201"/>
                    <a:pt x="1808" y="300"/>
                  </a:cubicBezTo>
                  <a:cubicBezTo>
                    <a:pt x="1808" y="399"/>
                    <a:pt x="1727" y="480"/>
                    <a:pt x="1628" y="480"/>
                  </a:cubicBezTo>
                  <a:cubicBezTo>
                    <a:pt x="1528" y="480"/>
                    <a:pt x="1444" y="398"/>
                    <a:pt x="1444" y="300"/>
                  </a:cubicBezTo>
                  <a:cubicBezTo>
                    <a:pt x="1444" y="202"/>
                    <a:pt x="1528" y="120"/>
                    <a:pt x="1628" y="120"/>
                  </a:cubicBezTo>
                  <a:close/>
                  <a:moveTo>
                    <a:pt x="1440" y="840"/>
                  </a:moveTo>
                  <a:cubicBezTo>
                    <a:pt x="1433" y="792"/>
                    <a:pt x="1418" y="747"/>
                    <a:pt x="1396" y="705"/>
                  </a:cubicBezTo>
                  <a:cubicBezTo>
                    <a:pt x="1453" y="640"/>
                    <a:pt x="1539" y="600"/>
                    <a:pt x="1628" y="600"/>
                  </a:cubicBezTo>
                  <a:cubicBezTo>
                    <a:pt x="1773" y="600"/>
                    <a:pt x="1894" y="703"/>
                    <a:pt x="1922" y="840"/>
                  </a:cubicBezTo>
                  <a:lnTo>
                    <a:pt x="1440" y="8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3" name="Freeform 11"/>
            <p:cNvSpPr>
              <a:spLocks/>
            </p:cNvSpPr>
            <p:nvPr/>
          </p:nvSpPr>
          <p:spPr bwMode="auto">
            <a:xfrm>
              <a:off x="3784600" y="3768725"/>
              <a:ext cx="101600" cy="74612"/>
            </a:xfrm>
            <a:custGeom>
              <a:avLst/>
              <a:gdLst>
                <a:gd name="T0" fmla="*/ 468 w 492"/>
                <a:gd name="T1" fmla="*/ 24 h 366"/>
                <a:gd name="T2" fmla="*/ 384 w 492"/>
                <a:gd name="T3" fmla="*/ 24 h 366"/>
                <a:gd name="T4" fmla="*/ 186 w 492"/>
                <a:gd name="T5" fmla="*/ 221 h 366"/>
                <a:gd name="T6" fmla="*/ 108 w 492"/>
                <a:gd name="T7" fmla="*/ 144 h 366"/>
                <a:gd name="T8" fmla="*/ 24 w 492"/>
                <a:gd name="T9" fmla="*/ 144 h 366"/>
                <a:gd name="T10" fmla="*/ 24 w 492"/>
                <a:gd name="T11" fmla="*/ 228 h 366"/>
                <a:gd name="T12" fmla="*/ 144 w 492"/>
                <a:gd name="T13" fmla="*/ 348 h 366"/>
                <a:gd name="T14" fmla="*/ 186 w 492"/>
                <a:gd name="T15" fmla="*/ 366 h 366"/>
                <a:gd name="T16" fmla="*/ 228 w 492"/>
                <a:gd name="T17" fmla="*/ 348 h 366"/>
                <a:gd name="T18" fmla="*/ 468 w 492"/>
                <a:gd name="T19" fmla="*/ 108 h 366"/>
                <a:gd name="T20" fmla="*/ 468 w 492"/>
                <a:gd name="T21" fmla="*/ 24 h 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92" h="366">
                  <a:moveTo>
                    <a:pt x="468" y="24"/>
                  </a:moveTo>
                  <a:cubicBezTo>
                    <a:pt x="445" y="0"/>
                    <a:pt x="407" y="0"/>
                    <a:pt x="384" y="24"/>
                  </a:cubicBezTo>
                  <a:cubicBezTo>
                    <a:pt x="186" y="221"/>
                    <a:pt x="186" y="221"/>
                    <a:pt x="186" y="221"/>
                  </a:cubicBezTo>
                  <a:cubicBezTo>
                    <a:pt x="108" y="144"/>
                    <a:pt x="108" y="144"/>
                    <a:pt x="108" y="144"/>
                  </a:cubicBezTo>
                  <a:cubicBezTo>
                    <a:pt x="85" y="120"/>
                    <a:pt x="47" y="120"/>
                    <a:pt x="24" y="144"/>
                  </a:cubicBezTo>
                  <a:cubicBezTo>
                    <a:pt x="0" y="167"/>
                    <a:pt x="0" y="205"/>
                    <a:pt x="24" y="228"/>
                  </a:cubicBezTo>
                  <a:cubicBezTo>
                    <a:pt x="144" y="348"/>
                    <a:pt x="144" y="348"/>
                    <a:pt x="144" y="348"/>
                  </a:cubicBezTo>
                  <a:cubicBezTo>
                    <a:pt x="155" y="360"/>
                    <a:pt x="171" y="366"/>
                    <a:pt x="186" y="366"/>
                  </a:cubicBezTo>
                  <a:cubicBezTo>
                    <a:pt x="201" y="366"/>
                    <a:pt x="217" y="360"/>
                    <a:pt x="228" y="348"/>
                  </a:cubicBezTo>
                  <a:cubicBezTo>
                    <a:pt x="468" y="108"/>
                    <a:pt x="468" y="108"/>
                    <a:pt x="468" y="108"/>
                  </a:cubicBezTo>
                  <a:cubicBezTo>
                    <a:pt x="492" y="85"/>
                    <a:pt x="492" y="47"/>
                    <a:pt x="468" y="2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4" name="Freeform 12"/>
            <p:cNvSpPr>
              <a:spLocks noEditPoints="1"/>
            </p:cNvSpPr>
            <p:nvPr/>
          </p:nvSpPr>
          <p:spPr bwMode="auto">
            <a:xfrm>
              <a:off x="3736975" y="3706813"/>
              <a:ext cx="198438" cy="198437"/>
            </a:xfrm>
            <a:custGeom>
              <a:avLst/>
              <a:gdLst>
                <a:gd name="T0" fmla="*/ 480 w 964"/>
                <a:gd name="T1" fmla="*/ 0 h 968"/>
                <a:gd name="T2" fmla="*/ 0 w 964"/>
                <a:gd name="T3" fmla="*/ 484 h 968"/>
                <a:gd name="T4" fmla="*/ 480 w 964"/>
                <a:gd name="T5" fmla="*/ 968 h 968"/>
                <a:gd name="T6" fmla="*/ 964 w 964"/>
                <a:gd name="T7" fmla="*/ 484 h 968"/>
                <a:gd name="T8" fmla="*/ 480 w 964"/>
                <a:gd name="T9" fmla="*/ 0 h 968"/>
                <a:gd name="T10" fmla="*/ 480 w 964"/>
                <a:gd name="T11" fmla="*/ 848 h 968"/>
                <a:gd name="T12" fmla="*/ 120 w 964"/>
                <a:gd name="T13" fmla="*/ 484 h 968"/>
                <a:gd name="T14" fmla="*/ 480 w 964"/>
                <a:gd name="T15" fmla="*/ 120 h 968"/>
                <a:gd name="T16" fmla="*/ 844 w 964"/>
                <a:gd name="T17" fmla="*/ 484 h 968"/>
                <a:gd name="T18" fmla="*/ 480 w 964"/>
                <a:gd name="T19" fmla="*/ 848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4" h="968">
                  <a:moveTo>
                    <a:pt x="480" y="0"/>
                  </a:moveTo>
                  <a:cubicBezTo>
                    <a:pt x="215" y="0"/>
                    <a:pt x="0" y="217"/>
                    <a:pt x="0" y="484"/>
                  </a:cubicBezTo>
                  <a:cubicBezTo>
                    <a:pt x="0" y="751"/>
                    <a:pt x="215" y="968"/>
                    <a:pt x="480" y="968"/>
                  </a:cubicBezTo>
                  <a:cubicBezTo>
                    <a:pt x="745" y="968"/>
                    <a:pt x="964" y="750"/>
                    <a:pt x="964" y="484"/>
                  </a:cubicBezTo>
                  <a:cubicBezTo>
                    <a:pt x="964" y="219"/>
                    <a:pt x="746" y="0"/>
                    <a:pt x="480" y="0"/>
                  </a:cubicBezTo>
                  <a:close/>
                  <a:moveTo>
                    <a:pt x="480" y="848"/>
                  </a:moveTo>
                  <a:cubicBezTo>
                    <a:pt x="281" y="848"/>
                    <a:pt x="120" y="685"/>
                    <a:pt x="120" y="484"/>
                  </a:cubicBezTo>
                  <a:cubicBezTo>
                    <a:pt x="120" y="283"/>
                    <a:pt x="281" y="120"/>
                    <a:pt x="480" y="120"/>
                  </a:cubicBezTo>
                  <a:cubicBezTo>
                    <a:pt x="677" y="120"/>
                    <a:pt x="844" y="287"/>
                    <a:pt x="844" y="484"/>
                  </a:cubicBezTo>
                  <a:cubicBezTo>
                    <a:pt x="844" y="681"/>
                    <a:pt x="677" y="848"/>
                    <a:pt x="480" y="84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24" name="Rectangle 123">
            <a:extLst>
              <a:ext uri="{C183D7F6-B498-43B3-948B-1728B52AA6E4}">
                <adec:decorative xmlns:adec="http://schemas.microsoft.com/office/drawing/2017/decorative" val="1"/>
              </a:ext>
            </a:extLst>
          </p:cNvPr>
          <p:cNvSpPr/>
          <p:nvPr/>
        </p:nvSpPr>
        <p:spPr>
          <a:xfrm>
            <a:off x="1926252" y="621193"/>
            <a:ext cx="6682875" cy="3739291"/>
          </a:xfrm>
          <a:prstGeom prst="rect">
            <a:avLst/>
          </a:prstGeom>
          <a:solidFill>
            <a:schemeClr val="bg1"/>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2" name="TextBox 141"/>
          <p:cNvSpPr txBox="1"/>
          <p:nvPr/>
        </p:nvSpPr>
        <p:spPr>
          <a:xfrm>
            <a:off x="1172311" y="2601413"/>
            <a:ext cx="621965" cy="369332"/>
          </a:xfrm>
          <a:prstGeom prst="rect">
            <a:avLst/>
          </a:prstGeom>
          <a:noFill/>
        </p:spPr>
        <p:txBody>
          <a:bodyPr wrap="none" lIns="0" tIns="0" rIns="0" bIns="0" rtlCol="0">
            <a:spAutoFit/>
          </a:bodyPr>
          <a:lstStyle/>
          <a:p>
            <a:r>
              <a:rPr lang="en-US" sz="2400" b="1" dirty="0">
                <a:solidFill>
                  <a:schemeClr val="bg1"/>
                </a:solidFill>
                <a:latin typeface="+mj-lt"/>
              </a:rPr>
              <a:t>2098</a:t>
            </a:r>
          </a:p>
        </p:txBody>
      </p:sp>
      <p:sp>
        <p:nvSpPr>
          <p:cNvPr id="143" name="TextBox 142"/>
          <p:cNvSpPr txBox="1"/>
          <p:nvPr/>
        </p:nvSpPr>
        <p:spPr>
          <a:xfrm>
            <a:off x="1180681" y="1849145"/>
            <a:ext cx="621965" cy="369332"/>
          </a:xfrm>
          <a:prstGeom prst="rect">
            <a:avLst/>
          </a:prstGeom>
          <a:noFill/>
        </p:spPr>
        <p:txBody>
          <a:bodyPr wrap="none" lIns="0" tIns="0" rIns="0" bIns="0" rtlCol="0">
            <a:spAutoFit/>
          </a:bodyPr>
          <a:lstStyle/>
          <a:p>
            <a:r>
              <a:rPr lang="en-US" sz="2400" b="1" dirty="0">
                <a:solidFill>
                  <a:schemeClr val="bg1"/>
                </a:solidFill>
                <a:latin typeface="+mj-lt"/>
              </a:rPr>
              <a:t>2438</a:t>
            </a:r>
          </a:p>
        </p:txBody>
      </p:sp>
      <p:graphicFrame>
        <p:nvGraphicFramePr>
          <p:cNvPr id="13" name="Chart 12" descr="This is a chart. "/>
          <p:cNvGraphicFramePr/>
          <p:nvPr>
            <p:extLst>
              <p:ext uri="{D42A27DB-BD31-4B8C-83A1-F6EECF244321}">
                <p14:modId xmlns:p14="http://schemas.microsoft.com/office/powerpoint/2010/main" val="2566309716"/>
              </p:ext>
            </p:extLst>
          </p:nvPr>
        </p:nvGraphicFramePr>
        <p:xfrm>
          <a:off x="2307544" y="644987"/>
          <a:ext cx="4528852" cy="3715498"/>
        </p:xfrm>
        <a:graphic>
          <a:graphicData uri="http://schemas.openxmlformats.org/drawingml/2006/chart">
            <c:chart xmlns:c="http://schemas.openxmlformats.org/drawingml/2006/chart" xmlns:r="http://schemas.openxmlformats.org/officeDocument/2006/relationships" r:id="rId3"/>
          </a:graphicData>
        </a:graphic>
      </p:graphicFrame>
      <p:pic>
        <p:nvPicPr>
          <p:cNvPr id="141" name="Picture 140">
            <a:extLs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a:xfrm>
            <a:off x="7254240" y="1"/>
            <a:ext cx="4937760" cy="6857999"/>
          </a:xfrm>
          <a:custGeom>
            <a:avLst/>
            <a:gdLst>
              <a:gd name="connsiteX0" fmla="*/ 0 w 4937760"/>
              <a:gd name="connsiteY0" fmla="*/ 0 h 6857999"/>
              <a:gd name="connsiteX1" fmla="*/ 4937760 w 4937760"/>
              <a:gd name="connsiteY1" fmla="*/ 0 h 6857999"/>
              <a:gd name="connsiteX2" fmla="*/ 4937760 w 4937760"/>
              <a:gd name="connsiteY2" fmla="*/ 6857999 h 6857999"/>
              <a:gd name="connsiteX3" fmla="*/ 0 w 4937760"/>
              <a:gd name="connsiteY3" fmla="*/ 6857999 h 6857999"/>
            </a:gdLst>
            <a:ahLst/>
            <a:cxnLst>
              <a:cxn ang="0">
                <a:pos x="connsiteX0" y="connsiteY0"/>
              </a:cxn>
              <a:cxn ang="0">
                <a:pos x="connsiteX1" y="connsiteY1"/>
              </a:cxn>
              <a:cxn ang="0">
                <a:pos x="connsiteX2" y="connsiteY2"/>
              </a:cxn>
              <a:cxn ang="0">
                <a:pos x="connsiteX3" y="connsiteY3"/>
              </a:cxn>
            </a:cxnLst>
            <a:rect l="l" t="t" r="r" b="b"/>
            <a:pathLst>
              <a:path w="4937760" h="6857999">
                <a:moveTo>
                  <a:pt x="0" y="0"/>
                </a:moveTo>
                <a:lnTo>
                  <a:pt x="4937760" y="0"/>
                </a:lnTo>
                <a:lnTo>
                  <a:pt x="4937760" y="6857999"/>
                </a:lnTo>
                <a:lnTo>
                  <a:pt x="0" y="6857999"/>
                </a:lnTo>
                <a:close/>
              </a:path>
            </a:pathLst>
          </a:custGeom>
        </p:spPr>
      </p:pic>
      <p:sp>
        <p:nvSpPr>
          <p:cNvPr id="140" name="Rectangle 139">
            <a:extLst>
              <a:ext uri="{C183D7F6-B498-43B3-948B-1728B52AA6E4}">
                <adec:decorative xmlns:adec="http://schemas.microsoft.com/office/drawing/2017/decorative" val="1"/>
              </a:ext>
            </a:extLst>
          </p:cNvPr>
          <p:cNvSpPr/>
          <p:nvPr/>
        </p:nvSpPr>
        <p:spPr>
          <a:xfrm>
            <a:off x="7254240" y="0"/>
            <a:ext cx="4937760" cy="6857999"/>
          </a:xfrm>
          <a:prstGeom prst="rect">
            <a:avLst/>
          </a:prstGeom>
          <a:solidFill>
            <a:srgbClr val="30353F">
              <a:alpha val="8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5" name="Oval 34">
            <a:extLst>
              <a:ext uri="{C183D7F6-B498-43B3-948B-1728B52AA6E4}">
                <adec:decorative xmlns:adec="http://schemas.microsoft.com/office/drawing/2017/decorative" val="1"/>
              </a:ext>
            </a:extLst>
          </p:cNvPr>
          <p:cNvSpPr/>
          <p:nvPr/>
        </p:nvSpPr>
        <p:spPr>
          <a:xfrm>
            <a:off x="8912895" y="832629"/>
            <a:ext cx="1620450" cy="16204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51" name="Straight Connector 150">
            <a:extLst>
              <a:ext uri="{C183D7F6-B498-43B3-948B-1728B52AA6E4}">
                <adec:decorative xmlns:adec="http://schemas.microsoft.com/office/drawing/2017/decorative" val="1"/>
              </a:ext>
            </a:extLst>
          </p:cNvPr>
          <p:cNvCxnSpPr/>
          <p:nvPr/>
        </p:nvCxnSpPr>
        <p:spPr>
          <a:xfrm>
            <a:off x="8991600" y="2790395"/>
            <a:ext cx="1463040"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C183D7F6-B498-43B3-948B-1728B52AA6E4}">
                <adec:decorative xmlns:adec="http://schemas.microsoft.com/office/drawing/2017/decorative" val="1"/>
              </a:ext>
            </a:extLst>
          </p:cNvPr>
          <p:cNvCxnSpPr/>
          <p:nvPr/>
        </p:nvCxnSpPr>
        <p:spPr>
          <a:xfrm>
            <a:off x="9347735" y="5910588"/>
            <a:ext cx="750771"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155" name="Freeform 34" descr="This image is an icon of three human beings and a circle. "/>
          <p:cNvSpPr>
            <a:spLocks noEditPoints="1"/>
          </p:cNvSpPr>
          <p:nvPr/>
        </p:nvSpPr>
        <p:spPr bwMode="auto">
          <a:xfrm>
            <a:off x="9347734" y="1266044"/>
            <a:ext cx="750772" cy="753618"/>
          </a:xfrm>
          <a:custGeom>
            <a:avLst/>
            <a:gdLst>
              <a:gd name="T0" fmla="*/ 1924 w 2048"/>
              <a:gd name="T1" fmla="*/ 300 h 2048"/>
              <a:gd name="T2" fmla="*/ 1324 w 2048"/>
              <a:gd name="T3" fmla="*/ 300 h 2048"/>
              <a:gd name="T4" fmla="*/ 1024 w 2048"/>
              <a:gd name="T5" fmla="*/ 240 h 2048"/>
              <a:gd name="T6" fmla="*/ 720 w 2048"/>
              <a:gd name="T7" fmla="*/ 300 h 2048"/>
              <a:gd name="T8" fmla="*/ 120 w 2048"/>
              <a:gd name="T9" fmla="*/ 300 h 2048"/>
              <a:gd name="T10" fmla="*/ 0 w 2048"/>
              <a:gd name="T11" fmla="*/ 900 h 2048"/>
              <a:gd name="T12" fmla="*/ 242 w 2048"/>
              <a:gd name="T13" fmla="*/ 960 h 2048"/>
              <a:gd name="T14" fmla="*/ 689 w 2048"/>
              <a:gd name="T15" fmla="*/ 1730 h 2048"/>
              <a:gd name="T16" fmla="*/ 660 w 2048"/>
              <a:gd name="T17" fmla="*/ 2048 h 2048"/>
              <a:gd name="T18" fmla="*/ 1444 w 2048"/>
              <a:gd name="T19" fmla="*/ 1988 h 2048"/>
              <a:gd name="T20" fmla="*/ 1804 w 2048"/>
              <a:gd name="T21" fmla="*/ 1020 h 2048"/>
              <a:gd name="T22" fmla="*/ 1988 w 2048"/>
              <a:gd name="T23" fmla="*/ 960 h 2048"/>
              <a:gd name="T24" fmla="*/ 1819 w 2048"/>
              <a:gd name="T25" fmla="*/ 527 h 2048"/>
              <a:gd name="T26" fmla="*/ 1804 w 2048"/>
              <a:gd name="T27" fmla="*/ 300 h 2048"/>
              <a:gd name="T28" fmla="*/ 1444 w 2048"/>
              <a:gd name="T29" fmla="*/ 300 h 2048"/>
              <a:gd name="T30" fmla="*/ 420 w 2048"/>
              <a:gd name="T31" fmla="*/ 120 h 2048"/>
              <a:gd name="T32" fmla="*/ 420 w 2048"/>
              <a:gd name="T33" fmla="*/ 480 h 2048"/>
              <a:gd name="T34" fmla="*/ 420 w 2048"/>
              <a:gd name="T35" fmla="*/ 120 h 2048"/>
              <a:gd name="T36" fmla="*/ 420 w 2048"/>
              <a:gd name="T37" fmla="*/ 600 h 2048"/>
              <a:gd name="T38" fmla="*/ 126 w 2048"/>
              <a:gd name="T39" fmla="*/ 840 h 2048"/>
              <a:gd name="T40" fmla="*/ 1024 w 2048"/>
              <a:gd name="T41" fmla="*/ 1684 h 2048"/>
              <a:gd name="T42" fmla="*/ 726 w 2048"/>
              <a:gd name="T43" fmla="*/ 1928 h 2048"/>
              <a:gd name="T44" fmla="*/ 1024 w 2048"/>
              <a:gd name="T45" fmla="*/ 1204 h 2048"/>
              <a:gd name="T46" fmla="*/ 1024 w 2048"/>
              <a:gd name="T47" fmla="*/ 1564 h 2048"/>
              <a:gd name="T48" fmla="*/ 1263 w 2048"/>
              <a:gd name="T49" fmla="*/ 1639 h 2048"/>
              <a:gd name="T50" fmla="*/ 1324 w 2048"/>
              <a:gd name="T51" fmla="*/ 1384 h 2048"/>
              <a:gd name="T52" fmla="*/ 720 w 2048"/>
              <a:gd name="T53" fmla="*/ 1384 h 2048"/>
              <a:gd name="T54" fmla="*/ 828 w 2048"/>
              <a:gd name="T55" fmla="*/ 1613 h 2048"/>
              <a:gd name="T56" fmla="*/ 360 w 2048"/>
              <a:gd name="T57" fmla="*/ 1020 h 2048"/>
              <a:gd name="T58" fmla="*/ 780 w 2048"/>
              <a:gd name="T59" fmla="*/ 960 h 2048"/>
              <a:gd name="T60" fmla="*/ 615 w 2048"/>
              <a:gd name="T61" fmla="*/ 528 h 2048"/>
              <a:gd name="T62" fmla="*/ 1024 w 2048"/>
              <a:gd name="T63" fmla="*/ 360 h 2048"/>
              <a:gd name="T64" fmla="*/ 1429 w 2048"/>
              <a:gd name="T65" fmla="*/ 528 h 2048"/>
              <a:gd name="T66" fmla="*/ 1264 w 2048"/>
              <a:gd name="T67" fmla="*/ 960 h 2048"/>
              <a:gd name="T68" fmla="*/ 1684 w 2048"/>
              <a:gd name="T69" fmla="*/ 1020 h 2048"/>
              <a:gd name="T70" fmla="*/ 1330 w 2048"/>
              <a:gd name="T71" fmla="*/ 840 h 2048"/>
              <a:gd name="T72" fmla="*/ 1922 w 2048"/>
              <a:gd name="T73" fmla="*/ 840 h 2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48" h="2048">
                <a:moveTo>
                  <a:pt x="1819" y="527"/>
                </a:moveTo>
                <a:cubicBezTo>
                  <a:pt x="1883" y="472"/>
                  <a:pt x="1924" y="391"/>
                  <a:pt x="1924" y="300"/>
                </a:cubicBezTo>
                <a:cubicBezTo>
                  <a:pt x="1924" y="135"/>
                  <a:pt x="1789" y="0"/>
                  <a:pt x="1624" y="0"/>
                </a:cubicBezTo>
                <a:cubicBezTo>
                  <a:pt x="1459" y="0"/>
                  <a:pt x="1324" y="135"/>
                  <a:pt x="1324" y="300"/>
                </a:cubicBezTo>
                <a:cubicBezTo>
                  <a:pt x="1324" y="300"/>
                  <a:pt x="1324" y="300"/>
                  <a:pt x="1324" y="300"/>
                </a:cubicBezTo>
                <a:cubicBezTo>
                  <a:pt x="1229" y="261"/>
                  <a:pt x="1128" y="240"/>
                  <a:pt x="1024" y="240"/>
                </a:cubicBezTo>
                <a:cubicBezTo>
                  <a:pt x="920" y="240"/>
                  <a:pt x="816" y="261"/>
                  <a:pt x="720" y="301"/>
                </a:cubicBezTo>
                <a:cubicBezTo>
                  <a:pt x="720" y="300"/>
                  <a:pt x="720" y="300"/>
                  <a:pt x="720" y="300"/>
                </a:cubicBezTo>
                <a:cubicBezTo>
                  <a:pt x="720" y="135"/>
                  <a:pt x="585" y="0"/>
                  <a:pt x="420" y="0"/>
                </a:cubicBezTo>
                <a:cubicBezTo>
                  <a:pt x="255" y="0"/>
                  <a:pt x="120" y="135"/>
                  <a:pt x="120" y="300"/>
                </a:cubicBezTo>
                <a:cubicBezTo>
                  <a:pt x="120" y="391"/>
                  <a:pt x="161" y="473"/>
                  <a:pt x="225" y="528"/>
                </a:cubicBezTo>
                <a:cubicBezTo>
                  <a:pt x="91" y="598"/>
                  <a:pt x="0" y="739"/>
                  <a:pt x="0" y="900"/>
                </a:cubicBezTo>
                <a:cubicBezTo>
                  <a:pt x="0" y="933"/>
                  <a:pt x="27" y="960"/>
                  <a:pt x="60" y="960"/>
                </a:cubicBezTo>
                <a:cubicBezTo>
                  <a:pt x="242" y="960"/>
                  <a:pt x="242" y="960"/>
                  <a:pt x="242" y="960"/>
                </a:cubicBezTo>
                <a:cubicBezTo>
                  <a:pt x="241" y="980"/>
                  <a:pt x="240" y="1000"/>
                  <a:pt x="240" y="1020"/>
                </a:cubicBezTo>
                <a:cubicBezTo>
                  <a:pt x="240" y="1337"/>
                  <a:pt x="429" y="1608"/>
                  <a:pt x="689" y="1730"/>
                </a:cubicBezTo>
                <a:cubicBezTo>
                  <a:pt x="631" y="1804"/>
                  <a:pt x="600" y="1894"/>
                  <a:pt x="600" y="1988"/>
                </a:cubicBezTo>
                <a:cubicBezTo>
                  <a:pt x="600" y="2021"/>
                  <a:pt x="627" y="2048"/>
                  <a:pt x="660" y="2048"/>
                </a:cubicBezTo>
                <a:cubicBezTo>
                  <a:pt x="1384" y="2048"/>
                  <a:pt x="1384" y="2048"/>
                  <a:pt x="1384" y="2048"/>
                </a:cubicBezTo>
                <a:cubicBezTo>
                  <a:pt x="1417" y="2048"/>
                  <a:pt x="1444" y="2021"/>
                  <a:pt x="1444" y="1988"/>
                </a:cubicBezTo>
                <a:cubicBezTo>
                  <a:pt x="1444" y="1891"/>
                  <a:pt x="1411" y="1801"/>
                  <a:pt x="1357" y="1729"/>
                </a:cubicBezTo>
                <a:cubicBezTo>
                  <a:pt x="1619" y="1605"/>
                  <a:pt x="1804" y="1333"/>
                  <a:pt x="1804" y="1020"/>
                </a:cubicBezTo>
                <a:cubicBezTo>
                  <a:pt x="1804" y="1000"/>
                  <a:pt x="1803" y="980"/>
                  <a:pt x="1802" y="960"/>
                </a:cubicBezTo>
                <a:cubicBezTo>
                  <a:pt x="1988" y="960"/>
                  <a:pt x="1988" y="960"/>
                  <a:pt x="1988" y="960"/>
                </a:cubicBezTo>
                <a:cubicBezTo>
                  <a:pt x="2021" y="960"/>
                  <a:pt x="2048" y="933"/>
                  <a:pt x="2048" y="900"/>
                </a:cubicBezTo>
                <a:cubicBezTo>
                  <a:pt x="2048" y="738"/>
                  <a:pt x="1955" y="597"/>
                  <a:pt x="1819" y="527"/>
                </a:cubicBezTo>
                <a:close/>
                <a:moveTo>
                  <a:pt x="1624" y="120"/>
                </a:moveTo>
                <a:cubicBezTo>
                  <a:pt x="1723" y="120"/>
                  <a:pt x="1804" y="201"/>
                  <a:pt x="1804" y="300"/>
                </a:cubicBezTo>
                <a:cubicBezTo>
                  <a:pt x="1804" y="399"/>
                  <a:pt x="1723" y="480"/>
                  <a:pt x="1624" y="480"/>
                </a:cubicBezTo>
                <a:cubicBezTo>
                  <a:pt x="1525" y="480"/>
                  <a:pt x="1444" y="399"/>
                  <a:pt x="1444" y="300"/>
                </a:cubicBezTo>
                <a:cubicBezTo>
                  <a:pt x="1444" y="201"/>
                  <a:pt x="1525" y="120"/>
                  <a:pt x="1624" y="120"/>
                </a:cubicBezTo>
                <a:close/>
                <a:moveTo>
                  <a:pt x="420" y="120"/>
                </a:moveTo>
                <a:cubicBezTo>
                  <a:pt x="519" y="120"/>
                  <a:pt x="600" y="201"/>
                  <a:pt x="600" y="300"/>
                </a:cubicBezTo>
                <a:cubicBezTo>
                  <a:pt x="600" y="399"/>
                  <a:pt x="519" y="480"/>
                  <a:pt x="420" y="480"/>
                </a:cubicBezTo>
                <a:cubicBezTo>
                  <a:pt x="321" y="480"/>
                  <a:pt x="240" y="399"/>
                  <a:pt x="240" y="300"/>
                </a:cubicBezTo>
                <a:cubicBezTo>
                  <a:pt x="240" y="201"/>
                  <a:pt x="321" y="120"/>
                  <a:pt x="420" y="120"/>
                </a:cubicBezTo>
                <a:close/>
                <a:moveTo>
                  <a:pt x="126" y="840"/>
                </a:moveTo>
                <a:cubicBezTo>
                  <a:pt x="154" y="703"/>
                  <a:pt x="275" y="600"/>
                  <a:pt x="420" y="600"/>
                </a:cubicBezTo>
                <a:cubicBezTo>
                  <a:pt x="565" y="600"/>
                  <a:pt x="686" y="703"/>
                  <a:pt x="714" y="840"/>
                </a:cubicBezTo>
                <a:lnTo>
                  <a:pt x="126" y="840"/>
                </a:lnTo>
                <a:close/>
                <a:moveTo>
                  <a:pt x="726" y="1928"/>
                </a:moveTo>
                <a:cubicBezTo>
                  <a:pt x="755" y="1791"/>
                  <a:pt x="880" y="1684"/>
                  <a:pt x="1024" y="1684"/>
                </a:cubicBezTo>
                <a:cubicBezTo>
                  <a:pt x="1169" y="1684"/>
                  <a:pt x="1291" y="1789"/>
                  <a:pt x="1318" y="1928"/>
                </a:cubicBezTo>
                <a:lnTo>
                  <a:pt x="726" y="1928"/>
                </a:lnTo>
                <a:close/>
                <a:moveTo>
                  <a:pt x="840" y="1384"/>
                </a:moveTo>
                <a:cubicBezTo>
                  <a:pt x="840" y="1286"/>
                  <a:pt x="924" y="1204"/>
                  <a:pt x="1024" y="1204"/>
                </a:cubicBezTo>
                <a:cubicBezTo>
                  <a:pt x="1123" y="1204"/>
                  <a:pt x="1204" y="1285"/>
                  <a:pt x="1204" y="1384"/>
                </a:cubicBezTo>
                <a:cubicBezTo>
                  <a:pt x="1204" y="1483"/>
                  <a:pt x="1123" y="1564"/>
                  <a:pt x="1024" y="1564"/>
                </a:cubicBezTo>
                <a:cubicBezTo>
                  <a:pt x="924" y="1564"/>
                  <a:pt x="840" y="1482"/>
                  <a:pt x="840" y="1384"/>
                </a:cubicBezTo>
                <a:close/>
                <a:moveTo>
                  <a:pt x="1263" y="1639"/>
                </a:moveTo>
                <a:cubicBezTo>
                  <a:pt x="1249" y="1629"/>
                  <a:pt x="1234" y="1620"/>
                  <a:pt x="1218" y="1612"/>
                </a:cubicBezTo>
                <a:cubicBezTo>
                  <a:pt x="1283" y="1557"/>
                  <a:pt x="1324" y="1475"/>
                  <a:pt x="1324" y="1384"/>
                </a:cubicBezTo>
                <a:cubicBezTo>
                  <a:pt x="1324" y="1219"/>
                  <a:pt x="1189" y="1084"/>
                  <a:pt x="1024" y="1084"/>
                </a:cubicBezTo>
                <a:cubicBezTo>
                  <a:pt x="858" y="1084"/>
                  <a:pt x="720" y="1218"/>
                  <a:pt x="720" y="1384"/>
                </a:cubicBezTo>
                <a:cubicBezTo>
                  <a:pt x="720" y="1464"/>
                  <a:pt x="752" y="1540"/>
                  <a:pt x="810" y="1597"/>
                </a:cubicBezTo>
                <a:cubicBezTo>
                  <a:pt x="816" y="1602"/>
                  <a:pt x="822" y="1608"/>
                  <a:pt x="828" y="1613"/>
                </a:cubicBezTo>
                <a:cubicBezTo>
                  <a:pt x="813" y="1621"/>
                  <a:pt x="798" y="1630"/>
                  <a:pt x="783" y="1640"/>
                </a:cubicBezTo>
                <a:cubicBezTo>
                  <a:pt x="529" y="1542"/>
                  <a:pt x="360" y="1296"/>
                  <a:pt x="360" y="1020"/>
                </a:cubicBezTo>
                <a:cubicBezTo>
                  <a:pt x="360" y="1000"/>
                  <a:pt x="361" y="980"/>
                  <a:pt x="363" y="960"/>
                </a:cubicBezTo>
                <a:cubicBezTo>
                  <a:pt x="780" y="960"/>
                  <a:pt x="780" y="960"/>
                  <a:pt x="780" y="960"/>
                </a:cubicBezTo>
                <a:cubicBezTo>
                  <a:pt x="813" y="960"/>
                  <a:pt x="840" y="933"/>
                  <a:pt x="840" y="900"/>
                </a:cubicBezTo>
                <a:cubicBezTo>
                  <a:pt x="840" y="739"/>
                  <a:pt x="749" y="598"/>
                  <a:pt x="615" y="528"/>
                </a:cubicBezTo>
                <a:cubicBezTo>
                  <a:pt x="638" y="508"/>
                  <a:pt x="659" y="484"/>
                  <a:pt x="675" y="458"/>
                </a:cubicBezTo>
                <a:cubicBezTo>
                  <a:pt x="778" y="395"/>
                  <a:pt x="901" y="360"/>
                  <a:pt x="1024" y="360"/>
                </a:cubicBezTo>
                <a:cubicBezTo>
                  <a:pt x="1146" y="360"/>
                  <a:pt x="1265" y="394"/>
                  <a:pt x="1369" y="458"/>
                </a:cubicBezTo>
                <a:cubicBezTo>
                  <a:pt x="1385" y="484"/>
                  <a:pt x="1406" y="508"/>
                  <a:pt x="1429" y="528"/>
                </a:cubicBezTo>
                <a:cubicBezTo>
                  <a:pt x="1295" y="598"/>
                  <a:pt x="1204" y="739"/>
                  <a:pt x="1204" y="900"/>
                </a:cubicBezTo>
                <a:cubicBezTo>
                  <a:pt x="1204" y="933"/>
                  <a:pt x="1231" y="960"/>
                  <a:pt x="1264" y="960"/>
                </a:cubicBezTo>
                <a:cubicBezTo>
                  <a:pt x="1681" y="960"/>
                  <a:pt x="1681" y="960"/>
                  <a:pt x="1681" y="960"/>
                </a:cubicBezTo>
                <a:cubicBezTo>
                  <a:pt x="1683" y="980"/>
                  <a:pt x="1684" y="1000"/>
                  <a:pt x="1684" y="1020"/>
                </a:cubicBezTo>
                <a:cubicBezTo>
                  <a:pt x="1684" y="1296"/>
                  <a:pt x="1516" y="1541"/>
                  <a:pt x="1263" y="1639"/>
                </a:cubicBezTo>
                <a:close/>
                <a:moveTo>
                  <a:pt x="1330" y="840"/>
                </a:moveTo>
                <a:cubicBezTo>
                  <a:pt x="1358" y="703"/>
                  <a:pt x="1479" y="600"/>
                  <a:pt x="1624" y="600"/>
                </a:cubicBezTo>
                <a:cubicBezTo>
                  <a:pt x="1771" y="600"/>
                  <a:pt x="1894" y="703"/>
                  <a:pt x="1922" y="840"/>
                </a:cubicBezTo>
                <a:lnTo>
                  <a:pt x="1330" y="840"/>
                </a:lnTo>
                <a:close/>
              </a:path>
            </a:pathLst>
          </a:custGeom>
          <a:solidFill>
            <a:srgbClr val="30353F"/>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 name="Group 2">
            <a:extLst>
              <a:ext uri="{C183D7F6-B498-43B3-948B-1728B52AA6E4}">
                <adec:decorative xmlns:adec="http://schemas.microsoft.com/office/drawing/2017/decorative" val="1"/>
              </a:ext>
            </a:extLst>
          </p:cNvPr>
          <p:cNvGrpSpPr/>
          <p:nvPr/>
        </p:nvGrpSpPr>
        <p:grpSpPr>
          <a:xfrm>
            <a:off x="816617" y="3476110"/>
            <a:ext cx="1075686" cy="369332"/>
            <a:chOff x="816617" y="3293229"/>
            <a:chExt cx="1075686" cy="369332"/>
          </a:xfrm>
        </p:grpSpPr>
        <p:pic>
          <p:nvPicPr>
            <p:cNvPr id="117" name="Picture 116" descr="This image is an icon of a human being. "/>
            <p:cNvPicPr>
              <a:picLocks noChangeAspect="1"/>
            </p:cNvPicPr>
            <p:nvPr/>
          </p:nvPicPr>
          <p:blipFill>
            <a:blip r:embed="rId5"/>
            <a:stretch>
              <a:fillRect/>
            </a:stretch>
          </p:blipFill>
          <p:spPr>
            <a:xfrm>
              <a:off x="816617" y="3346008"/>
              <a:ext cx="231766" cy="263774"/>
            </a:xfrm>
            <a:prstGeom prst="rect">
              <a:avLst/>
            </a:prstGeom>
          </p:spPr>
        </p:pic>
        <p:sp>
          <p:nvSpPr>
            <p:cNvPr id="144" name="TextBox 143"/>
            <p:cNvSpPr txBox="1"/>
            <p:nvPr/>
          </p:nvSpPr>
          <p:spPr>
            <a:xfrm>
              <a:off x="1114846" y="3293229"/>
              <a:ext cx="777457" cy="369332"/>
            </a:xfrm>
            <a:prstGeom prst="rect">
              <a:avLst/>
            </a:prstGeom>
            <a:noFill/>
          </p:spPr>
          <p:txBody>
            <a:bodyPr wrap="none" lIns="0" tIns="0" rIns="0" bIns="0" rtlCol="0">
              <a:spAutoFit/>
            </a:bodyPr>
            <a:lstStyle/>
            <a:p>
              <a:r>
                <a:rPr lang="en-US" sz="2400" b="1" dirty="0">
                  <a:solidFill>
                    <a:schemeClr val="bg1"/>
                  </a:solidFill>
                  <a:latin typeface="+mj-lt"/>
                </a:rPr>
                <a:t>26584</a:t>
              </a:r>
            </a:p>
          </p:txBody>
        </p:sp>
      </p:grpSp>
      <p:sp>
        <p:nvSpPr>
          <p:cNvPr id="2" name="Title 1" hidden="1">
            <a:extLst>
              <a:ext uri="{FF2B5EF4-FFF2-40B4-BE49-F238E27FC236}">
                <a16:creationId xmlns:a16="http://schemas.microsoft.com/office/drawing/2014/main" id="{B61803F9-0687-42F2-AD52-B4E217229BB0}"/>
              </a:ext>
            </a:extLst>
          </p:cNvPr>
          <p:cNvSpPr>
            <a:spLocks noGrp="1"/>
          </p:cNvSpPr>
          <p:nvPr>
            <p:ph type="title"/>
          </p:nvPr>
        </p:nvSpPr>
        <p:spPr/>
        <p:txBody>
          <a:bodyPr/>
          <a:lstStyle/>
          <a:p>
            <a:r>
              <a:rPr lang="en-US" dirty="0"/>
              <a:t>Slide 7</a:t>
            </a:r>
          </a:p>
        </p:txBody>
      </p:sp>
      <p:sp>
        <p:nvSpPr>
          <p:cNvPr id="4" name="Oval 3">
            <a:extLst>
              <a:ext uri="{FF2B5EF4-FFF2-40B4-BE49-F238E27FC236}">
                <a16:creationId xmlns:a16="http://schemas.microsoft.com/office/drawing/2014/main" id="{4E33D1C1-EE94-980C-45A3-E3E52EDA23E3}"/>
              </a:ext>
              <a:ext uri="{C183D7F6-B498-43B3-948B-1728B52AA6E4}">
                <adec:decorative xmlns:adec="http://schemas.microsoft.com/office/drawing/2017/decorative" val="1"/>
              </a:ext>
            </a:extLst>
          </p:cNvPr>
          <p:cNvSpPr/>
          <p:nvPr/>
        </p:nvSpPr>
        <p:spPr>
          <a:xfrm flipH="1">
            <a:off x="618967" y="864445"/>
            <a:ext cx="588011" cy="58801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B5CC3CD7-1B44-B832-47E0-933F87F578CF}"/>
              </a:ext>
              <a:ext uri="{C183D7F6-B498-43B3-948B-1728B52AA6E4}">
                <adec:decorative xmlns:adec="http://schemas.microsoft.com/office/drawing/2017/decorative" val="1"/>
              </a:ext>
            </a:extLst>
          </p:cNvPr>
          <p:cNvSpPr/>
          <p:nvPr/>
        </p:nvSpPr>
        <p:spPr>
          <a:xfrm>
            <a:off x="911711" y="864445"/>
            <a:ext cx="1000688" cy="5880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descr="This image is an icon of a clock.">
            <a:extLst>
              <a:ext uri="{FF2B5EF4-FFF2-40B4-BE49-F238E27FC236}">
                <a16:creationId xmlns:a16="http://schemas.microsoft.com/office/drawing/2014/main" id="{3DFE37A5-90F5-B65E-407D-9028A0B60DEB}"/>
              </a:ext>
            </a:extLst>
          </p:cNvPr>
          <p:cNvGrpSpPr/>
          <p:nvPr/>
        </p:nvGrpSpPr>
        <p:grpSpPr>
          <a:xfrm>
            <a:off x="782348" y="1027826"/>
            <a:ext cx="261249" cy="261249"/>
            <a:chOff x="1389063" y="3748088"/>
            <a:chExt cx="336550" cy="336550"/>
          </a:xfrm>
          <a:solidFill>
            <a:schemeClr val="bg1"/>
          </a:solidFill>
        </p:grpSpPr>
        <p:sp>
          <p:nvSpPr>
            <p:cNvPr id="7" name="Freeform 5">
              <a:extLst>
                <a:ext uri="{FF2B5EF4-FFF2-40B4-BE49-F238E27FC236}">
                  <a16:creationId xmlns:a16="http://schemas.microsoft.com/office/drawing/2014/main" id="{C42CFBC0-117A-D163-E4B2-41EF4B8FED49}"/>
                </a:ext>
              </a:extLst>
            </p:cNvPr>
            <p:cNvSpPr>
              <a:spLocks/>
            </p:cNvSpPr>
            <p:nvPr/>
          </p:nvSpPr>
          <p:spPr bwMode="auto">
            <a:xfrm>
              <a:off x="1547813" y="3787776"/>
              <a:ext cx="58738" cy="60325"/>
            </a:xfrm>
            <a:custGeom>
              <a:avLst/>
              <a:gdLst>
                <a:gd name="T0" fmla="*/ 300 w 360"/>
                <a:gd name="T1" fmla="*/ 244 h 364"/>
                <a:gd name="T2" fmla="*/ 120 w 360"/>
                <a:gd name="T3" fmla="*/ 244 h 364"/>
                <a:gd name="T4" fmla="*/ 120 w 360"/>
                <a:gd name="T5" fmla="*/ 60 h 364"/>
                <a:gd name="T6" fmla="*/ 60 w 360"/>
                <a:gd name="T7" fmla="*/ 0 h 364"/>
                <a:gd name="T8" fmla="*/ 0 w 360"/>
                <a:gd name="T9" fmla="*/ 60 h 364"/>
                <a:gd name="T10" fmla="*/ 0 w 360"/>
                <a:gd name="T11" fmla="*/ 304 h 364"/>
                <a:gd name="T12" fmla="*/ 60 w 360"/>
                <a:gd name="T13" fmla="*/ 364 h 364"/>
                <a:gd name="T14" fmla="*/ 300 w 360"/>
                <a:gd name="T15" fmla="*/ 364 h 364"/>
                <a:gd name="T16" fmla="*/ 360 w 360"/>
                <a:gd name="T17" fmla="*/ 304 h 364"/>
                <a:gd name="T18" fmla="*/ 300 w 360"/>
                <a:gd name="T19" fmla="*/ 244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0" h="364">
                  <a:moveTo>
                    <a:pt x="300" y="244"/>
                  </a:moveTo>
                  <a:cubicBezTo>
                    <a:pt x="120" y="244"/>
                    <a:pt x="120" y="244"/>
                    <a:pt x="120" y="244"/>
                  </a:cubicBezTo>
                  <a:cubicBezTo>
                    <a:pt x="120" y="60"/>
                    <a:pt x="120" y="60"/>
                    <a:pt x="120" y="60"/>
                  </a:cubicBezTo>
                  <a:cubicBezTo>
                    <a:pt x="120" y="27"/>
                    <a:pt x="93" y="0"/>
                    <a:pt x="60" y="0"/>
                  </a:cubicBezTo>
                  <a:cubicBezTo>
                    <a:pt x="27" y="0"/>
                    <a:pt x="0" y="27"/>
                    <a:pt x="0" y="60"/>
                  </a:cubicBezTo>
                  <a:cubicBezTo>
                    <a:pt x="0" y="304"/>
                    <a:pt x="0" y="304"/>
                    <a:pt x="0" y="304"/>
                  </a:cubicBezTo>
                  <a:cubicBezTo>
                    <a:pt x="0" y="337"/>
                    <a:pt x="27" y="364"/>
                    <a:pt x="60" y="364"/>
                  </a:cubicBezTo>
                  <a:cubicBezTo>
                    <a:pt x="300" y="364"/>
                    <a:pt x="300" y="364"/>
                    <a:pt x="300" y="364"/>
                  </a:cubicBezTo>
                  <a:cubicBezTo>
                    <a:pt x="333" y="364"/>
                    <a:pt x="360" y="337"/>
                    <a:pt x="360" y="304"/>
                  </a:cubicBezTo>
                  <a:cubicBezTo>
                    <a:pt x="360" y="271"/>
                    <a:pt x="333" y="244"/>
                    <a:pt x="300" y="2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6">
              <a:extLst>
                <a:ext uri="{FF2B5EF4-FFF2-40B4-BE49-F238E27FC236}">
                  <a16:creationId xmlns:a16="http://schemas.microsoft.com/office/drawing/2014/main" id="{3563E0FB-B73E-3F2C-1DE1-665CB8EC0A46}"/>
                </a:ext>
              </a:extLst>
            </p:cNvPr>
            <p:cNvSpPr>
              <a:spLocks noEditPoints="1"/>
            </p:cNvSpPr>
            <p:nvPr/>
          </p:nvSpPr>
          <p:spPr bwMode="auto">
            <a:xfrm>
              <a:off x="1389063" y="3748088"/>
              <a:ext cx="336550" cy="336550"/>
            </a:xfrm>
            <a:custGeom>
              <a:avLst/>
              <a:gdLst>
                <a:gd name="T0" fmla="*/ 1808 w 2048"/>
                <a:gd name="T1" fmla="*/ 1454 h 2048"/>
                <a:gd name="T2" fmla="*/ 1808 w 2048"/>
                <a:gd name="T3" fmla="*/ 1388 h 2048"/>
                <a:gd name="T4" fmla="*/ 1628 w 2048"/>
                <a:gd name="T5" fmla="*/ 1208 h 2048"/>
                <a:gd name="T6" fmla="*/ 1084 w 2048"/>
                <a:gd name="T7" fmla="*/ 1208 h 2048"/>
                <a:gd name="T8" fmla="*/ 1084 w 2048"/>
                <a:gd name="T9" fmla="*/ 1085 h 2048"/>
                <a:gd name="T10" fmla="*/ 1564 w 2048"/>
                <a:gd name="T11" fmla="*/ 544 h 2048"/>
                <a:gd name="T12" fmla="*/ 1024 w 2048"/>
                <a:gd name="T13" fmla="*/ 0 h 2048"/>
                <a:gd name="T14" fmla="*/ 484 w 2048"/>
                <a:gd name="T15" fmla="*/ 544 h 2048"/>
                <a:gd name="T16" fmla="*/ 964 w 2048"/>
                <a:gd name="T17" fmla="*/ 1085 h 2048"/>
                <a:gd name="T18" fmla="*/ 964 w 2048"/>
                <a:gd name="T19" fmla="*/ 1208 h 2048"/>
                <a:gd name="T20" fmla="*/ 420 w 2048"/>
                <a:gd name="T21" fmla="*/ 1208 h 2048"/>
                <a:gd name="T22" fmla="*/ 240 w 2048"/>
                <a:gd name="T23" fmla="*/ 1388 h 2048"/>
                <a:gd name="T24" fmla="*/ 240 w 2048"/>
                <a:gd name="T25" fmla="*/ 1454 h 2048"/>
                <a:gd name="T26" fmla="*/ 0 w 2048"/>
                <a:gd name="T27" fmla="*/ 1748 h 2048"/>
                <a:gd name="T28" fmla="*/ 300 w 2048"/>
                <a:gd name="T29" fmla="*/ 2048 h 2048"/>
                <a:gd name="T30" fmla="*/ 600 w 2048"/>
                <a:gd name="T31" fmla="*/ 1748 h 2048"/>
                <a:gd name="T32" fmla="*/ 360 w 2048"/>
                <a:gd name="T33" fmla="*/ 1454 h 2048"/>
                <a:gd name="T34" fmla="*/ 360 w 2048"/>
                <a:gd name="T35" fmla="*/ 1388 h 2048"/>
                <a:gd name="T36" fmla="*/ 420 w 2048"/>
                <a:gd name="T37" fmla="*/ 1328 h 2048"/>
                <a:gd name="T38" fmla="*/ 964 w 2048"/>
                <a:gd name="T39" fmla="*/ 1328 h 2048"/>
                <a:gd name="T40" fmla="*/ 964 w 2048"/>
                <a:gd name="T41" fmla="*/ 1454 h 2048"/>
                <a:gd name="T42" fmla="*/ 724 w 2048"/>
                <a:gd name="T43" fmla="*/ 1748 h 2048"/>
                <a:gd name="T44" fmla="*/ 1024 w 2048"/>
                <a:gd name="T45" fmla="*/ 2048 h 2048"/>
                <a:gd name="T46" fmla="*/ 1324 w 2048"/>
                <a:gd name="T47" fmla="*/ 1748 h 2048"/>
                <a:gd name="T48" fmla="*/ 1084 w 2048"/>
                <a:gd name="T49" fmla="*/ 1454 h 2048"/>
                <a:gd name="T50" fmla="*/ 1084 w 2048"/>
                <a:gd name="T51" fmla="*/ 1328 h 2048"/>
                <a:gd name="T52" fmla="*/ 1628 w 2048"/>
                <a:gd name="T53" fmla="*/ 1328 h 2048"/>
                <a:gd name="T54" fmla="*/ 1688 w 2048"/>
                <a:gd name="T55" fmla="*/ 1388 h 2048"/>
                <a:gd name="T56" fmla="*/ 1688 w 2048"/>
                <a:gd name="T57" fmla="*/ 1454 h 2048"/>
                <a:gd name="T58" fmla="*/ 1448 w 2048"/>
                <a:gd name="T59" fmla="*/ 1748 h 2048"/>
                <a:gd name="T60" fmla="*/ 1748 w 2048"/>
                <a:gd name="T61" fmla="*/ 2048 h 2048"/>
                <a:gd name="T62" fmla="*/ 2048 w 2048"/>
                <a:gd name="T63" fmla="*/ 1748 h 2048"/>
                <a:gd name="T64" fmla="*/ 1808 w 2048"/>
                <a:gd name="T65" fmla="*/ 1454 h 2048"/>
                <a:gd name="T66" fmla="*/ 480 w 2048"/>
                <a:gd name="T67" fmla="*/ 1748 h 2048"/>
                <a:gd name="T68" fmla="*/ 300 w 2048"/>
                <a:gd name="T69" fmla="*/ 1928 h 2048"/>
                <a:gd name="T70" fmla="*/ 120 w 2048"/>
                <a:gd name="T71" fmla="*/ 1748 h 2048"/>
                <a:gd name="T72" fmla="*/ 300 w 2048"/>
                <a:gd name="T73" fmla="*/ 1568 h 2048"/>
                <a:gd name="T74" fmla="*/ 480 w 2048"/>
                <a:gd name="T75" fmla="*/ 1748 h 2048"/>
                <a:gd name="T76" fmla="*/ 1204 w 2048"/>
                <a:gd name="T77" fmla="*/ 1748 h 2048"/>
                <a:gd name="T78" fmla="*/ 1024 w 2048"/>
                <a:gd name="T79" fmla="*/ 1928 h 2048"/>
                <a:gd name="T80" fmla="*/ 844 w 2048"/>
                <a:gd name="T81" fmla="*/ 1748 h 2048"/>
                <a:gd name="T82" fmla="*/ 1024 w 2048"/>
                <a:gd name="T83" fmla="*/ 1568 h 2048"/>
                <a:gd name="T84" fmla="*/ 1204 w 2048"/>
                <a:gd name="T85" fmla="*/ 1748 h 2048"/>
                <a:gd name="T86" fmla="*/ 1024 w 2048"/>
                <a:gd name="T87" fmla="*/ 968 h 2048"/>
                <a:gd name="T88" fmla="*/ 604 w 2048"/>
                <a:gd name="T89" fmla="*/ 544 h 2048"/>
                <a:gd name="T90" fmla="*/ 1024 w 2048"/>
                <a:gd name="T91" fmla="*/ 120 h 2048"/>
                <a:gd name="T92" fmla="*/ 1444 w 2048"/>
                <a:gd name="T93" fmla="*/ 544 h 2048"/>
                <a:gd name="T94" fmla="*/ 1024 w 2048"/>
                <a:gd name="T95" fmla="*/ 968 h 2048"/>
                <a:gd name="T96" fmla="*/ 1748 w 2048"/>
                <a:gd name="T97" fmla="*/ 1928 h 2048"/>
                <a:gd name="T98" fmla="*/ 1568 w 2048"/>
                <a:gd name="T99" fmla="*/ 1748 h 2048"/>
                <a:gd name="T100" fmla="*/ 1748 w 2048"/>
                <a:gd name="T101" fmla="*/ 1568 h 2048"/>
                <a:gd name="T102" fmla="*/ 1928 w 2048"/>
                <a:gd name="T103" fmla="*/ 1748 h 2048"/>
                <a:gd name="T104" fmla="*/ 1748 w 2048"/>
                <a:gd name="T105" fmla="*/ 1928 h 2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048" h="2048">
                  <a:moveTo>
                    <a:pt x="1808" y="1454"/>
                  </a:moveTo>
                  <a:cubicBezTo>
                    <a:pt x="1808" y="1388"/>
                    <a:pt x="1808" y="1388"/>
                    <a:pt x="1808" y="1388"/>
                  </a:cubicBezTo>
                  <a:cubicBezTo>
                    <a:pt x="1808" y="1289"/>
                    <a:pt x="1727" y="1208"/>
                    <a:pt x="1628" y="1208"/>
                  </a:cubicBezTo>
                  <a:cubicBezTo>
                    <a:pt x="1084" y="1208"/>
                    <a:pt x="1084" y="1208"/>
                    <a:pt x="1084" y="1208"/>
                  </a:cubicBezTo>
                  <a:cubicBezTo>
                    <a:pt x="1084" y="1085"/>
                    <a:pt x="1084" y="1085"/>
                    <a:pt x="1084" y="1085"/>
                  </a:cubicBezTo>
                  <a:cubicBezTo>
                    <a:pt x="1354" y="1054"/>
                    <a:pt x="1564" y="824"/>
                    <a:pt x="1564" y="544"/>
                  </a:cubicBezTo>
                  <a:cubicBezTo>
                    <a:pt x="1564" y="244"/>
                    <a:pt x="1322" y="0"/>
                    <a:pt x="1024" y="0"/>
                  </a:cubicBezTo>
                  <a:cubicBezTo>
                    <a:pt x="726" y="0"/>
                    <a:pt x="484" y="244"/>
                    <a:pt x="484" y="544"/>
                  </a:cubicBezTo>
                  <a:cubicBezTo>
                    <a:pt x="484" y="824"/>
                    <a:pt x="694" y="1054"/>
                    <a:pt x="964" y="1085"/>
                  </a:cubicBezTo>
                  <a:cubicBezTo>
                    <a:pt x="964" y="1208"/>
                    <a:pt x="964" y="1208"/>
                    <a:pt x="964" y="1208"/>
                  </a:cubicBezTo>
                  <a:cubicBezTo>
                    <a:pt x="420" y="1208"/>
                    <a:pt x="420" y="1208"/>
                    <a:pt x="420" y="1208"/>
                  </a:cubicBezTo>
                  <a:cubicBezTo>
                    <a:pt x="321" y="1208"/>
                    <a:pt x="240" y="1289"/>
                    <a:pt x="240" y="1388"/>
                  </a:cubicBezTo>
                  <a:cubicBezTo>
                    <a:pt x="240" y="1454"/>
                    <a:pt x="240" y="1454"/>
                    <a:pt x="240" y="1454"/>
                  </a:cubicBezTo>
                  <a:cubicBezTo>
                    <a:pt x="103" y="1482"/>
                    <a:pt x="0" y="1603"/>
                    <a:pt x="0" y="1748"/>
                  </a:cubicBezTo>
                  <a:cubicBezTo>
                    <a:pt x="0" y="1913"/>
                    <a:pt x="135" y="2048"/>
                    <a:pt x="300" y="2048"/>
                  </a:cubicBezTo>
                  <a:cubicBezTo>
                    <a:pt x="465" y="2048"/>
                    <a:pt x="600" y="1913"/>
                    <a:pt x="600" y="1748"/>
                  </a:cubicBezTo>
                  <a:cubicBezTo>
                    <a:pt x="600" y="1603"/>
                    <a:pt x="497" y="1482"/>
                    <a:pt x="360" y="1454"/>
                  </a:cubicBezTo>
                  <a:cubicBezTo>
                    <a:pt x="360" y="1388"/>
                    <a:pt x="360" y="1388"/>
                    <a:pt x="360" y="1388"/>
                  </a:cubicBezTo>
                  <a:cubicBezTo>
                    <a:pt x="360" y="1355"/>
                    <a:pt x="387" y="1328"/>
                    <a:pt x="420" y="1328"/>
                  </a:cubicBezTo>
                  <a:cubicBezTo>
                    <a:pt x="964" y="1328"/>
                    <a:pt x="964" y="1328"/>
                    <a:pt x="964" y="1328"/>
                  </a:cubicBezTo>
                  <a:cubicBezTo>
                    <a:pt x="964" y="1454"/>
                    <a:pt x="964" y="1454"/>
                    <a:pt x="964" y="1454"/>
                  </a:cubicBezTo>
                  <a:cubicBezTo>
                    <a:pt x="827" y="1482"/>
                    <a:pt x="724" y="1603"/>
                    <a:pt x="724" y="1748"/>
                  </a:cubicBezTo>
                  <a:cubicBezTo>
                    <a:pt x="724" y="1913"/>
                    <a:pt x="859" y="2048"/>
                    <a:pt x="1024" y="2048"/>
                  </a:cubicBezTo>
                  <a:cubicBezTo>
                    <a:pt x="1189" y="2048"/>
                    <a:pt x="1324" y="1913"/>
                    <a:pt x="1324" y="1748"/>
                  </a:cubicBezTo>
                  <a:cubicBezTo>
                    <a:pt x="1324" y="1603"/>
                    <a:pt x="1221" y="1482"/>
                    <a:pt x="1084" y="1454"/>
                  </a:cubicBezTo>
                  <a:cubicBezTo>
                    <a:pt x="1084" y="1328"/>
                    <a:pt x="1084" y="1328"/>
                    <a:pt x="1084" y="1328"/>
                  </a:cubicBezTo>
                  <a:cubicBezTo>
                    <a:pt x="1628" y="1328"/>
                    <a:pt x="1628" y="1328"/>
                    <a:pt x="1628" y="1328"/>
                  </a:cubicBezTo>
                  <a:cubicBezTo>
                    <a:pt x="1661" y="1328"/>
                    <a:pt x="1688" y="1355"/>
                    <a:pt x="1688" y="1388"/>
                  </a:cubicBezTo>
                  <a:cubicBezTo>
                    <a:pt x="1688" y="1454"/>
                    <a:pt x="1688" y="1454"/>
                    <a:pt x="1688" y="1454"/>
                  </a:cubicBezTo>
                  <a:cubicBezTo>
                    <a:pt x="1551" y="1482"/>
                    <a:pt x="1448" y="1603"/>
                    <a:pt x="1448" y="1748"/>
                  </a:cubicBezTo>
                  <a:cubicBezTo>
                    <a:pt x="1448" y="1913"/>
                    <a:pt x="1583" y="2048"/>
                    <a:pt x="1748" y="2048"/>
                  </a:cubicBezTo>
                  <a:cubicBezTo>
                    <a:pt x="1913" y="2048"/>
                    <a:pt x="2048" y="1913"/>
                    <a:pt x="2048" y="1748"/>
                  </a:cubicBezTo>
                  <a:cubicBezTo>
                    <a:pt x="2048" y="1603"/>
                    <a:pt x="1945" y="1482"/>
                    <a:pt x="1808" y="1454"/>
                  </a:cubicBezTo>
                  <a:close/>
                  <a:moveTo>
                    <a:pt x="480" y="1748"/>
                  </a:moveTo>
                  <a:cubicBezTo>
                    <a:pt x="480" y="1847"/>
                    <a:pt x="399" y="1928"/>
                    <a:pt x="300" y="1928"/>
                  </a:cubicBezTo>
                  <a:cubicBezTo>
                    <a:pt x="201" y="1928"/>
                    <a:pt x="120" y="1847"/>
                    <a:pt x="120" y="1748"/>
                  </a:cubicBezTo>
                  <a:cubicBezTo>
                    <a:pt x="120" y="1649"/>
                    <a:pt x="201" y="1568"/>
                    <a:pt x="300" y="1568"/>
                  </a:cubicBezTo>
                  <a:cubicBezTo>
                    <a:pt x="399" y="1568"/>
                    <a:pt x="480" y="1649"/>
                    <a:pt x="480" y="1748"/>
                  </a:cubicBezTo>
                  <a:close/>
                  <a:moveTo>
                    <a:pt x="1204" y="1748"/>
                  </a:moveTo>
                  <a:cubicBezTo>
                    <a:pt x="1204" y="1847"/>
                    <a:pt x="1123" y="1928"/>
                    <a:pt x="1024" y="1928"/>
                  </a:cubicBezTo>
                  <a:cubicBezTo>
                    <a:pt x="925" y="1928"/>
                    <a:pt x="844" y="1847"/>
                    <a:pt x="844" y="1748"/>
                  </a:cubicBezTo>
                  <a:cubicBezTo>
                    <a:pt x="844" y="1649"/>
                    <a:pt x="925" y="1568"/>
                    <a:pt x="1024" y="1568"/>
                  </a:cubicBezTo>
                  <a:cubicBezTo>
                    <a:pt x="1123" y="1568"/>
                    <a:pt x="1204" y="1649"/>
                    <a:pt x="1204" y="1748"/>
                  </a:cubicBezTo>
                  <a:close/>
                  <a:moveTo>
                    <a:pt x="1024" y="968"/>
                  </a:moveTo>
                  <a:cubicBezTo>
                    <a:pt x="792" y="968"/>
                    <a:pt x="604" y="778"/>
                    <a:pt x="604" y="544"/>
                  </a:cubicBezTo>
                  <a:cubicBezTo>
                    <a:pt x="604" y="310"/>
                    <a:pt x="792" y="120"/>
                    <a:pt x="1024" y="120"/>
                  </a:cubicBezTo>
                  <a:cubicBezTo>
                    <a:pt x="1256" y="120"/>
                    <a:pt x="1444" y="310"/>
                    <a:pt x="1444" y="544"/>
                  </a:cubicBezTo>
                  <a:cubicBezTo>
                    <a:pt x="1444" y="778"/>
                    <a:pt x="1256" y="968"/>
                    <a:pt x="1024" y="968"/>
                  </a:cubicBezTo>
                  <a:close/>
                  <a:moveTo>
                    <a:pt x="1748" y="1928"/>
                  </a:moveTo>
                  <a:cubicBezTo>
                    <a:pt x="1649" y="1928"/>
                    <a:pt x="1568" y="1847"/>
                    <a:pt x="1568" y="1748"/>
                  </a:cubicBezTo>
                  <a:cubicBezTo>
                    <a:pt x="1568" y="1649"/>
                    <a:pt x="1649" y="1568"/>
                    <a:pt x="1748" y="1568"/>
                  </a:cubicBezTo>
                  <a:cubicBezTo>
                    <a:pt x="1847" y="1568"/>
                    <a:pt x="1928" y="1649"/>
                    <a:pt x="1928" y="1748"/>
                  </a:cubicBezTo>
                  <a:cubicBezTo>
                    <a:pt x="1928" y="1847"/>
                    <a:pt x="1847" y="1928"/>
                    <a:pt x="1748" y="19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 name="TextBox 8">
            <a:extLst>
              <a:ext uri="{FF2B5EF4-FFF2-40B4-BE49-F238E27FC236}">
                <a16:creationId xmlns:a16="http://schemas.microsoft.com/office/drawing/2014/main" id="{45445C28-3B3F-3812-5F0C-37763B62AAB2}"/>
              </a:ext>
            </a:extLst>
          </p:cNvPr>
          <p:cNvSpPr txBox="1"/>
          <p:nvPr/>
        </p:nvSpPr>
        <p:spPr>
          <a:xfrm>
            <a:off x="1099249" y="992551"/>
            <a:ext cx="777457" cy="369332"/>
          </a:xfrm>
          <a:prstGeom prst="rect">
            <a:avLst/>
          </a:prstGeom>
          <a:noFill/>
        </p:spPr>
        <p:txBody>
          <a:bodyPr wrap="none" lIns="0" tIns="0" rIns="0" bIns="0" rtlCol="0">
            <a:spAutoFit/>
          </a:bodyPr>
          <a:lstStyle/>
          <a:p>
            <a:r>
              <a:rPr lang="en-US" sz="2400" b="1" dirty="0">
                <a:solidFill>
                  <a:schemeClr val="bg1"/>
                </a:solidFill>
                <a:latin typeface="+mj-lt"/>
              </a:rPr>
              <a:t>22903</a:t>
            </a:r>
          </a:p>
        </p:txBody>
      </p:sp>
      <p:sp>
        <p:nvSpPr>
          <p:cNvPr id="12" name="TextBox 11">
            <a:extLst>
              <a:ext uri="{FF2B5EF4-FFF2-40B4-BE49-F238E27FC236}">
                <a16:creationId xmlns:a16="http://schemas.microsoft.com/office/drawing/2014/main" id="{10FEAF0B-1A59-9D7F-AB76-972626B27078}"/>
              </a:ext>
            </a:extLst>
          </p:cNvPr>
          <p:cNvSpPr txBox="1"/>
          <p:nvPr/>
        </p:nvSpPr>
        <p:spPr>
          <a:xfrm>
            <a:off x="2816876" y="1027826"/>
            <a:ext cx="3182964" cy="307777"/>
          </a:xfrm>
          <a:prstGeom prst="rect">
            <a:avLst/>
          </a:prstGeom>
          <a:noFill/>
        </p:spPr>
        <p:txBody>
          <a:bodyPr wrap="square" rtlCol="0">
            <a:spAutoFit/>
          </a:bodyPr>
          <a:lstStyle/>
          <a:p>
            <a:r>
              <a:rPr lang="en-US" sz="1400" b="1" i="1" dirty="0">
                <a:solidFill>
                  <a:schemeClr val="bg1"/>
                </a:solidFill>
              </a:rPr>
              <a:t>Customers who remained Active</a:t>
            </a:r>
            <a:endParaRPr lang="en-IN" sz="1400" b="1" i="1" dirty="0">
              <a:solidFill>
                <a:schemeClr val="bg1"/>
              </a:solidFill>
            </a:endParaRPr>
          </a:p>
        </p:txBody>
      </p:sp>
      <p:sp>
        <p:nvSpPr>
          <p:cNvPr id="14" name="TextBox 13">
            <a:extLst>
              <a:ext uri="{FF2B5EF4-FFF2-40B4-BE49-F238E27FC236}">
                <a16:creationId xmlns:a16="http://schemas.microsoft.com/office/drawing/2014/main" id="{46153DE3-C09A-FFD2-2477-1703F6CCD57F}"/>
              </a:ext>
            </a:extLst>
          </p:cNvPr>
          <p:cNvSpPr txBox="1"/>
          <p:nvPr/>
        </p:nvSpPr>
        <p:spPr>
          <a:xfrm>
            <a:off x="2890862" y="3436254"/>
            <a:ext cx="3182964" cy="307777"/>
          </a:xfrm>
          <a:prstGeom prst="rect">
            <a:avLst/>
          </a:prstGeom>
          <a:noFill/>
        </p:spPr>
        <p:txBody>
          <a:bodyPr wrap="square" rtlCol="0">
            <a:spAutoFit/>
          </a:bodyPr>
          <a:lstStyle/>
          <a:p>
            <a:r>
              <a:rPr lang="en-US" sz="1400" b="1" i="1" dirty="0">
                <a:solidFill>
                  <a:schemeClr val="bg1"/>
                </a:solidFill>
              </a:rPr>
              <a:t>Customers who remained Inactive</a:t>
            </a:r>
            <a:endParaRPr lang="en-IN" sz="1400" b="1" i="1" dirty="0">
              <a:solidFill>
                <a:schemeClr val="bg1"/>
              </a:solidFill>
            </a:endParaRPr>
          </a:p>
        </p:txBody>
      </p:sp>
      <p:sp>
        <p:nvSpPr>
          <p:cNvPr id="15" name="TextBox 14">
            <a:extLst>
              <a:ext uri="{FF2B5EF4-FFF2-40B4-BE49-F238E27FC236}">
                <a16:creationId xmlns:a16="http://schemas.microsoft.com/office/drawing/2014/main" id="{666B2599-2609-30EB-C76A-DC8CC2C12BFC}"/>
              </a:ext>
            </a:extLst>
          </p:cNvPr>
          <p:cNvSpPr txBox="1"/>
          <p:nvPr/>
        </p:nvSpPr>
        <p:spPr>
          <a:xfrm>
            <a:off x="2891278" y="1845874"/>
            <a:ext cx="3182964" cy="307777"/>
          </a:xfrm>
          <a:prstGeom prst="rect">
            <a:avLst/>
          </a:prstGeom>
          <a:noFill/>
        </p:spPr>
        <p:txBody>
          <a:bodyPr wrap="square" rtlCol="0">
            <a:spAutoFit/>
          </a:bodyPr>
          <a:lstStyle/>
          <a:p>
            <a:r>
              <a:rPr lang="en-US" sz="1400" b="1" i="1" dirty="0"/>
              <a:t>Active customers who became Inactive</a:t>
            </a:r>
            <a:endParaRPr lang="en-IN" sz="1400" b="1" i="1" dirty="0"/>
          </a:p>
        </p:txBody>
      </p:sp>
      <p:sp>
        <p:nvSpPr>
          <p:cNvPr id="16" name="TextBox 15">
            <a:extLst>
              <a:ext uri="{FF2B5EF4-FFF2-40B4-BE49-F238E27FC236}">
                <a16:creationId xmlns:a16="http://schemas.microsoft.com/office/drawing/2014/main" id="{D5B4E760-0FFC-57D4-DCD3-73593F70219C}"/>
              </a:ext>
            </a:extLst>
          </p:cNvPr>
          <p:cNvSpPr txBox="1"/>
          <p:nvPr/>
        </p:nvSpPr>
        <p:spPr>
          <a:xfrm>
            <a:off x="2840363" y="2595890"/>
            <a:ext cx="3182964" cy="307777"/>
          </a:xfrm>
          <a:prstGeom prst="rect">
            <a:avLst/>
          </a:prstGeom>
          <a:noFill/>
        </p:spPr>
        <p:txBody>
          <a:bodyPr wrap="square" rtlCol="0">
            <a:spAutoFit/>
          </a:bodyPr>
          <a:lstStyle/>
          <a:p>
            <a:r>
              <a:rPr lang="en-US" sz="1400" b="1" i="1" dirty="0"/>
              <a:t>Inactive customers who became Active</a:t>
            </a:r>
            <a:endParaRPr lang="en-IN" sz="1400" b="1" i="1" dirty="0"/>
          </a:p>
        </p:txBody>
      </p:sp>
      <p:sp>
        <p:nvSpPr>
          <p:cNvPr id="17" name="Title 8">
            <a:extLst>
              <a:ext uri="{FF2B5EF4-FFF2-40B4-BE49-F238E27FC236}">
                <a16:creationId xmlns:a16="http://schemas.microsoft.com/office/drawing/2014/main" id="{8E2E5C86-D021-7D21-DA86-B709996FD71A}"/>
              </a:ext>
            </a:extLst>
          </p:cNvPr>
          <p:cNvSpPr txBox="1">
            <a:spLocks/>
          </p:cNvSpPr>
          <p:nvPr/>
        </p:nvSpPr>
        <p:spPr>
          <a:xfrm>
            <a:off x="7540746" y="2502736"/>
            <a:ext cx="4504215" cy="394696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b="1" dirty="0">
                <a:solidFill>
                  <a:schemeClr val="bg1"/>
                </a:solidFill>
                <a:effectLst>
                  <a:outerShdw blurRad="38100" dist="38100" dir="2700000" algn="tl">
                    <a:srgbClr val="000000">
                      <a:alpha val="43137"/>
                    </a:srgbClr>
                  </a:outerShdw>
                </a:effectLst>
              </a:rPr>
              <a:t>2. Get the count of the below customers: </a:t>
            </a:r>
            <a:br>
              <a:rPr lang="en-US" sz="2000" b="1" dirty="0">
                <a:solidFill>
                  <a:schemeClr val="bg1"/>
                </a:solidFill>
                <a:effectLst>
                  <a:outerShdw blurRad="38100" dist="38100" dir="2700000" algn="tl">
                    <a:srgbClr val="000000">
                      <a:alpha val="43137"/>
                    </a:srgbClr>
                  </a:outerShdw>
                </a:effectLst>
              </a:rPr>
            </a:br>
            <a:br>
              <a:rPr lang="en-US" sz="2000" b="1" dirty="0">
                <a:solidFill>
                  <a:schemeClr val="bg1"/>
                </a:solidFill>
                <a:effectLst>
                  <a:outerShdw blurRad="38100" dist="38100" dir="2700000" algn="tl">
                    <a:srgbClr val="000000">
                      <a:alpha val="43137"/>
                    </a:srgbClr>
                  </a:outerShdw>
                </a:effectLst>
              </a:rPr>
            </a:br>
            <a:r>
              <a:rPr lang="en-US" sz="2000" dirty="0">
                <a:solidFill>
                  <a:schemeClr val="bg1"/>
                </a:solidFill>
              </a:rPr>
              <a:t>I. Customers who remained active </a:t>
            </a:r>
            <a:br>
              <a:rPr lang="en-US" sz="2000" dirty="0">
                <a:solidFill>
                  <a:schemeClr val="bg1"/>
                </a:solidFill>
              </a:rPr>
            </a:br>
            <a:r>
              <a:rPr lang="en-US" sz="2000" dirty="0">
                <a:solidFill>
                  <a:schemeClr val="bg1"/>
                </a:solidFill>
              </a:rPr>
              <a:t>II. Customers who remained inactive </a:t>
            </a:r>
            <a:br>
              <a:rPr lang="en-US" sz="2000" dirty="0">
                <a:solidFill>
                  <a:schemeClr val="bg1"/>
                </a:solidFill>
              </a:rPr>
            </a:br>
            <a:r>
              <a:rPr lang="en-US" sz="2000" dirty="0">
                <a:solidFill>
                  <a:schemeClr val="bg1"/>
                </a:solidFill>
              </a:rPr>
              <a:t>III. Active customers who became inactive </a:t>
            </a:r>
            <a:br>
              <a:rPr lang="en-US" sz="2000" dirty="0">
                <a:solidFill>
                  <a:schemeClr val="bg1"/>
                </a:solidFill>
              </a:rPr>
            </a:br>
            <a:r>
              <a:rPr lang="en-US" sz="2000" dirty="0">
                <a:solidFill>
                  <a:schemeClr val="bg1"/>
                </a:solidFill>
              </a:rPr>
              <a:t>IV. Inactive customers who became active</a:t>
            </a:r>
          </a:p>
        </p:txBody>
      </p:sp>
      <p:sp>
        <p:nvSpPr>
          <p:cNvPr id="10" name="TextBox 9">
            <a:extLst>
              <a:ext uri="{FF2B5EF4-FFF2-40B4-BE49-F238E27FC236}">
                <a16:creationId xmlns:a16="http://schemas.microsoft.com/office/drawing/2014/main" id="{C0C48901-42A5-5DDE-6A75-26BF41EB5AF4}"/>
              </a:ext>
            </a:extLst>
          </p:cNvPr>
          <p:cNvSpPr txBox="1"/>
          <p:nvPr/>
        </p:nvSpPr>
        <p:spPr>
          <a:xfrm>
            <a:off x="5888072" y="992551"/>
            <a:ext cx="796550" cy="369332"/>
          </a:xfrm>
          <a:prstGeom prst="rect">
            <a:avLst/>
          </a:prstGeom>
          <a:noFill/>
        </p:spPr>
        <p:txBody>
          <a:bodyPr wrap="square" rtlCol="0">
            <a:spAutoFit/>
          </a:bodyPr>
          <a:lstStyle/>
          <a:p>
            <a:r>
              <a:rPr lang="en-US" b="1" dirty="0"/>
              <a:t>42 %</a:t>
            </a:r>
            <a:endParaRPr lang="en-IN" b="1" dirty="0"/>
          </a:p>
        </p:txBody>
      </p:sp>
      <p:sp>
        <p:nvSpPr>
          <p:cNvPr id="11" name="TextBox 10">
            <a:extLst>
              <a:ext uri="{FF2B5EF4-FFF2-40B4-BE49-F238E27FC236}">
                <a16:creationId xmlns:a16="http://schemas.microsoft.com/office/drawing/2014/main" id="{AA51172E-57E9-D4C3-C0ED-F85815629BA6}"/>
              </a:ext>
            </a:extLst>
          </p:cNvPr>
          <p:cNvSpPr txBox="1"/>
          <p:nvPr/>
        </p:nvSpPr>
        <p:spPr>
          <a:xfrm>
            <a:off x="5916162" y="1834996"/>
            <a:ext cx="796550" cy="369332"/>
          </a:xfrm>
          <a:prstGeom prst="rect">
            <a:avLst/>
          </a:prstGeom>
          <a:noFill/>
        </p:spPr>
        <p:txBody>
          <a:bodyPr wrap="square" rtlCol="0">
            <a:spAutoFit/>
          </a:bodyPr>
          <a:lstStyle/>
          <a:p>
            <a:r>
              <a:rPr lang="en-US" b="1" dirty="0"/>
              <a:t>4.5 %</a:t>
            </a:r>
            <a:endParaRPr lang="en-IN" b="1" dirty="0"/>
          </a:p>
        </p:txBody>
      </p:sp>
      <p:sp>
        <p:nvSpPr>
          <p:cNvPr id="18" name="TextBox 17">
            <a:extLst>
              <a:ext uri="{FF2B5EF4-FFF2-40B4-BE49-F238E27FC236}">
                <a16:creationId xmlns:a16="http://schemas.microsoft.com/office/drawing/2014/main" id="{83AFC49F-DFA6-505A-8532-54D1F01E2EF4}"/>
              </a:ext>
            </a:extLst>
          </p:cNvPr>
          <p:cNvSpPr txBox="1"/>
          <p:nvPr/>
        </p:nvSpPr>
        <p:spPr>
          <a:xfrm>
            <a:off x="5892037" y="2577868"/>
            <a:ext cx="796550" cy="369332"/>
          </a:xfrm>
          <a:prstGeom prst="rect">
            <a:avLst/>
          </a:prstGeom>
          <a:noFill/>
        </p:spPr>
        <p:txBody>
          <a:bodyPr wrap="square" rtlCol="0">
            <a:spAutoFit/>
          </a:bodyPr>
          <a:lstStyle/>
          <a:p>
            <a:r>
              <a:rPr lang="en-US" b="1" dirty="0"/>
              <a:t>3.8 %</a:t>
            </a:r>
            <a:endParaRPr lang="en-IN" b="1" dirty="0"/>
          </a:p>
        </p:txBody>
      </p:sp>
      <p:sp>
        <p:nvSpPr>
          <p:cNvPr id="19" name="TextBox 18">
            <a:extLst>
              <a:ext uri="{FF2B5EF4-FFF2-40B4-BE49-F238E27FC236}">
                <a16:creationId xmlns:a16="http://schemas.microsoft.com/office/drawing/2014/main" id="{95E2FE83-6B48-F7B5-C7FE-C81B78485994}"/>
              </a:ext>
            </a:extLst>
          </p:cNvPr>
          <p:cNvSpPr txBox="1"/>
          <p:nvPr/>
        </p:nvSpPr>
        <p:spPr>
          <a:xfrm>
            <a:off x="6125009" y="3405476"/>
            <a:ext cx="796550" cy="369332"/>
          </a:xfrm>
          <a:prstGeom prst="rect">
            <a:avLst/>
          </a:prstGeom>
          <a:noFill/>
        </p:spPr>
        <p:txBody>
          <a:bodyPr wrap="square" rtlCol="0">
            <a:spAutoFit/>
          </a:bodyPr>
          <a:lstStyle/>
          <a:p>
            <a:r>
              <a:rPr lang="en-US" b="1" dirty="0"/>
              <a:t>49 %</a:t>
            </a:r>
            <a:endParaRPr lang="en-IN" b="1" dirty="0"/>
          </a:p>
        </p:txBody>
      </p:sp>
    </p:spTree>
    <p:extLst>
      <p:ext uri="{BB962C8B-B14F-4D97-AF65-F5344CB8AC3E}">
        <p14:creationId xmlns:p14="http://schemas.microsoft.com/office/powerpoint/2010/main" val="172723783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left)">
                                      <p:cBhvr>
                                        <p:cTn id="12" dur="500"/>
                                        <p:tgtEl>
                                          <p:spTgt spid="9"/>
                                        </p:tgtEl>
                                      </p:cBhvr>
                                    </p:animEffect>
                                  </p:childTnLst>
                                </p:cTn>
                              </p:par>
                              <p:par>
                                <p:cTn id="13" presetID="22" presetClass="entr" presetSubtype="8"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left)">
                                      <p:cBhvr>
                                        <p:cTn id="15" dur="500"/>
                                        <p:tgtEl>
                                          <p:spTgt spid="6"/>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wipe(left)">
                                      <p:cBhvr>
                                        <p:cTn id="18" dur="500"/>
                                        <p:tgtEl>
                                          <p:spTgt spid="4"/>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wipe(left)">
                                      <p:cBhvr>
                                        <p:cTn id="21" dur="500"/>
                                        <p:tgtEl>
                                          <p:spTgt spid="5"/>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wipe(left)">
                                      <p:cBhvr>
                                        <p:cTn id="24" dur="500"/>
                                        <p:tgtEl>
                                          <p:spTgt spid="12"/>
                                        </p:tgtEl>
                                      </p:cBhvr>
                                    </p:animEffect>
                                  </p:childTnLst>
                                </p:cTn>
                              </p:par>
                              <p:par>
                                <p:cTn id="25" presetID="22" presetClass="entr" presetSubtype="8"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wipe(left)">
                                      <p:cBhvr>
                                        <p:cTn id="27" dur="500"/>
                                        <p:tgtEl>
                                          <p:spTgt spid="14"/>
                                        </p:tgtEl>
                                      </p:cBhvr>
                                    </p:animEffect>
                                  </p:childTnLst>
                                </p:cTn>
                              </p:par>
                              <p:par>
                                <p:cTn id="28" presetID="22" presetClass="entr" presetSubtype="8" fill="hold" grpId="0" nodeType="withEffect">
                                  <p:stCondLst>
                                    <p:cond delay="0"/>
                                  </p:stCondLst>
                                  <p:childTnLst>
                                    <p:set>
                                      <p:cBhvr>
                                        <p:cTn id="29" dur="1" fill="hold">
                                          <p:stCondLst>
                                            <p:cond delay="0"/>
                                          </p:stCondLst>
                                        </p:cTn>
                                        <p:tgtEl>
                                          <p:spTgt spid="124"/>
                                        </p:tgtEl>
                                        <p:attrNameLst>
                                          <p:attrName>style.visibility</p:attrName>
                                        </p:attrNameLst>
                                      </p:cBhvr>
                                      <p:to>
                                        <p:strVal val="visible"/>
                                      </p:to>
                                    </p:set>
                                    <p:animEffect transition="in" filter="wipe(left)">
                                      <p:cBhvr>
                                        <p:cTn id="30" dur="500"/>
                                        <p:tgtEl>
                                          <p:spTgt spid="124"/>
                                        </p:tgtEl>
                                      </p:cBhvr>
                                    </p:animEffect>
                                  </p:childTnLst>
                                </p:cTn>
                              </p:par>
                              <p:par>
                                <p:cTn id="31" presetID="22" presetClass="entr" presetSubtype="8" fill="hold" grpId="0" nodeType="with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wipe(left)">
                                      <p:cBhvr>
                                        <p:cTn id="33" dur="500"/>
                                        <p:tgtEl>
                                          <p:spTgt spid="13"/>
                                        </p:tgtEl>
                                      </p:cBhvr>
                                    </p:animEffect>
                                  </p:childTnLst>
                                </p:cTn>
                              </p:par>
                              <p:par>
                                <p:cTn id="34" presetID="22" presetClass="entr" presetSubtype="8" fill="hold" grpId="0" nodeType="withEffect">
                                  <p:stCondLst>
                                    <p:cond delay="0"/>
                                  </p:stCondLst>
                                  <p:childTnLst>
                                    <p:set>
                                      <p:cBhvr>
                                        <p:cTn id="35" dur="1" fill="hold">
                                          <p:stCondLst>
                                            <p:cond delay="0"/>
                                          </p:stCondLst>
                                        </p:cTn>
                                        <p:tgtEl>
                                          <p:spTgt spid="15"/>
                                        </p:tgtEl>
                                        <p:attrNameLst>
                                          <p:attrName>style.visibility</p:attrName>
                                        </p:attrNameLst>
                                      </p:cBhvr>
                                      <p:to>
                                        <p:strVal val="visible"/>
                                      </p:to>
                                    </p:set>
                                    <p:animEffect transition="in" filter="wipe(left)">
                                      <p:cBhvr>
                                        <p:cTn id="36" dur="500"/>
                                        <p:tgtEl>
                                          <p:spTgt spid="15"/>
                                        </p:tgtEl>
                                      </p:cBhvr>
                                    </p:animEffect>
                                  </p:childTnLst>
                                </p:cTn>
                              </p:par>
                              <p:par>
                                <p:cTn id="37" presetID="22" presetClass="entr" presetSubtype="8" fill="hold" grpId="0" nodeType="with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wipe(left)">
                                      <p:cBhvr>
                                        <p:cTn id="39" dur="500"/>
                                        <p:tgtEl>
                                          <p:spTgt spid="16"/>
                                        </p:tgtEl>
                                      </p:cBhvr>
                                    </p:animEffect>
                                  </p:childTnLst>
                                </p:cTn>
                              </p:par>
                              <p:par>
                                <p:cTn id="40" presetID="22" presetClass="entr" presetSubtype="8" fill="hold" grpId="0" nodeType="withEffect">
                                  <p:stCondLst>
                                    <p:cond delay="0"/>
                                  </p:stCondLst>
                                  <p:childTnLst>
                                    <p:set>
                                      <p:cBhvr>
                                        <p:cTn id="41" dur="1" fill="hold">
                                          <p:stCondLst>
                                            <p:cond delay="0"/>
                                          </p:stCondLst>
                                        </p:cTn>
                                        <p:tgtEl>
                                          <p:spTgt spid="142"/>
                                        </p:tgtEl>
                                        <p:attrNameLst>
                                          <p:attrName>style.visibility</p:attrName>
                                        </p:attrNameLst>
                                      </p:cBhvr>
                                      <p:to>
                                        <p:strVal val="visible"/>
                                      </p:to>
                                    </p:set>
                                    <p:animEffect transition="in" filter="wipe(left)">
                                      <p:cBhvr>
                                        <p:cTn id="42" dur="500"/>
                                        <p:tgtEl>
                                          <p:spTgt spid="142"/>
                                        </p:tgtEl>
                                      </p:cBhvr>
                                    </p:animEffect>
                                  </p:childTnLst>
                                </p:cTn>
                              </p:par>
                              <p:par>
                                <p:cTn id="43" presetID="22" presetClass="entr" presetSubtype="8" fill="hold" grpId="0" nodeType="withEffect">
                                  <p:stCondLst>
                                    <p:cond delay="0"/>
                                  </p:stCondLst>
                                  <p:childTnLst>
                                    <p:set>
                                      <p:cBhvr>
                                        <p:cTn id="44" dur="1" fill="hold">
                                          <p:stCondLst>
                                            <p:cond delay="0"/>
                                          </p:stCondLst>
                                        </p:cTn>
                                        <p:tgtEl>
                                          <p:spTgt spid="143"/>
                                        </p:tgtEl>
                                        <p:attrNameLst>
                                          <p:attrName>style.visibility</p:attrName>
                                        </p:attrNameLst>
                                      </p:cBhvr>
                                      <p:to>
                                        <p:strVal val="visible"/>
                                      </p:to>
                                    </p:set>
                                    <p:animEffect transition="in" filter="wipe(left)">
                                      <p:cBhvr>
                                        <p:cTn id="45" dur="500"/>
                                        <p:tgtEl>
                                          <p:spTgt spid="143"/>
                                        </p:tgtEl>
                                      </p:cBhvr>
                                    </p:animEffect>
                                  </p:childTnLst>
                                </p:cTn>
                              </p:par>
                              <p:par>
                                <p:cTn id="46" presetID="22" presetClass="entr" presetSubtype="8" fill="hold" grpId="0" nodeType="withEffect">
                                  <p:stCondLst>
                                    <p:cond delay="0"/>
                                  </p:stCondLst>
                                  <p:childTnLst>
                                    <p:set>
                                      <p:cBhvr>
                                        <p:cTn id="47" dur="1" fill="hold">
                                          <p:stCondLst>
                                            <p:cond delay="0"/>
                                          </p:stCondLst>
                                        </p:cTn>
                                        <p:tgtEl>
                                          <p:spTgt spid="36"/>
                                        </p:tgtEl>
                                        <p:attrNameLst>
                                          <p:attrName>style.visibility</p:attrName>
                                        </p:attrNameLst>
                                      </p:cBhvr>
                                      <p:to>
                                        <p:strVal val="visible"/>
                                      </p:to>
                                    </p:set>
                                    <p:animEffect transition="in" filter="wipe(left)">
                                      <p:cBhvr>
                                        <p:cTn id="48" dur="500"/>
                                        <p:tgtEl>
                                          <p:spTgt spid="36"/>
                                        </p:tgtEl>
                                      </p:cBhvr>
                                    </p:animEffect>
                                  </p:childTnLst>
                                </p:cTn>
                              </p:par>
                              <p:par>
                                <p:cTn id="49" presetID="22" presetClass="entr" presetSubtype="8" fill="hold" grpId="0" nodeType="withEffect">
                                  <p:stCondLst>
                                    <p:cond delay="0"/>
                                  </p:stCondLst>
                                  <p:childTnLst>
                                    <p:set>
                                      <p:cBhvr>
                                        <p:cTn id="50" dur="1" fill="hold">
                                          <p:stCondLst>
                                            <p:cond delay="0"/>
                                          </p:stCondLst>
                                        </p:cTn>
                                        <p:tgtEl>
                                          <p:spTgt spid="37"/>
                                        </p:tgtEl>
                                        <p:attrNameLst>
                                          <p:attrName>style.visibility</p:attrName>
                                        </p:attrNameLst>
                                      </p:cBhvr>
                                      <p:to>
                                        <p:strVal val="visible"/>
                                      </p:to>
                                    </p:set>
                                    <p:animEffect transition="in" filter="wipe(left)">
                                      <p:cBhvr>
                                        <p:cTn id="51" dur="500"/>
                                        <p:tgtEl>
                                          <p:spTgt spid="37"/>
                                        </p:tgtEl>
                                      </p:cBhvr>
                                    </p:animEffect>
                                  </p:childTnLst>
                                </p:cTn>
                              </p:par>
                              <p:par>
                                <p:cTn id="52" presetID="22" presetClass="entr" presetSubtype="8" fill="hold" nodeType="withEffect">
                                  <p:stCondLst>
                                    <p:cond delay="0"/>
                                  </p:stCondLst>
                                  <p:childTnLst>
                                    <p:set>
                                      <p:cBhvr>
                                        <p:cTn id="53" dur="1" fill="hold">
                                          <p:stCondLst>
                                            <p:cond delay="0"/>
                                          </p:stCondLst>
                                        </p:cTn>
                                        <p:tgtEl>
                                          <p:spTgt spid="111"/>
                                        </p:tgtEl>
                                        <p:attrNameLst>
                                          <p:attrName>style.visibility</p:attrName>
                                        </p:attrNameLst>
                                      </p:cBhvr>
                                      <p:to>
                                        <p:strVal val="visible"/>
                                      </p:to>
                                    </p:set>
                                    <p:animEffect transition="in" filter="wipe(left)">
                                      <p:cBhvr>
                                        <p:cTn id="54" dur="500"/>
                                        <p:tgtEl>
                                          <p:spTgt spid="111"/>
                                        </p:tgtEl>
                                      </p:cBhvr>
                                    </p:animEffect>
                                  </p:childTnLst>
                                </p:cTn>
                              </p:par>
                              <p:par>
                                <p:cTn id="55" presetID="22" presetClass="entr" presetSubtype="8" fill="hold" grpId="0" nodeType="withEffect">
                                  <p:stCondLst>
                                    <p:cond delay="0"/>
                                  </p:stCondLst>
                                  <p:childTnLst>
                                    <p:set>
                                      <p:cBhvr>
                                        <p:cTn id="56" dur="1" fill="hold">
                                          <p:stCondLst>
                                            <p:cond delay="0"/>
                                          </p:stCondLst>
                                        </p:cTn>
                                        <p:tgtEl>
                                          <p:spTgt spid="132"/>
                                        </p:tgtEl>
                                        <p:attrNameLst>
                                          <p:attrName>style.visibility</p:attrName>
                                        </p:attrNameLst>
                                      </p:cBhvr>
                                      <p:to>
                                        <p:strVal val="visible"/>
                                      </p:to>
                                    </p:set>
                                    <p:animEffect transition="in" filter="wipe(left)">
                                      <p:cBhvr>
                                        <p:cTn id="57" dur="500"/>
                                        <p:tgtEl>
                                          <p:spTgt spid="132"/>
                                        </p:tgtEl>
                                      </p:cBhvr>
                                    </p:animEffect>
                                  </p:childTnLst>
                                </p:cTn>
                              </p:par>
                              <p:par>
                                <p:cTn id="58" presetID="22" presetClass="entr" presetSubtype="8" fill="hold" grpId="0" nodeType="withEffect">
                                  <p:stCondLst>
                                    <p:cond delay="0"/>
                                  </p:stCondLst>
                                  <p:childTnLst>
                                    <p:set>
                                      <p:cBhvr>
                                        <p:cTn id="59" dur="1" fill="hold">
                                          <p:stCondLst>
                                            <p:cond delay="0"/>
                                          </p:stCondLst>
                                        </p:cTn>
                                        <p:tgtEl>
                                          <p:spTgt spid="131"/>
                                        </p:tgtEl>
                                        <p:attrNameLst>
                                          <p:attrName>style.visibility</p:attrName>
                                        </p:attrNameLst>
                                      </p:cBhvr>
                                      <p:to>
                                        <p:strVal val="visible"/>
                                      </p:to>
                                    </p:set>
                                    <p:animEffect transition="in" filter="wipe(left)">
                                      <p:cBhvr>
                                        <p:cTn id="60" dur="500"/>
                                        <p:tgtEl>
                                          <p:spTgt spid="131"/>
                                        </p:tgtEl>
                                      </p:cBhvr>
                                    </p:animEffect>
                                  </p:childTnLst>
                                </p:cTn>
                              </p:par>
                              <p:par>
                                <p:cTn id="61" presetID="22" presetClass="entr" presetSubtype="8" fill="hold" grpId="0" nodeType="withEffect">
                                  <p:stCondLst>
                                    <p:cond delay="0"/>
                                  </p:stCondLst>
                                  <p:childTnLst>
                                    <p:set>
                                      <p:cBhvr>
                                        <p:cTn id="62" dur="1" fill="hold">
                                          <p:stCondLst>
                                            <p:cond delay="0"/>
                                          </p:stCondLst>
                                        </p:cTn>
                                        <p:tgtEl>
                                          <p:spTgt spid="46"/>
                                        </p:tgtEl>
                                        <p:attrNameLst>
                                          <p:attrName>style.visibility</p:attrName>
                                        </p:attrNameLst>
                                      </p:cBhvr>
                                      <p:to>
                                        <p:strVal val="visible"/>
                                      </p:to>
                                    </p:set>
                                    <p:animEffect transition="in" filter="wipe(left)">
                                      <p:cBhvr>
                                        <p:cTn id="63" dur="500"/>
                                        <p:tgtEl>
                                          <p:spTgt spid="46"/>
                                        </p:tgtEl>
                                      </p:cBhvr>
                                    </p:animEffect>
                                  </p:childTnLst>
                                </p:cTn>
                              </p:par>
                              <p:par>
                                <p:cTn id="64" presetID="22" presetClass="entr" presetSubtype="8" fill="hold" nodeType="withEffect">
                                  <p:stCondLst>
                                    <p:cond delay="0"/>
                                  </p:stCondLst>
                                  <p:childTnLst>
                                    <p:set>
                                      <p:cBhvr>
                                        <p:cTn id="65" dur="1" fill="hold">
                                          <p:stCondLst>
                                            <p:cond delay="0"/>
                                          </p:stCondLst>
                                        </p:cTn>
                                        <p:tgtEl>
                                          <p:spTgt spid="3"/>
                                        </p:tgtEl>
                                        <p:attrNameLst>
                                          <p:attrName>style.visibility</p:attrName>
                                        </p:attrNameLst>
                                      </p:cBhvr>
                                      <p:to>
                                        <p:strVal val="visible"/>
                                      </p:to>
                                    </p:set>
                                    <p:animEffect transition="in" filter="wipe(left)">
                                      <p:cBhvr>
                                        <p:cTn id="66" dur="500"/>
                                        <p:tgtEl>
                                          <p:spTgt spid="3"/>
                                        </p:tgtEl>
                                      </p:cBhvr>
                                    </p:animEffect>
                                  </p:childTnLst>
                                </p:cTn>
                              </p:par>
                              <p:par>
                                <p:cTn id="67" presetID="22" presetClass="entr" presetSubtype="8" fill="hold" grpId="0" nodeType="withEffect">
                                  <p:stCondLst>
                                    <p:cond delay="0"/>
                                  </p:stCondLst>
                                  <p:childTnLst>
                                    <p:set>
                                      <p:cBhvr>
                                        <p:cTn id="68" dur="1" fill="hold">
                                          <p:stCondLst>
                                            <p:cond delay="0"/>
                                          </p:stCondLst>
                                        </p:cTn>
                                        <p:tgtEl>
                                          <p:spTgt spid="47"/>
                                        </p:tgtEl>
                                        <p:attrNameLst>
                                          <p:attrName>style.visibility</p:attrName>
                                        </p:attrNameLst>
                                      </p:cBhvr>
                                      <p:to>
                                        <p:strVal val="visible"/>
                                      </p:to>
                                    </p:set>
                                    <p:animEffect transition="in" filter="wipe(left)">
                                      <p:cBhvr>
                                        <p:cTn id="69"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6" grpId="0" animBg="1"/>
      <p:bldP spid="46" grpId="0" animBg="1"/>
      <p:bldP spid="47" grpId="0" animBg="1"/>
      <p:bldP spid="132" grpId="0" animBg="1"/>
      <p:bldP spid="131" grpId="0" animBg="1"/>
      <p:bldP spid="124" grpId="0" animBg="1"/>
      <p:bldP spid="142" grpId="0"/>
      <p:bldP spid="143" grpId="0"/>
      <p:bldGraphic spid="13" grpId="0">
        <p:bldAsOne/>
      </p:bldGraphic>
      <p:bldP spid="4" grpId="0" animBg="1"/>
      <p:bldP spid="5" grpId="0" animBg="1"/>
      <p:bldP spid="9" grpId="0"/>
      <p:bldP spid="12" grpId="0"/>
      <p:bldP spid="14" grpId="0"/>
      <p:bldP spid="15" grpId="0"/>
      <p:bldP spid="16" grpId="0"/>
      <p:bldP spid="1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786DAAE-C08D-46E3-A8CE-2D266D3974F7}"/>
              </a:ext>
            </a:extLst>
          </p:cNvPr>
          <p:cNvSpPr>
            <a:spLocks noGrp="1"/>
          </p:cNvSpPr>
          <p:nvPr>
            <p:ph idx="1"/>
          </p:nvPr>
        </p:nvSpPr>
        <p:spPr>
          <a:xfrm>
            <a:off x="896145" y="1429790"/>
            <a:ext cx="4897826" cy="4696690"/>
          </a:xfrm>
        </p:spPr>
        <p:txBody>
          <a:bodyPr>
            <a:normAutofit fontScale="70000" lnSpcReduction="20000"/>
          </a:bodyPr>
          <a:lstStyle/>
          <a:p>
            <a:endParaRPr lang="en-US" sz="2000" dirty="0"/>
          </a:p>
          <a:p>
            <a:pPr marL="0" indent="0">
              <a:buNone/>
            </a:pPr>
            <a:r>
              <a:rPr lang="en-US" sz="2000" b="1" dirty="0">
                <a:solidFill>
                  <a:schemeClr val="accent4">
                    <a:lumMod val="60000"/>
                    <a:lumOff val="40000"/>
                  </a:schemeClr>
                </a:solidFill>
                <a:effectLst>
                  <a:outerShdw blurRad="38100" dist="38100" dir="2700000" algn="tl">
                    <a:srgbClr val="000000">
                      <a:alpha val="43137"/>
                    </a:srgbClr>
                  </a:outerShdw>
                </a:effectLst>
              </a:rPr>
              <a:t>I. Average Gross income </a:t>
            </a:r>
          </a:p>
          <a:p>
            <a:pPr marL="514350" indent="-514350">
              <a:buAutoNum type="romanUcPeriod"/>
            </a:pPr>
            <a:endParaRPr lang="en-US" sz="2000" dirty="0"/>
          </a:p>
          <a:p>
            <a:pPr marL="0" indent="0">
              <a:buNone/>
            </a:pPr>
            <a:r>
              <a:rPr lang="en-US" sz="2000" dirty="0" err="1"/>
              <a:t>Active_Customers</a:t>
            </a:r>
            <a:r>
              <a:rPr lang="en-US" sz="2000" dirty="0"/>
              <a:t> (</a:t>
            </a:r>
            <a:r>
              <a:rPr lang="en-US" sz="2000" dirty="0" err="1"/>
              <a:t>Gross_Income</a:t>
            </a:r>
            <a:r>
              <a:rPr lang="en-US" sz="2000" dirty="0"/>
              <a:t>) : 140800.24</a:t>
            </a:r>
          </a:p>
          <a:p>
            <a:pPr marL="0" indent="0">
              <a:buNone/>
            </a:pPr>
            <a:r>
              <a:rPr lang="en-US" sz="2000" dirty="0" err="1"/>
              <a:t>Inactive_Customers</a:t>
            </a:r>
            <a:r>
              <a:rPr lang="en-US" sz="2000" dirty="0"/>
              <a:t> (</a:t>
            </a:r>
            <a:r>
              <a:rPr lang="en-US" sz="2000" dirty="0" err="1"/>
              <a:t>Gross_Income</a:t>
            </a:r>
            <a:r>
              <a:rPr lang="en-US" sz="2000" dirty="0"/>
              <a:t>) : 125685.11</a:t>
            </a:r>
          </a:p>
          <a:p>
            <a:pPr marL="0" indent="0">
              <a:buNone/>
            </a:pPr>
            <a:r>
              <a:rPr lang="en-US" sz="2000" dirty="0" err="1"/>
              <a:t>Active_to_Inactive_Customers</a:t>
            </a:r>
            <a:r>
              <a:rPr lang="en-US" sz="2000" dirty="0"/>
              <a:t> (</a:t>
            </a:r>
            <a:r>
              <a:rPr lang="en-US" sz="2000" dirty="0" err="1"/>
              <a:t>Gross_Income</a:t>
            </a:r>
            <a:r>
              <a:rPr lang="en-US" sz="2000" dirty="0"/>
              <a:t>) : 133109.92</a:t>
            </a:r>
          </a:p>
          <a:p>
            <a:pPr marL="0" indent="0">
              <a:buNone/>
            </a:pPr>
            <a:r>
              <a:rPr lang="en-US" sz="2000" dirty="0" err="1"/>
              <a:t>Inactive_to_Active_Customers</a:t>
            </a:r>
            <a:r>
              <a:rPr lang="en-US" sz="2000" dirty="0"/>
              <a:t> (</a:t>
            </a:r>
            <a:r>
              <a:rPr lang="en-US" sz="2000" dirty="0" err="1"/>
              <a:t>Gross_Income</a:t>
            </a:r>
            <a:r>
              <a:rPr lang="en-US" sz="2000" dirty="0"/>
              <a:t>) : 123093.65</a:t>
            </a:r>
          </a:p>
          <a:p>
            <a:pPr marL="0" indent="0">
              <a:buNone/>
            </a:pPr>
            <a:endParaRPr lang="en-US" sz="2000" dirty="0"/>
          </a:p>
          <a:p>
            <a:pPr marL="0" indent="0">
              <a:buNone/>
            </a:pPr>
            <a:r>
              <a:rPr lang="en-US" sz="2000" b="1" dirty="0">
                <a:solidFill>
                  <a:schemeClr val="accent4">
                    <a:lumMod val="60000"/>
                    <a:lumOff val="40000"/>
                  </a:schemeClr>
                </a:solidFill>
                <a:effectLst>
                  <a:outerShdw blurRad="38100" dist="38100" dir="2700000" algn="tl">
                    <a:srgbClr val="000000">
                      <a:alpha val="43137"/>
                    </a:srgbClr>
                  </a:outerShdw>
                </a:effectLst>
              </a:rPr>
              <a:t>II. Average Age </a:t>
            </a:r>
          </a:p>
          <a:p>
            <a:pPr marL="0" indent="0">
              <a:buNone/>
            </a:pPr>
            <a:endParaRPr lang="en-US" sz="2000" dirty="0"/>
          </a:p>
          <a:p>
            <a:pPr marL="0" indent="0">
              <a:buNone/>
            </a:pPr>
            <a:r>
              <a:rPr lang="en-US" sz="2000" dirty="0" err="1"/>
              <a:t>Active_Customers</a:t>
            </a:r>
            <a:r>
              <a:rPr lang="en-US" sz="2000" dirty="0"/>
              <a:t> (Age) : 43.70</a:t>
            </a:r>
          </a:p>
          <a:p>
            <a:pPr marL="0" indent="0">
              <a:buNone/>
            </a:pPr>
            <a:r>
              <a:rPr lang="en-US" sz="2000" dirty="0" err="1"/>
              <a:t>Inactive_Customers</a:t>
            </a:r>
            <a:r>
              <a:rPr lang="en-US" sz="2000" dirty="0"/>
              <a:t> (Age) : 37.60</a:t>
            </a:r>
          </a:p>
          <a:p>
            <a:pPr marL="0" indent="0">
              <a:buNone/>
            </a:pPr>
            <a:r>
              <a:rPr lang="en-US" sz="2000" dirty="0" err="1"/>
              <a:t>Active_to_Inactive_Customers</a:t>
            </a:r>
            <a:r>
              <a:rPr lang="en-US" sz="2000" dirty="0"/>
              <a:t> (Age) : 43.93</a:t>
            </a:r>
          </a:p>
          <a:p>
            <a:pPr marL="0" indent="0">
              <a:buNone/>
            </a:pPr>
            <a:r>
              <a:rPr lang="en-US" sz="2000" dirty="0" err="1"/>
              <a:t>Inactive_to_Active_Customers</a:t>
            </a:r>
            <a:r>
              <a:rPr lang="en-US" sz="2000" dirty="0"/>
              <a:t> (Age) : 39.44</a:t>
            </a:r>
          </a:p>
          <a:p>
            <a:pPr marL="0" indent="0">
              <a:buNone/>
            </a:pPr>
            <a:r>
              <a:rPr lang="en-US" sz="2000" dirty="0"/>
              <a:t> </a:t>
            </a:r>
          </a:p>
        </p:txBody>
      </p:sp>
      <p:sp>
        <p:nvSpPr>
          <p:cNvPr id="6" name="TextBox 5">
            <a:extLst>
              <a:ext uri="{FF2B5EF4-FFF2-40B4-BE49-F238E27FC236}">
                <a16:creationId xmlns:a16="http://schemas.microsoft.com/office/drawing/2014/main" id="{CE3D003C-6E54-9997-CE6C-90A3E5809492}"/>
              </a:ext>
            </a:extLst>
          </p:cNvPr>
          <p:cNvSpPr txBox="1"/>
          <p:nvPr/>
        </p:nvSpPr>
        <p:spPr>
          <a:xfrm>
            <a:off x="922713" y="731520"/>
            <a:ext cx="9767454" cy="646331"/>
          </a:xfrm>
          <a:prstGeom prst="rect">
            <a:avLst/>
          </a:prstGeom>
          <a:noFill/>
        </p:spPr>
        <p:txBody>
          <a:bodyPr wrap="square" rtlCol="0">
            <a:spAutoFit/>
          </a:bodyPr>
          <a:lstStyle/>
          <a:p>
            <a:pPr marL="0" indent="0">
              <a:buNone/>
            </a:pPr>
            <a:r>
              <a:rPr lang="en-US" sz="1800" dirty="0">
                <a:solidFill>
                  <a:schemeClr val="bg1"/>
                </a:solidFill>
              </a:rPr>
              <a:t>3. Four types of customers identified in our Data Set, perform a comparison on the below metrics and report any significant difference :</a:t>
            </a:r>
          </a:p>
        </p:txBody>
      </p:sp>
      <p:sp>
        <p:nvSpPr>
          <p:cNvPr id="7" name="TextBox 6">
            <a:extLst>
              <a:ext uri="{FF2B5EF4-FFF2-40B4-BE49-F238E27FC236}">
                <a16:creationId xmlns:a16="http://schemas.microsoft.com/office/drawing/2014/main" id="{12FB421A-521D-7DB6-A8B4-705923FA103A}"/>
              </a:ext>
            </a:extLst>
          </p:cNvPr>
          <p:cNvSpPr txBox="1"/>
          <p:nvPr/>
        </p:nvSpPr>
        <p:spPr>
          <a:xfrm>
            <a:off x="6342611" y="1230284"/>
            <a:ext cx="4926676" cy="4616648"/>
          </a:xfrm>
          <a:prstGeom prst="rect">
            <a:avLst/>
          </a:prstGeom>
          <a:noFill/>
        </p:spPr>
        <p:txBody>
          <a:bodyPr wrap="square" rtlCol="0">
            <a:spAutoFit/>
          </a:bodyPr>
          <a:lstStyle/>
          <a:p>
            <a:r>
              <a:rPr lang="en-US" sz="1400" b="1" dirty="0">
                <a:solidFill>
                  <a:schemeClr val="accent4">
                    <a:lumMod val="60000"/>
                    <a:lumOff val="40000"/>
                  </a:schemeClr>
                </a:solidFill>
                <a:effectLst>
                  <a:outerShdw blurRad="38100" dist="38100" dir="2700000" algn="tl">
                    <a:srgbClr val="000000">
                      <a:alpha val="43137"/>
                    </a:srgbClr>
                  </a:outerShdw>
                </a:effectLst>
              </a:rPr>
              <a:t>III. Average Duration </a:t>
            </a:r>
          </a:p>
          <a:p>
            <a:endParaRPr lang="en-US" sz="1400" dirty="0">
              <a:solidFill>
                <a:schemeClr val="bg1"/>
              </a:solidFill>
            </a:endParaRPr>
          </a:p>
          <a:p>
            <a:r>
              <a:rPr lang="en-US" sz="1400" dirty="0" err="1">
                <a:solidFill>
                  <a:schemeClr val="bg1"/>
                </a:solidFill>
              </a:rPr>
              <a:t>Active_Customers</a:t>
            </a:r>
            <a:r>
              <a:rPr lang="en-US" sz="1400" dirty="0">
                <a:solidFill>
                  <a:schemeClr val="bg1"/>
                </a:solidFill>
              </a:rPr>
              <a:t> (Duration) : 3304.83</a:t>
            </a:r>
          </a:p>
          <a:p>
            <a:r>
              <a:rPr lang="en-US" sz="1400" dirty="0" err="1">
                <a:solidFill>
                  <a:schemeClr val="bg1"/>
                </a:solidFill>
              </a:rPr>
              <a:t>Inactive_Customers</a:t>
            </a:r>
            <a:r>
              <a:rPr lang="en-US" sz="1400" dirty="0">
                <a:solidFill>
                  <a:schemeClr val="bg1"/>
                </a:solidFill>
              </a:rPr>
              <a:t> (Duration) : 2561.09</a:t>
            </a:r>
          </a:p>
          <a:p>
            <a:r>
              <a:rPr lang="en-US" sz="1400" dirty="0" err="1">
                <a:solidFill>
                  <a:schemeClr val="bg1"/>
                </a:solidFill>
              </a:rPr>
              <a:t>Active_to_Inactive_Customers</a:t>
            </a:r>
            <a:r>
              <a:rPr lang="en-US" sz="1400" dirty="0">
                <a:solidFill>
                  <a:schemeClr val="bg1"/>
                </a:solidFill>
              </a:rPr>
              <a:t> (Duration) : 3427.45</a:t>
            </a:r>
          </a:p>
          <a:p>
            <a:r>
              <a:rPr lang="en-US" sz="1400" dirty="0" err="1">
                <a:solidFill>
                  <a:schemeClr val="bg1"/>
                </a:solidFill>
              </a:rPr>
              <a:t>Inactive_to_Active_Customers</a:t>
            </a:r>
            <a:r>
              <a:rPr lang="en-US" sz="1400" dirty="0">
                <a:solidFill>
                  <a:schemeClr val="bg1"/>
                </a:solidFill>
              </a:rPr>
              <a:t> (Duration) : 2648.24</a:t>
            </a:r>
          </a:p>
          <a:p>
            <a:endParaRPr lang="en-US" sz="1400" dirty="0">
              <a:solidFill>
                <a:schemeClr val="bg1"/>
              </a:solidFill>
            </a:endParaRPr>
          </a:p>
          <a:p>
            <a:r>
              <a:rPr lang="en-US" sz="1400" b="1" dirty="0">
                <a:solidFill>
                  <a:schemeClr val="accent4">
                    <a:lumMod val="60000"/>
                    <a:lumOff val="40000"/>
                  </a:schemeClr>
                </a:solidFill>
                <a:effectLst>
                  <a:outerShdw blurRad="38100" dist="38100" dir="2700000" algn="tl">
                    <a:srgbClr val="000000">
                      <a:alpha val="43137"/>
                    </a:srgbClr>
                  </a:outerShdw>
                </a:effectLst>
              </a:rPr>
              <a:t>IV. Average number of Credit Cards</a:t>
            </a:r>
          </a:p>
          <a:p>
            <a:endParaRPr lang="en-US" sz="1400" dirty="0">
              <a:solidFill>
                <a:schemeClr val="bg1"/>
              </a:solidFill>
            </a:endParaRPr>
          </a:p>
          <a:p>
            <a:r>
              <a:rPr lang="en-US" sz="1400" dirty="0" err="1">
                <a:solidFill>
                  <a:schemeClr val="bg1"/>
                </a:solidFill>
              </a:rPr>
              <a:t>Active_Customers</a:t>
            </a:r>
            <a:r>
              <a:rPr lang="en-US" sz="1400" dirty="0">
                <a:solidFill>
                  <a:schemeClr val="bg1"/>
                </a:solidFill>
              </a:rPr>
              <a:t> : 0.12</a:t>
            </a:r>
          </a:p>
          <a:p>
            <a:r>
              <a:rPr lang="en-US" sz="1400" dirty="0" err="1">
                <a:solidFill>
                  <a:schemeClr val="bg1"/>
                </a:solidFill>
              </a:rPr>
              <a:t>Inactive_Customers</a:t>
            </a:r>
            <a:r>
              <a:rPr lang="en-US" sz="1400" dirty="0">
                <a:solidFill>
                  <a:schemeClr val="bg1"/>
                </a:solidFill>
              </a:rPr>
              <a:t> : 7.52</a:t>
            </a:r>
          </a:p>
          <a:p>
            <a:r>
              <a:rPr lang="en-US" sz="1400" dirty="0" err="1">
                <a:solidFill>
                  <a:schemeClr val="bg1"/>
                </a:solidFill>
              </a:rPr>
              <a:t>Active_to_Inactive_Customers</a:t>
            </a:r>
            <a:r>
              <a:rPr lang="en-US" sz="1400" dirty="0">
                <a:solidFill>
                  <a:schemeClr val="bg1"/>
                </a:solidFill>
              </a:rPr>
              <a:t> : 0.006</a:t>
            </a:r>
          </a:p>
          <a:p>
            <a:r>
              <a:rPr lang="en-US" sz="1400" dirty="0" err="1">
                <a:solidFill>
                  <a:schemeClr val="bg1"/>
                </a:solidFill>
              </a:rPr>
              <a:t>Inactive_to_Active_Customers</a:t>
            </a:r>
            <a:r>
              <a:rPr lang="en-US" sz="1400" dirty="0">
                <a:solidFill>
                  <a:schemeClr val="bg1"/>
                </a:solidFill>
              </a:rPr>
              <a:t> : 0</a:t>
            </a:r>
          </a:p>
          <a:p>
            <a:endParaRPr lang="en-US" sz="1400" dirty="0">
              <a:solidFill>
                <a:schemeClr val="bg1"/>
              </a:solidFill>
            </a:endParaRPr>
          </a:p>
          <a:p>
            <a:r>
              <a:rPr lang="en-US" sz="1400" b="1" dirty="0">
                <a:solidFill>
                  <a:schemeClr val="accent4">
                    <a:lumMod val="60000"/>
                    <a:lumOff val="40000"/>
                  </a:schemeClr>
                </a:solidFill>
                <a:effectLst>
                  <a:outerShdw blurRad="38100" dist="38100" dir="2700000" algn="tl">
                    <a:srgbClr val="000000">
                      <a:alpha val="43137"/>
                    </a:srgbClr>
                  </a:outerShdw>
                </a:effectLst>
              </a:rPr>
              <a:t>V. Average number of Loans</a:t>
            </a:r>
          </a:p>
          <a:p>
            <a:endParaRPr lang="en-US" sz="1400" dirty="0">
              <a:solidFill>
                <a:schemeClr val="bg1"/>
              </a:solidFill>
            </a:endParaRPr>
          </a:p>
          <a:p>
            <a:r>
              <a:rPr lang="en-US" sz="1400" dirty="0" err="1">
                <a:solidFill>
                  <a:schemeClr val="bg1"/>
                </a:solidFill>
              </a:rPr>
              <a:t>Active_Customers</a:t>
            </a:r>
            <a:r>
              <a:rPr lang="en-US" sz="1400" dirty="0">
                <a:solidFill>
                  <a:schemeClr val="bg1"/>
                </a:solidFill>
              </a:rPr>
              <a:t> (</a:t>
            </a:r>
            <a:r>
              <a:rPr lang="en-US" sz="1400" dirty="0" err="1">
                <a:solidFill>
                  <a:schemeClr val="bg1"/>
                </a:solidFill>
              </a:rPr>
              <a:t>num_loans</a:t>
            </a:r>
            <a:r>
              <a:rPr lang="en-US" sz="1400" dirty="0">
                <a:solidFill>
                  <a:schemeClr val="bg1"/>
                </a:solidFill>
              </a:rPr>
              <a:t>) : 0.02</a:t>
            </a:r>
          </a:p>
          <a:p>
            <a:r>
              <a:rPr lang="en-US" sz="1400" dirty="0" err="1">
                <a:solidFill>
                  <a:schemeClr val="bg1"/>
                </a:solidFill>
              </a:rPr>
              <a:t>Inactive_Customers</a:t>
            </a:r>
            <a:r>
              <a:rPr lang="en-US" sz="1400" dirty="0">
                <a:solidFill>
                  <a:schemeClr val="bg1"/>
                </a:solidFill>
              </a:rPr>
              <a:t> (</a:t>
            </a:r>
            <a:r>
              <a:rPr lang="en-US" sz="1400" dirty="0" err="1">
                <a:solidFill>
                  <a:schemeClr val="bg1"/>
                </a:solidFill>
              </a:rPr>
              <a:t>num_loans</a:t>
            </a:r>
            <a:r>
              <a:rPr lang="en-US" sz="1400" dirty="0">
                <a:solidFill>
                  <a:schemeClr val="bg1"/>
                </a:solidFill>
              </a:rPr>
              <a:t>) : 0</a:t>
            </a:r>
          </a:p>
          <a:p>
            <a:r>
              <a:rPr lang="en-US" sz="1400" dirty="0" err="1">
                <a:solidFill>
                  <a:schemeClr val="bg1"/>
                </a:solidFill>
              </a:rPr>
              <a:t>Active_to_Inactive_Customers</a:t>
            </a:r>
            <a:r>
              <a:rPr lang="en-US" sz="1400" dirty="0">
                <a:solidFill>
                  <a:schemeClr val="bg1"/>
                </a:solidFill>
              </a:rPr>
              <a:t> (</a:t>
            </a:r>
            <a:r>
              <a:rPr lang="en-US" sz="1400" dirty="0" err="1">
                <a:solidFill>
                  <a:schemeClr val="bg1"/>
                </a:solidFill>
              </a:rPr>
              <a:t>num_loans</a:t>
            </a:r>
            <a:r>
              <a:rPr lang="en-US" sz="1400" dirty="0">
                <a:solidFill>
                  <a:schemeClr val="bg1"/>
                </a:solidFill>
              </a:rPr>
              <a:t>) : 0.01</a:t>
            </a:r>
          </a:p>
          <a:p>
            <a:r>
              <a:rPr lang="en-US" sz="1400" dirty="0" err="1">
                <a:solidFill>
                  <a:schemeClr val="bg1"/>
                </a:solidFill>
              </a:rPr>
              <a:t>Inactive_to_Active_Customers</a:t>
            </a:r>
            <a:r>
              <a:rPr lang="en-US" sz="1400" dirty="0">
                <a:solidFill>
                  <a:schemeClr val="bg1"/>
                </a:solidFill>
              </a:rPr>
              <a:t> (</a:t>
            </a:r>
            <a:r>
              <a:rPr lang="en-US" sz="1400" dirty="0" err="1">
                <a:solidFill>
                  <a:schemeClr val="bg1"/>
                </a:solidFill>
              </a:rPr>
              <a:t>num_loans</a:t>
            </a:r>
            <a:r>
              <a:rPr lang="en-US" sz="1400" dirty="0">
                <a:solidFill>
                  <a:schemeClr val="bg1"/>
                </a:solidFill>
              </a:rPr>
              <a:t>) : 0</a:t>
            </a:r>
          </a:p>
          <a:p>
            <a:endParaRPr lang="en-US" sz="1400" dirty="0">
              <a:solidFill>
                <a:schemeClr val="bg1"/>
              </a:solidFill>
            </a:endParaRPr>
          </a:p>
        </p:txBody>
      </p:sp>
    </p:spTree>
    <p:extLst>
      <p:ext uri="{BB962C8B-B14F-4D97-AF65-F5344CB8AC3E}">
        <p14:creationId xmlns:p14="http://schemas.microsoft.com/office/powerpoint/2010/main" val="49275652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multiple people looking at blueprints&#10;">
            <a:extLst>
              <a:ext uri="{FF2B5EF4-FFF2-40B4-BE49-F238E27FC236}">
                <a16:creationId xmlns:a16="http://schemas.microsoft.com/office/drawing/2014/main" id="{DC582F7A-0108-4267-A3E3-CA43CDA209C6}"/>
              </a:ext>
            </a:extLst>
          </p:cNvPr>
          <p:cNvPicPr>
            <a:picLocks noChangeAspect="1"/>
          </p:cNvPicPr>
          <p:nvPr/>
        </p:nvPicPr>
        <p:blipFill rotWithShape="1">
          <a:blip r:embed="rId3"/>
          <a:srcRect l="25"/>
          <a:stretch/>
        </p:blipFill>
        <p:spPr>
          <a:xfrm>
            <a:off x="20" y="1"/>
            <a:ext cx="12188932" cy="6858000"/>
          </a:xfrm>
          <a:prstGeom prst="rect">
            <a:avLst/>
          </a:prstGeom>
        </p:spPr>
      </p:pic>
      <p:sp>
        <p:nvSpPr>
          <p:cNvPr id="2" name="Title 1">
            <a:extLst>
              <a:ext uri="{FF2B5EF4-FFF2-40B4-BE49-F238E27FC236}">
                <a16:creationId xmlns:a16="http://schemas.microsoft.com/office/drawing/2014/main" id="{28492750-E12D-4995-ABCB-5BB846060890}"/>
              </a:ext>
            </a:extLst>
          </p:cNvPr>
          <p:cNvSpPr>
            <a:spLocks noGrp="1"/>
          </p:cNvSpPr>
          <p:nvPr>
            <p:ph type="title"/>
          </p:nvPr>
        </p:nvSpPr>
        <p:spPr>
          <a:xfrm>
            <a:off x="2908195" y="272562"/>
            <a:ext cx="6543535" cy="2296020"/>
          </a:xfrm>
        </p:spPr>
        <p:txBody>
          <a:bodyPr>
            <a:normAutofit/>
          </a:bodyPr>
          <a:lstStyle/>
          <a:p>
            <a:pPr algn="ctr"/>
            <a:r>
              <a:rPr lang="en-US" b="1" dirty="0">
                <a:solidFill>
                  <a:schemeClr val="bg1"/>
                </a:solidFill>
                <a:effectLst>
                  <a:outerShdw blurRad="38100" dist="38100" dir="2700000" algn="tl">
                    <a:srgbClr val="000000">
                      <a:alpha val="43137"/>
                    </a:srgbClr>
                  </a:outerShdw>
                </a:effectLst>
              </a:rPr>
              <a:t>Planning the Process</a:t>
            </a:r>
          </a:p>
        </p:txBody>
      </p:sp>
      <p:graphicFrame>
        <p:nvGraphicFramePr>
          <p:cNvPr id="13" name="Content Placeholder 3">
            <a:extLst>
              <a:ext uri="{FF2B5EF4-FFF2-40B4-BE49-F238E27FC236}">
                <a16:creationId xmlns:a16="http://schemas.microsoft.com/office/drawing/2014/main" id="{49B46DD8-91FC-E1B7-D21C-2AB0E9E5EC22}"/>
              </a:ext>
            </a:extLst>
          </p:cNvPr>
          <p:cNvGraphicFramePr>
            <a:graphicFrameLocks noGrp="1"/>
          </p:cNvGraphicFramePr>
          <p:nvPr>
            <p:ph idx="1"/>
            <p:extLst>
              <p:ext uri="{D42A27DB-BD31-4B8C-83A1-F6EECF244321}">
                <p14:modId xmlns:p14="http://schemas.microsoft.com/office/powerpoint/2010/main" val="475490278"/>
              </p:ext>
            </p:extLst>
          </p:nvPr>
        </p:nvGraphicFramePr>
        <p:xfrm>
          <a:off x="1612724" y="1905000"/>
          <a:ext cx="9134475" cy="41148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11591644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par>
                                <p:cTn id="8" presetID="6" presetClass="entr" presetSubtype="16"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circle(in)">
                                      <p:cBhvr>
                                        <p:cTn id="10" dur="2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13" grpId="0">
        <p:bldAsOne/>
      </p:bldGraphic>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263E3-BEC3-F5C0-053A-FB78996AD68C}"/>
              </a:ext>
            </a:extLst>
          </p:cNvPr>
          <p:cNvSpPr>
            <a:spLocks noGrp="1"/>
          </p:cNvSpPr>
          <p:nvPr>
            <p:ph type="title"/>
          </p:nvPr>
        </p:nvSpPr>
        <p:spPr>
          <a:xfrm>
            <a:off x="606829" y="261804"/>
            <a:ext cx="10598727" cy="703306"/>
          </a:xfrm>
        </p:spPr>
        <p:txBody>
          <a:bodyPr>
            <a:normAutofit/>
          </a:bodyPr>
          <a:lstStyle/>
          <a:p>
            <a:r>
              <a:rPr lang="en-US" sz="2000" b="1" dirty="0">
                <a:effectLst>
                  <a:outerShdw blurRad="38100" dist="38100" dir="2700000" algn="tl">
                    <a:srgbClr val="000000">
                      <a:alpha val="43137"/>
                    </a:srgbClr>
                  </a:outerShdw>
                </a:effectLst>
              </a:rPr>
              <a:t>4. For Female and Male customers, perform a similar comparison on the below metrics and report any significant difference: </a:t>
            </a:r>
            <a:endParaRPr lang="en-IN" sz="2000" b="1" dirty="0">
              <a:effectLst>
                <a:outerShdw blurRad="38100" dist="38100" dir="2700000" algn="tl">
                  <a:srgbClr val="000000">
                    <a:alpha val="43137"/>
                  </a:srgbClr>
                </a:outerShdw>
              </a:effectLst>
            </a:endParaRPr>
          </a:p>
        </p:txBody>
      </p:sp>
      <p:graphicFrame>
        <p:nvGraphicFramePr>
          <p:cNvPr id="4" name="Content Placeholder 3" descr="SmartArt Placeholder - Block List">
            <a:extLst>
              <a:ext uri="{FF2B5EF4-FFF2-40B4-BE49-F238E27FC236}">
                <a16:creationId xmlns:a16="http://schemas.microsoft.com/office/drawing/2014/main" id="{64F364FC-BE07-A21D-BD87-21CBC40EC9EE}"/>
              </a:ext>
            </a:extLst>
          </p:cNvPr>
          <p:cNvGraphicFramePr>
            <a:graphicFrameLocks/>
          </p:cNvGraphicFramePr>
          <p:nvPr>
            <p:extLst>
              <p:ext uri="{D42A27DB-BD31-4B8C-83A1-F6EECF244321}">
                <p14:modId xmlns:p14="http://schemas.microsoft.com/office/powerpoint/2010/main" val="3350558664"/>
              </p:ext>
            </p:extLst>
          </p:nvPr>
        </p:nvGraphicFramePr>
        <p:xfrm>
          <a:off x="7764087" y="3233648"/>
          <a:ext cx="3232384" cy="341533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5" name="Group 4">
            <a:extLst>
              <a:ext uri="{FF2B5EF4-FFF2-40B4-BE49-F238E27FC236}">
                <a16:creationId xmlns:a16="http://schemas.microsoft.com/office/drawing/2014/main" id="{DD740E34-9FDF-73D4-495A-B79096D82DF3}"/>
              </a:ext>
            </a:extLst>
          </p:cNvPr>
          <p:cNvGrpSpPr/>
          <p:nvPr/>
        </p:nvGrpSpPr>
        <p:grpSpPr>
          <a:xfrm>
            <a:off x="9457617" y="2328247"/>
            <a:ext cx="1538854" cy="923312"/>
            <a:chOff x="394" y="168813"/>
            <a:chExt cx="1538854" cy="923312"/>
          </a:xfrm>
        </p:grpSpPr>
        <p:sp>
          <p:nvSpPr>
            <p:cNvPr id="6" name="Rectangle 5">
              <a:extLst>
                <a:ext uri="{FF2B5EF4-FFF2-40B4-BE49-F238E27FC236}">
                  <a16:creationId xmlns:a16="http://schemas.microsoft.com/office/drawing/2014/main" id="{571176F2-C761-4779-15E8-D99DE538CEE9}"/>
                </a:ext>
              </a:extLst>
            </p:cNvPr>
            <p:cNvSpPr/>
            <p:nvPr/>
          </p:nvSpPr>
          <p:spPr>
            <a:xfrm>
              <a:off x="394" y="168813"/>
              <a:ext cx="1538854" cy="923312"/>
            </a:xfrm>
            <a:prstGeom prst="rect">
              <a:avLst/>
            </a:prstGeom>
            <a:noFill/>
            <a:ln>
              <a:solidFill>
                <a:schemeClr val="accent1"/>
              </a:solidFill>
              <a:prstDash val="lgDash"/>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7" name="TextBox 6">
              <a:extLst>
                <a:ext uri="{FF2B5EF4-FFF2-40B4-BE49-F238E27FC236}">
                  <a16:creationId xmlns:a16="http://schemas.microsoft.com/office/drawing/2014/main" id="{F600AD3B-9CCC-05E5-6261-46ACF29F7023}"/>
                </a:ext>
              </a:extLst>
            </p:cNvPr>
            <p:cNvSpPr txBox="1"/>
            <p:nvPr/>
          </p:nvSpPr>
          <p:spPr>
            <a:xfrm>
              <a:off x="394" y="168813"/>
              <a:ext cx="1538854" cy="92331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chemeClr val="tx1"/>
                  </a:solidFill>
                </a:rPr>
                <a:t>F    42</a:t>
              </a:r>
            </a:p>
            <a:p>
              <a:pPr marL="0" lvl="0" indent="0" algn="ctr" defTabSz="711200">
                <a:lnSpc>
                  <a:spcPct val="90000"/>
                </a:lnSpc>
                <a:spcBef>
                  <a:spcPct val="0"/>
                </a:spcBef>
                <a:spcAft>
                  <a:spcPct val="35000"/>
                </a:spcAft>
                <a:buNone/>
              </a:pPr>
              <a:r>
                <a:rPr lang="en-US" sz="1600" b="1" kern="1200" dirty="0">
                  <a:solidFill>
                    <a:schemeClr val="tx1"/>
                  </a:solidFill>
                </a:rPr>
                <a:t>M    36</a:t>
              </a:r>
            </a:p>
          </p:txBody>
        </p:sp>
      </p:grpSp>
      <p:grpSp>
        <p:nvGrpSpPr>
          <p:cNvPr id="8" name="Group 7">
            <a:extLst>
              <a:ext uri="{FF2B5EF4-FFF2-40B4-BE49-F238E27FC236}">
                <a16:creationId xmlns:a16="http://schemas.microsoft.com/office/drawing/2014/main" id="{5F2726B0-8F1E-E2A9-C072-FF4C94B63AE5}"/>
              </a:ext>
            </a:extLst>
          </p:cNvPr>
          <p:cNvGrpSpPr/>
          <p:nvPr/>
        </p:nvGrpSpPr>
        <p:grpSpPr>
          <a:xfrm>
            <a:off x="7764087" y="2336559"/>
            <a:ext cx="1538854" cy="923312"/>
            <a:chOff x="394" y="168813"/>
            <a:chExt cx="1538854" cy="923312"/>
          </a:xfrm>
        </p:grpSpPr>
        <p:sp>
          <p:nvSpPr>
            <p:cNvPr id="9" name="Rectangle 8">
              <a:extLst>
                <a:ext uri="{FF2B5EF4-FFF2-40B4-BE49-F238E27FC236}">
                  <a16:creationId xmlns:a16="http://schemas.microsoft.com/office/drawing/2014/main" id="{340476BA-3608-88B5-4F79-A2E6B2EEAB41}"/>
                </a:ext>
              </a:extLst>
            </p:cNvPr>
            <p:cNvSpPr/>
            <p:nvPr/>
          </p:nvSpPr>
          <p:spPr>
            <a:xfrm>
              <a:off x="394" y="168813"/>
              <a:ext cx="1538854" cy="923312"/>
            </a:xfrm>
            <a:prstGeom prst="rect">
              <a:avLst/>
            </a:prstGeom>
            <a:noFill/>
            <a:ln>
              <a:solidFill>
                <a:schemeClr val="accent1"/>
              </a:solidFill>
              <a:prstDash val="lgDash"/>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10" name="TextBox 9">
              <a:extLst>
                <a:ext uri="{FF2B5EF4-FFF2-40B4-BE49-F238E27FC236}">
                  <a16:creationId xmlns:a16="http://schemas.microsoft.com/office/drawing/2014/main" id="{75EE6269-81F4-5D13-70C9-B778373A9CD1}"/>
                </a:ext>
              </a:extLst>
            </p:cNvPr>
            <p:cNvSpPr txBox="1"/>
            <p:nvPr/>
          </p:nvSpPr>
          <p:spPr>
            <a:xfrm>
              <a:off x="394" y="168813"/>
              <a:ext cx="1538854" cy="92331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chemeClr val="tx1"/>
                  </a:solidFill>
                </a:rPr>
                <a:t>F    46</a:t>
              </a:r>
            </a:p>
            <a:p>
              <a:pPr marL="0" lvl="0" indent="0" algn="ctr" defTabSz="711200">
                <a:lnSpc>
                  <a:spcPct val="90000"/>
                </a:lnSpc>
                <a:spcBef>
                  <a:spcPct val="0"/>
                </a:spcBef>
                <a:spcAft>
                  <a:spcPct val="35000"/>
                </a:spcAft>
                <a:buNone/>
              </a:pPr>
              <a:r>
                <a:rPr lang="en-US" sz="1600" b="1" kern="1200" dirty="0">
                  <a:solidFill>
                    <a:schemeClr val="tx1"/>
                  </a:solidFill>
                </a:rPr>
                <a:t>M    40</a:t>
              </a:r>
              <a:endParaRPr lang="en-US" sz="1600" kern="1200" dirty="0">
                <a:solidFill>
                  <a:schemeClr val="tx1"/>
                </a:solidFill>
              </a:endParaRPr>
            </a:p>
          </p:txBody>
        </p:sp>
      </p:grpSp>
      <p:grpSp>
        <p:nvGrpSpPr>
          <p:cNvPr id="11" name="Group 10">
            <a:extLst>
              <a:ext uri="{FF2B5EF4-FFF2-40B4-BE49-F238E27FC236}">
                <a16:creationId xmlns:a16="http://schemas.microsoft.com/office/drawing/2014/main" id="{E27744E5-EFA7-0E1E-3408-1C267DA42425}"/>
              </a:ext>
            </a:extLst>
          </p:cNvPr>
          <p:cNvGrpSpPr/>
          <p:nvPr/>
        </p:nvGrpSpPr>
        <p:grpSpPr>
          <a:xfrm>
            <a:off x="6070557" y="2321122"/>
            <a:ext cx="1538854" cy="923312"/>
            <a:chOff x="394" y="168813"/>
            <a:chExt cx="1538854" cy="923312"/>
          </a:xfrm>
        </p:grpSpPr>
        <p:sp>
          <p:nvSpPr>
            <p:cNvPr id="12" name="Rectangle 11">
              <a:extLst>
                <a:ext uri="{FF2B5EF4-FFF2-40B4-BE49-F238E27FC236}">
                  <a16:creationId xmlns:a16="http://schemas.microsoft.com/office/drawing/2014/main" id="{BD224B82-FD35-D982-1112-7513B9EFAAE4}"/>
                </a:ext>
              </a:extLst>
            </p:cNvPr>
            <p:cNvSpPr/>
            <p:nvPr/>
          </p:nvSpPr>
          <p:spPr>
            <a:xfrm>
              <a:off x="394" y="168813"/>
              <a:ext cx="1538854" cy="923312"/>
            </a:xfrm>
            <a:prstGeom prst="rect">
              <a:avLst/>
            </a:prstGeom>
            <a:noFill/>
            <a:ln>
              <a:solidFill>
                <a:schemeClr val="accent1"/>
              </a:solidFill>
              <a:prstDash val="lgDash"/>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13" name="TextBox 12">
              <a:extLst>
                <a:ext uri="{FF2B5EF4-FFF2-40B4-BE49-F238E27FC236}">
                  <a16:creationId xmlns:a16="http://schemas.microsoft.com/office/drawing/2014/main" id="{79415804-9A60-0667-D94B-2B0D64E36D99}"/>
                </a:ext>
              </a:extLst>
            </p:cNvPr>
            <p:cNvSpPr txBox="1"/>
            <p:nvPr/>
          </p:nvSpPr>
          <p:spPr>
            <a:xfrm>
              <a:off x="394" y="168813"/>
              <a:ext cx="1538854" cy="92331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chemeClr val="tx1"/>
                  </a:solidFill>
                </a:rPr>
                <a:t>F    39</a:t>
              </a:r>
            </a:p>
            <a:p>
              <a:pPr marL="0" lvl="0" indent="0" algn="ctr" defTabSz="711200">
                <a:lnSpc>
                  <a:spcPct val="90000"/>
                </a:lnSpc>
                <a:spcBef>
                  <a:spcPct val="0"/>
                </a:spcBef>
                <a:spcAft>
                  <a:spcPct val="35000"/>
                </a:spcAft>
                <a:buNone/>
              </a:pPr>
              <a:r>
                <a:rPr lang="en-US" sz="1600" b="1" kern="1200" dirty="0">
                  <a:solidFill>
                    <a:schemeClr val="tx1"/>
                  </a:solidFill>
                </a:rPr>
                <a:t>M    35</a:t>
              </a:r>
              <a:endParaRPr lang="en-US" sz="1600" kern="1200" dirty="0">
                <a:solidFill>
                  <a:schemeClr val="tx1"/>
                </a:solidFill>
              </a:endParaRPr>
            </a:p>
          </p:txBody>
        </p:sp>
      </p:grpSp>
      <p:graphicFrame>
        <p:nvGraphicFramePr>
          <p:cNvPr id="14" name="Content Placeholder 3" descr="SmartArt Placeholder - Block List">
            <a:extLst>
              <a:ext uri="{FF2B5EF4-FFF2-40B4-BE49-F238E27FC236}">
                <a16:creationId xmlns:a16="http://schemas.microsoft.com/office/drawing/2014/main" id="{694857D8-3A05-5236-2288-9AB3ED03F8D2}"/>
              </a:ext>
            </a:extLst>
          </p:cNvPr>
          <p:cNvGraphicFramePr>
            <a:graphicFrameLocks/>
          </p:cNvGraphicFramePr>
          <p:nvPr>
            <p:extLst>
              <p:ext uri="{D42A27DB-BD31-4B8C-83A1-F6EECF244321}">
                <p14:modId xmlns:p14="http://schemas.microsoft.com/office/powerpoint/2010/main" val="1767908175"/>
              </p:ext>
            </p:extLst>
          </p:nvPr>
        </p:nvGraphicFramePr>
        <p:xfrm>
          <a:off x="4427914" y="3250273"/>
          <a:ext cx="3232384" cy="3415336"/>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pSp>
        <p:nvGrpSpPr>
          <p:cNvPr id="15" name="Group 14">
            <a:extLst>
              <a:ext uri="{FF2B5EF4-FFF2-40B4-BE49-F238E27FC236}">
                <a16:creationId xmlns:a16="http://schemas.microsoft.com/office/drawing/2014/main" id="{91EF3E24-5D9B-28A0-E618-9C695716FF37}"/>
              </a:ext>
            </a:extLst>
          </p:cNvPr>
          <p:cNvGrpSpPr/>
          <p:nvPr/>
        </p:nvGrpSpPr>
        <p:grpSpPr>
          <a:xfrm>
            <a:off x="4427914" y="2321122"/>
            <a:ext cx="1538854" cy="923312"/>
            <a:chOff x="394" y="168813"/>
            <a:chExt cx="1538854" cy="923312"/>
          </a:xfrm>
        </p:grpSpPr>
        <p:sp>
          <p:nvSpPr>
            <p:cNvPr id="16" name="Rectangle 15">
              <a:extLst>
                <a:ext uri="{FF2B5EF4-FFF2-40B4-BE49-F238E27FC236}">
                  <a16:creationId xmlns:a16="http://schemas.microsoft.com/office/drawing/2014/main" id="{AD6ED87B-11C5-DDB9-E9EA-2A53AAF0B609}"/>
                </a:ext>
              </a:extLst>
            </p:cNvPr>
            <p:cNvSpPr/>
            <p:nvPr/>
          </p:nvSpPr>
          <p:spPr>
            <a:xfrm>
              <a:off x="394" y="168813"/>
              <a:ext cx="1538854" cy="923312"/>
            </a:xfrm>
            <a:prstGeom prst="rect">
              <a:avLst/>
            </a:prstGeom>
            <a:noFill/>
            <a:ln>
              <a:solidFill>
                <a:schemeClr val="accent1"/>
              </a:solidFill>
              <a:prstDash val="lgDash"/>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17" name="TextBox 16">
              <a:extLst>
                <a:ext uri="{FF2B5EF4-FFF2-40B4-BE49-F238E27FC236}">
                  <a16:creationId xmlns:a16="http://schemas.microsoft.com/office/drawing/2014/main" id="{A006B57A-2367-9D5F-1F5F-4A06300819D2}"/>
                </a:ext>
              </a:extLst>
            </p:cNvPr>
            <p:cNvSpPr txBox="1"/>
            <p:nvPr/>
          </p:nvSpPr>
          <p:spPr>
            <a:xfrm>
              <a:off x="394" y="168813"/>
              <a:ext cx="1538854" cy="92331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chemeClr val="tx1"/>
                  </a:solidFill>
                </a:rPr>
                <a:t>F    44</a:t>
              </a:r>
            </a:p>
            <a:p>
              <a:pPr marL="0" lvl="0" indent="0" algn="ctr" defTabSz="711200">
                <a:lnSpc>
                  <a:spcPct val="90000"/>
                </a:lnSpc>
                <a:spcBef>
                  <a:spcPct val="0"/>
                </a:spcBef>
                <a:spcAft>
                  <a:spcPct val="35000"/>
                </a:spcAft>
                <a:buNone/>
              </a:pPr>
              <a:r>
                <a:rPr lang="en-US" sz="1600" b="1" kern="1200" dirty="0">
                  <a:solidFill>
                    <a:schemeClr val="tx1"/>
                  </a:solidFill>
                </a:rPr>
                <a:t>M    42</a:t>
              </a:r>
              <a:endParaRPr lang="en-US" sz="1600" kern="1200" dirty="0">
                <a:solidFill>
                  <a:schemeClr val="tx1"/>
                </a:solidFill>
              </a:endParaRPr>
            </a:p>
          </p:txBody>
        </p:sp>
      </p:grpSp>
      <p:grpSp>
        <p:nvGrpSpPr>
          <p:cNvPr id="18" name="Group 17">
            <a:extLst>
              <a:ext uri="{FF2B5EF4-FFF2-40B4-BE49-F238E27FC236}">
                <a16:creationId xmlns:a16="http://schemas.microsoft.com/office/drawing/2014/main" id="{84D69681-AA0F-15FF-2F89-5D3733F8CFF0}"/>
              </a:ext>
            </a:extLst>
          </p:cNvPr>
          <p:cNvGrpSpPr/>
          <p:nvPr/>
        </p:nvGrpSpPr>
        <p:grpSpPr>
          <a:xfrm>
            <a:off x="9457617" y="1246303"/>
            <a:ext cx="1538854" cy="923312"/>
            <a:chOff x="394" y="168813"/>
            <a:chExt cx="1538854" cy="923312"/>
          </a:xfrm>
        </p:grpSpPr>
        <p:sp>
          <p:nvSpPr>
            <p:cNvPr id="19" name="Rectangle 18">
              <a:extLst>
                <a:ext uri="{FF2B5EF4-FFF2-40B4-BE49-F238E27FC236}">
                  <a16:creationId xmlns:a16="http://schemas.microsoft.com/office/drawing/2014/main" id="{7E65E0BB-F727-4B02-7474-8542F20C6BA1}"/>
                </a:ext>
              </a:extLst>
            </p:cNvPr>
            <p:cNvSpPr/>
            <p:nvPr/>
          </p:nvSpPr>
          <p:spPr>
            <a:xfrm>
              <a:off x="394" y="168813"/>
              <a:ext cx="1538854" cy="923312"/>
            </a:xfrm>
            <a:prstGeom prst="rect">
              <a:avLst/>
            </a:prstGeom>
            <a:noFill/>
            <a:ln>
              <a:solidFill>
                <a:schemeClr val="accent1"/>
              </a:solidFill>
              <a:prstDash val="lgDash"/>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20" name="TextBox 19">
              <a:extLst>
                <a:ext uri="{FF2B5EF4-FFF2-40B4-BE49-F238E27FC236}">
                  <a16:creationId xmlns:a16="http://schemas.microsoft.com/office/drawing/2014/main" id="{BFB4B48B-DDB2-4FEA-1AC8-97D2A2F2DEB9}"/>
                </a:ext>
              </a:extLst>
            </p:cNvPr>
            <p:cNvSpPr txBox="1"/>
            <p:nvPr/>
          </p:nvSpPr>
          <p:spPr>
            <a:xfrm>
              <a:off x="394" y="168813"/>
              <a:ext cx="1538854" cy="92331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chemeClr val="tx1"/>
                  </a:solidFill>
                </a:rPr>
                <a:t>F    </a:t>
              </a:r>
              <a:r>
                <a:rPr lang="en-US" sz="1600" b="1" kern="1200" dirty="0">
                  <a:solidFill>
                    <a:schemeClr val="tx1"/>
                  </a:solidFill>
                  <a:highlight>
                    <a:srgbClr val="FFFF00"/>
                  </a:highlight>
                </a:rPr>
                <a:t>126739</a:t>
              </a:r>
            </a:p>
            <a:p>
              <a:pPr marL="0" lvl="0" indent="0" algn="ctr" defTabSz="711200">
                <a:lnSpc>
                  <a:spcPct val="90000"/>
                </a:lnSpc>
                <a:spcBef>
                  <a:spcPct val="0"/>
                </a:spcBef>
                <a:spcAft>
                  <a:spcPct val="35000"/>
                </a:spcAft>
                <a:buNone/>
              </a:pPr>
              <a:r>
                <a:rPr lang="en-US" sz="1600" b="1" kern="1200" dirty="0">
                  <a:solidFill>
                    <a:schemeClr val="tx1"/>
                  </a:solidFill>
                </a:rPr>
                <a:t>M    118970</a:t>
              </a:r>
              <a:endParaRPr lang="en-US" sz="1600" kern="1200" dirty="0">
                <a:solidFill>
                  <a:schemeClr val="tx1"/>
                </a:solidFill>
              </a:endParaRPr>
            </a:p>
          </p:txBody>
        </p:sp>
      </p:grpSp>
      <p:grpSp>
        <p:nvGrpSpPr>
          <p:cNvPr id="21" name="Group 20">
            <a:extLst>
              <a:ext uri="{FF2B5EF4-FFF2-40B4-BE49-F238E27FC236}">
                <a16:creationId xmlns:a16="http://schemas.microsoft.com/office/drawing/2014/main" id="{99AAE301-95E8-3505-A430-C1041E366F63}"/>
              </a:ext>
            </a:extLst>
          </p:cNvPr>
          <p:cNvGrpSpPr/>
          <p:nvPr/>
        </p:nvGrpSpPr>
        <p:grpSpPr>
          <a:xfrm>
            <a:off x="7764087" y="1246303"/>
            <a:ext cx="1538854" cy="923312"/>
            <a:chOff x="394" y="168813"/>
            <a:chExt cx="1538854" cy="923312"/>
          </a:xfrm>
        </p:grpSpPr>
        <p:sp>
          <p:nvSpPr>
            <p:cNvPr id="22" name="Rectangle 21">
              <a:extLst>
                <a:ext uri="{FF2B5EF4-FFF2-40B4-BE49-F238E27FC236}">
                  <a16:creationId xmlns:a16="http://schemas.microsoft.com/office/drawing/2014/main" id="{988EAEAA-9B7E-80F0-37C6-A1A8F7C97C8D}"/>
                </a:ext>
              </a:extLst>
            </p:cNvPr>
            <p:cNvSpPr/>
            <p:nvPr/>
          </p:nvSpPr>
          <p:spPr>
            <a:xfrm>
              <a:off x="394" y="168813"/>
              <a:ext cx="1538854" cy="923312"/>
            </a:xfrm>
            <a:prstGeom prst="rect">
              <a:avLst/>
            </a:prstGeom>
            <a:noFill/>
            <a:ln>
              <a:solidFill>
                <a:schemeClr val="accent1"/>
              </a:solidFill>
              <a:prstDash val="lgDash"/>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23" name="TextBox 22">
              <a:extLst>
                <a:ext uri="{FF2B5EF4-FFF2-40B4-BE49-F238E27FC236}">
                  <a16:creationId xmlns:a16="http://schemas.microsoft.com/office/drawing/2014/main" id="{F8298A87-CEF0-17DA-4861-B4C9F228BDBB}"/>
                </a:ext>
              </a:extLst>
            </p:cNvPr>
            <p:cNvSpPr txBox="1"/>
            <p:nvPr/>
          </p:nvSpPr>
          <p:spPr>
            <a:xfrm>
              <a:off x="394" y="168813"/>
              <a:ext cx="1538854" cy="92331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chemeClr val="tx1"/>
                  </a:solidFill>
                </a:rPr>
                <a:t>F    </a:t>
              </a:r>
              <a:r>
                <a:rPr lang="en-US" sz="1600" b="1" kern="1200" dirty="0">
                  <a:solidFill>
                    <a:schemeClr val="tx1"/>
                  </a:solidFill>
                  <a:highlight>
                    <a:srgbClr val="FFFF00"/>
                  </a:highlight>
                </a:rPr>
                <a:t>138336</a:t>
              </a:r>
            </a:p>
            <a:p>
              <a:pPr marL="0" lvl="0" indent="0" algn="ctr" defTabSz="711200">
                <a:lnSpc>
                  <a:spcPct val="90000"/>
                </a:lnSpc>
                <a:spcBef>
                  <a:spcPct val="0"/>
                </a:spcBef>
                <a:spcAft>
                  <a:spcPct val="35000"/>
                </a:spcAft>
                <a:buNone/>
              </a:pPr>
              <a:r>
                <a:rPr lang="en-US" sz="1600" b="1" kern="1200" dirty="0">
                  <a:solidFill>
                    <a:schemeClr val="tx1"/>
                  </a:solidFill>
                </a:rPr>
                <a:t>M    125013</a:t>
              </a:r>
              <a:endParaRPr lang="en-US" sz="1600" kern="1200" dirty="0">
                <a:solidFill>
                  <a:schemeClr val="tx1"/>
                </a:solidFill>
              </a:endParaRPr>
            </a:p>
          </p:txBody>
        </p:sp>
      </p:grpSp>
      <p:grpSp>
        <p:nvGrpSpPr>
          <p:cNvPr id="24" name="Group 23">
            <a:extLst>
              <a:ext uri="{FF2B5EF4-FFF2-40B4-BE49-F238E27FC236}">
                <a16:creationId xmlns:a16="http://schemas.microsoft.com/office/drawing/2014/main" id="{4540FE3E-C2BA-D08E-9A31-F3FAF463CB1C}"/>
              </a:ext>
            </a:extLst>
          </p:cNvPr>
          <p:cNvGrpSpPr/>
          <p:nvPr/>
        </p:nvGrpSpPr>
        <p:grpSpPr>
          <a:xfrm>
            <a:off x="6044106" y="1249553"/>
            <a:ext cx="1538854" cy="923312"/>
            <a:chOff x="394" y="168813"/>
            <a:chExt cx="1538854" cy="923312"/>
          </a:xfrm>
        </p:grpSpPr>
        <p:sp>
          <p:nvSpPr>
            <p:cNvPr id="25" name="Rectangle 24">
              <a:extLst>
                <a:ext uri="{FF2B5EF4-FFF2-40B4-BE49-F238E27FC236}">
                  <a16:creationId xmlns:a16="http://schemas.microsoft.com/office/drawing/2014/main" id="{F4940FC7-61A5-7C6F-3617-087144D098DC}"/>
                </a:ext>
              </a:extLst>
            </p:cNvPr>
            <p:cNvSpPr/>
            <p:nvPr/>
          </p:nvSpPr>
          <p:spPr>
            <a:xfrm>
              <a:off x="394" y="168813"/>
              <a:ext cx="1538854" cy="923312"/>
            </a:xfrm>
            <a:prstGeom prst="rect">
              <a:avLst/>
            </a:prstGeom>
            <a:noFill/>
            <a:ln>
              <a:solidFill>
                <a:schemeClr val="accent1"/>
              </a:solidFill>
              <a:prstDash val="lgDash"/>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26" name="TextBox 25">
              <a:extLst>
                <a:ext uri="{FF2B5EF4-FFF2-40B4-BE49-F238E27FC236}">
                  <a16:creationId xmlns:a16="http://schemas.microsoft.com/office/drawing/2014/main" id="{A3F6B77C-2E30-90BF-332D-D6C921750185}"/>
                </a:ext>
              </a:extLst>
            </p:cNvPr>
            <p:cNvSpPr txBox="1"/>
            <p:nvPr/>
          </p:nvSpPr>
          <p:spPr>
            <a:xfrm>
              <a:off x="394" y="168813"/>
              <a:ext cx="1538854" cy="92331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chemeClr val="tx1"/>
                  </a:solidFill>
                </a:rPr>
                <a:t>F    </a:t>
              </a:r>
              <a:r>
                <a:rPr lang="en-US" sz="1600" b="1" kern="1200" dirty="0">
                  <a:solidFill>
                    <a:schemeClr val="tx1"/>
                  </a:solidFill>
                  <a:highlight>
                    <a:srgbClr val="FFFF00"/>
                  </a:highlight>
                </a:rPr>
                <a:t>127779</a:t>
              </a:r>
            </a:p>
            <a:p>
              <a:pPr marL="0" lvl="0" indent="0" algn="ctr" defTabSz="711200">
                <a:lnSpc>
                  <a:spcPct val="90000"/>
                </a:lnSpc>
                <a:spcBef>
                  <a:spcPct val="0"/>
                </a:spcBef>
                <a:spcAft>
                  <a:spcPct val="35000"/>
                </a:spcAft>
                <a:buNone/>
              </a:pPr>
              <a:r>
                <a:rPr lang="en-US" sz="1600" b="1" kern="1200" dirty="0">
                  <a:solidFill>
                    <a:schemeClr val="tx1"/>
                  </a:solidFill>
                </a:rPr>
                <a:t>M    123440</a:t>
              </a:r>
              <a:endParaRPr lang="en-US" sz="1600" kern="1200" dirty="0">
                <a:solidFill>
                  <a:schemeClr val="tx1"/>
                </a:solidFill>
              </a:endParaRPr>
            </a:p>
          </p:txBody>
        </p:sp>
      </p:grpSp>
      <p:grpSp>
        <p:nvGrpSpPr>
          <p:cNvPr id="27" name="Group 26">
            <a:extLst>
              <a:ext uri="{FF2B5EF4-FFF2-40B4-BE49-F238E27FC236}">
                <a16:creationId xmlns:a16="http://schemas.microsoft.com/office/drawing/2014/main" id="{F95D7594-2FC9-DCEF-33CE-1C2EF38F1CF7}"/>
              </a:ext>
            </a:extLst>
          </p:cNvPr>
          <p:cNvGrpSpPr/>
          <p:nvPr/>
        </p:nvGrpSpPr>
        <p:grpSpPr>
          <a:xfrm>
            <a:off x="4427914" y="1244803"/>
            <a:ext cx="1538854" cy="923312"/>
            <a:chOff x="394" y="168813"/>
            <a:chExt cx="1538854" cy="923312"/>
          </a:xfrm>
        </p:grpSpPr>
        <p:sp>
          <p:nvSpPr>
            <p:cNvPr id="28" name="Rectangle 27">
              <a:extLst>
                <a:ext uri="{FF2B5EF4-FFF2-40B4-BE49-F238E27FC236}">
                  <a16:creationId xmlns:a16="http://schemas.microsoft.com/office/drawing/2014/main" id="{786D0591-C8A6-F03B-2589-F59A1BDED4EC}"/>
                </a:ext>
              </a:extLst>
            </p:cNvPr>
            <p:cNvSpPr/>
            <p:nvPr/>
          </p:nvSpPr>
          <p:spPr>
            <a:xfrm>
              <a:off x="394" y="168813"/>
              <a:ext cx="1538854" cy="923312"/>
            </a:xfrm>
            <a:prstGeom prst="rect">
              <a:avLst/>
            </a:prstGeom>
            <a:noFill/>
            <a:ln>
              <a:solidFill>
                <a:schemeClr val="accent1"/>
              </a:solidFill>
              <a:prstDash val="lgDash"/>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29" name="TextBox 28">
              <a:extLst>
                <a:ext uri="{FF2B5EF4-FFF2-40B4-BE49-F238E27FC236}">
                  <a16:creationId xmlns:a16="http://schemas.microsoft.com/office/drawing/2014/main" id="{BB92F6ED-4822-93FE-6837-52D170BCB9E5}"/>
                </a:ext>
              </a:extLst>
            </p:cNvPr>
            <p:cNvSpPr txBox="1"/>
            <p:nvPr/>
          </p:nvSpPr>
          <p:spPr>
            <a:xfrm>
              <a:off x="394" y="168813"/>
              <a:ext cx="1538854" cy="92331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chemeClr val="tx1"/>
                  </a:solidFill>
                </a:rPr>
                <a:t>F    139230</a:t>
              </a:r>
            </a:p>
            <a:p>
              <a:pPr marL="0" lvl="0" indent="0" algn="ctr" defTabSz="711200">
                <a:lnSpc>
                  <a:spcPct val="90000"/>
                </a:lnSpc>
                <a:spcBef>
                  <a:spcPct val="0"/>
                </a:spcBef>
                <a:spcAft>
                  <a:spcPct val="35000"/>
                </a:spcAft>
                <a:buNone/>
              </a:pPr>
              <a:r>
                <a:rPr lang="en-US" sz="1600" b="1" kern="1200" dirty="0">
                  <a:solidFill>
                    <a:schemeClr val="tx1"/>
                  </a:solidFill>
                </a:rPr>
                <a:t>M    </a:t>
              </a:r>
              <a:r>
                <a:rPr lang="en-US" sz="1600" b="1" kern="1200" dirty="0">
                  <a:solidFill>
                    <a:schemeClr val="tx1"/>
                  </a:solidFill>
                  <a:highlight>
                    <a:srgbClr val="FFFF00"/>
                  </a:highlight>
                </a:rPr>
                <a:t>142995</a:t>
              </a:r>
              <a:endParaRPr lang="en-US" sz="1600" kern="1200" dirty="0">
                <a:solidFill>
                  <a:schemeClr val="tx1"/>
                </a:solidFill>
                <a:highlight>
                  <a:srgbClr val="FFFF00"/>
                </a:highlight>
              </a:endParaRPr>
            </a:p>
          </p:txBody>
        </p:sp>
      </p:grpSp>
      <p:sp>
        <p:nvSpPr>
          <p:cNvPr id="30" name="TextBox 29">
            <a:extLst>
              <a:ext uri="{FF2B5EF4-FFF2-40B4-BE49-F238E27FC236}">
                <a16:creationId xmlns:a16="http://schemas.microsoft.com/office/drawing/2014/main" id="{8987F651-04C9-D2FB-67B8-D56E2044BD73}"/>
              </a:ext>
            </a:extLst>
          </p:cNvPr>
          <p:cNvSpPr txBox="1"/>
          <p:nvPr/>
        </p:nvSpPr>
        <p:spPr>
          <a:xfrm>
            <a:off x="540327" y="1450386"/>
            <a:ext cx="3175462" cy="400110"/>
          </a:xfrm>
          <a:prstGeom prst="rect">
            <a:avLst/>
          </a:prstGeom>
          <a:noFill/>
        </p:spPr>
        <p:txBody>
          <a:bodyPr wrap="square" rtlCol="0">
            <a:spAutoFit/>
          </a:bodyPr>
          <a:lstStyle/>
          <a:p>
            <a:r>
              <a:rPr lang="en-US" sz="2000" b="1" i="1" dirty="0">
                <a:solidFill>
                  <a:srgbClr val="0070C0"/>
                </a:solidFill>
              </a:rPr>
              <a:t>I. Average of Gross income</a:t>
            </a:r>
            <a:endParaRPr lang="en-IN" sz="2000" b="1" i="1" dirty="0">
              <a:solidFill>
                <a:srgbClr val="0070C0"/>
              </a:solidFill>
            </a:endParaRPr>
          </a:p>
        </p:txBody>
      </p:sp>
      <p:sp>
        <p:nvSpPr>
          <p:cNvPr id="31" name="TextBox 30">
            <a:extLst>
              <a:ext uri="{FF2B5EF4-FFF2-40B4-BE49-F238E27FC236}">
                <a16:creationId xmlns:a16="http://schemas.microsoft.com/office/drawing/2014/main" id="{27F49CF5-5B75-1593-F2A6-C801ACD9AB74}"/>
              </a:ext>
            </a:extLst>
          </p:cNvPr>
          <p:cNvSpPr txBox="1"/>
          <p:nvPr/>
        </p:nvSpPr>
        <p:spPr>
          <a:xfrm>
            <a:off x="540327" y="3756673"/>
            <a:ext cx="3175462" cy="400110"/>
          </a:xfrm>
          <a:prstGeom prst="rect">
            <a:avLst/>
          </a:prstGeom>
          <a:noFill/>
        </p:spPr>
        <p:txBody>
          <a:bodyPr wrap="square" rtlCol="0">
            <a:spAutoFit/>
          </a:bodyPr>
          <a:lstStyle/>
          <a:p>
            <a:r>
              <a:rPr lang="en-US" sz="2000" b="1" i="1" dirty="0">
                <a:solidFill>
                  <a:srgbClr val="0070C0"/>
                </a:solidFill>
              </a:rPr>
              <a:t>III. Average of Duration</a:t>
            </a:r>
            <a:endParaRPr lang="en-IN" sz="2000" b="1" i="1" dirty="0">
              <a:solidFill>
                <a:srgbClr val="0070C0"/>
              </a:solidFill>
            </a:endParaRPr>
          </a:p>
        </p:txBody>
      </p:sp>
      <p:sp>
        <p:nvSpPr>
          <p:cNvPr id="32" name="TextBox 31">
            <a:extLst>
              <a:ext uri="{FF2B5EF4-FFF2-40B4-BE49-F238E27FC236}">
                <a16:creationId xmlns:a16="http://schemas.microsoft.com/office/drawing/2014/main" id="{AF75EF10-498D-00E9-9645-A57DC0E3A95F}"/>
              </a:ext>
            </a:extLst>
          </p:cNvPr>
          <p:cNvSpPr txBox="1"/>
          <p:nvPr/>
        </p:nvSpPr>
        <p:spPr>
          <a:xfrm>
            <a:off x="540327" y="4757886"/>
            <a:ext cx="3783798" cy="400110"/>
          </a:xfrm>
          <a:prstGeom prst="rect">
            <a:avLst/>
          </a:prstGeom>
          <a:noFill/>
        </p:spPr>
        <p:txBody>
          <a:bodyPr wrap="square" rtlCol="0">
            <a:spAutoFit/>
          </a:bodyPr>
          <a:lstStyle/>
          <a:p>
            <a:r>
              <a:rPr lang="en-US" sz="2000" b="1" i="1" dirty="0">
                <a:solidFill>
                  <a:srgbClr val="0070C0"/>
                </a:solidFill>
              </a:rPr>
              <a:t>IV. Average of No. of Credit Cards</a:t>
            </a:r>
            <a:endParaRPr lang="en-IN" sz="2000" b="1" i="1" dirty="0">
              <a:solidFill>
                <a:srgbClr val="0070C0"/>
              </a:solidFill>
            </a:endParaRPr>
          </a:p>
        </p:txBody>
      </p:sp>
      <p:sp>
        <p:nvSpPr>
          <p:cNvPr id="33" name="TextBox 32">
            <a:extLst>
              <a:ext uri="{FF2B5EF4-FFF2-40B4-BE49-F238E27FC236}">
                <a16:creationId xmlns:a16="http://schemas.microsoft.com/office/drawing/2014/main" id="{5459DB98-E3E3-70D0-692B-2A6CA56C1815}"/>
              </a:ext>
            </a:extLst>
          </p:cNvPr>
          <p:cNvSpPr txBox="1"/>
          <p:nvPr/>
        </p:nvSpPr>
        <p:spPr>
          <a:xfrm>
            <a:off x="606829" y="5800821"/>
            <a:ext cx="3175462" cy="400110"/>
          </a:xfrm>
          <a:prstGeom prst="rect">
            <a:avLst/>
          </a:prstGeom>
          <a:noFill/>
        </p:spPr>
        <p:txBody>
          <a:bodyPr wrap="square" rtlCol="0">
            <a:spAutoFit/>
          </a:bodyPr>
          <a:lstStyle/>
          <a:p>
            <a:r>
              <a:rPr lang="en-US" sz="2000" b="1" i="1" dirty="0">
                <a:solidFill>
                  <a:srgbClr val="0070C0"/>
                </a:solidFill>
              </a:rPr>
              <a:t>V. Average of No. of Loans</a:t>
            </a:r>
            <a:endParaRPr lang="en-IN" sz="2000" b="1" i="1" dirty="0">
              <a:solidFill>
                <a:srgbClr val="0070C0"/>
              </a:solidFill>
            </a:endParaRPr>
          </a:p>
        </p:txBody>
      </p:sp>
      <p:sp>
        <p:nvSpPr>
          <p:cNvPr id="34" name="TextBox 33">
            <a:extLst>
              <a:ext uri="{FF2B5EF4-FFF2-40B4-BE49-F238E27FC236}">
                <a16:creationId xmlns:a16="http://schemas.microsoft.com/office/drawing/2014/main" id="{5C9CA62C-E73C-C11E-62BA-D0269B1AA8DB}"/>
              </a:ext>
            </a:extLst>
          </p:cNvPr>
          <p:cNvSpPr txBox="1"/>
          <p:nvPr/>
        </p:nvSpPr>
        <p:spPr>
          <a:xfrm>
            <a:off x="540327" y="2645615"/>
            <a:ext cx="3175462" cy="400110"/>
          </a:xfrm>
          <a:prstGeom prst="rect">
            <a:avLst/>
          </a:prstGeom>
          <a:noFill/>
        </p:spPr>
        <p:txBody>
          <a:bodyPr wrap="square" rtlCol="0">
            <a:spAutoFit/>
          </a:bodyPr>
          <a:lstStyle/>
          <a:p>
            <a:r>
              <a:rPr lang="en-US" sz="2000" b="1" i="1" dirty="0">
                <a:solidFill>
                  <a:srgbClr val="0070C0"/>
                </a:solidFill>
              </a:rPr>
              <a:t>II. Average of Age</a:t>
            </a:r>
            <a:endParaRPr lang="en-IN" sz="2000" b="1" i="1" dirty="0">
              <a:solidFill>
                <a:srgbClr val="0070C0"/>
              </a:solidFill>
            </a:endParaRPr>
          </a:p>
        </p:txBody>
      </p:sp>
      <p:sp>
        <p:nvSpPr>
          <p:cNvPr id="35" name="TextBox 34">
            <a:extLst>
              <a:ext uri="{FF2B5EF4-FFF2-40B4-BE49-F238E27FC236}">
                <a16:creationId xmlns:a16="http://schemas.microsoft.com/office/drawing/2014/main" id="{8FAD24A0-4A01-0583-BFAA-0DE4F3C94F40}"/>
              </a:ext>
            </a:extLst>
          </p:cNvPr>
          <p:cNvSpPr txBox="1"/>
          <p:nvPr/>
        </p:nvSpPr>
        <p:spPr>
          <a:xfrm>
            <a:off x="4544655" y="729662"/>
            <a:ext cx="1344775" cy="523220"/>
          </a:xfrm>
          <a:prstGeom prst="rect">
            <a:avLst/>
          </a:prstGeom>
          <a:noFill/>
        </p:spPr>
        <p:txBody>
          <a:bodyPr wrap="square" rtlCol="0">
            <a:spAutoFit/>
          </a:bodyPr>
          <a:lstStyle/>
          <a:p>
            <a:pPr algn="ctr"/>
            <a:r>
              <a:rPr lang="en-US" sz="1400" b="1" i="1" dirty="0">
                <a:solidFill>
                  <a:schemeClr val="accent2"/>
                </a:solidFill>
              </a:rPr>
              <a:t>Active</a:t>
            </a:r>
            <a:br>
              <a:rPr lang="en-US" sz="1400" b="1" i="1" dirty="0">
                <a:solidFill>
                  <a:schemeClr val="accent2"/>
                </a:solidFill>
              </a:rPr>
            </a:br>
            <a:r>
              <a:rPr lang="en-US" sz="1400" b="1" i="1" dirty="0">
                <a:solidFill>
                  <a:schemeClr val="accent2"/>
                </a:solidFill>
              </a:rPr>
              <a:t>Customers</a:t>
            </a:r>
            <a:endParaRPr lang="en-IN" sz="1400" b="1" i="1" dirty="0">
              <a:solidFill>
                <a:schemeClr val="accent2"/>
              </a:solidFill>
            </a:endParaRPr>
          </a:p>
        </p:txBody>
      </p:sp>
      <p:sp>
        <p:nvSpPr>
          <p:cNvPr id="36" name="TextBox 35">
            <a:extLst>
              <a:ext uri="{FF2B5EF4-FFF2-40B4-BE49-F238E27FC236}">
                <a16:creationId xmlns:a16="http://schemas.microsoft.com/office/drawing/2014/main" id="{90EC63D3-9299-E5BD-ED4E-56E594C8492F}"/>
              </a:ext>
            </a:extLst>
          </p:cNvPr>
          <p:cNvSpPr txBox="1"/>
          <p:nvPr/>
        </p:nvSpPr>
        <p:spPr>
          <a:xfrm>
            <a:off x="6193040" y="723414"/>
            <a:ext cx="1344775" cy="523220"/>
          </a:xfrm>
          <a:prstGeom prst="rect">
            <a:avLst/>
          </a:prstGeom>
          <a:noFill/>
        </p:spPr>
        <p:txBody>
          <a:bodyPr wrap="square" rtlCol="0">
            <a:spAutoFit/>
          </a:bodyPr>
          <a:lstStyle/>
          <a:p>
            <a:pPr algn="ctr"/>
            <a:r>
              <a:rPr lang="en-US" sz="1400" b="1" i="1" dirty="0">
                <a:solidFill>
                  <a:schemeClr val="accent2"/>
                </a:solidFill>
              </a:rPr>
              <a:t>Inactive</a:t>
            </a:r>
            <a:br>
              <a:rPr lang="en-US" sz="1400" b="1" i="1" dirty="0">
                <a:solidFill>
                  <a:schemeClr val="accent2"/>
                </a:solidFill>
              </a:rPr>
            </a:br>
            <a:r>
              <a:rPr lang="en-US" sz="1400" b="1" i="1" dirty="0">
                <a:solidFill>
                  <a:schemeClr val="accent2"/>
                </a:solidFill>
              </a:rPr>
              <a:t>Customers</a:t>
            </a:r>
            <a:endParaRPr lang="en-IN" sz="1400" b="1" i="1" dirty="0">
              <a:solidFill>
                <a:schemeClr val="accent2"/>
              </a:solidFill>
            </a:endParaRPr>
          </a:p>
        </p:txBody>
      </p:sp>
      <p:sp>
        <p:nvSpPr>
          <p:cNvPr id="37" name="TextBox 36">
            <a:extLst>
              <a:ext uri="{FF2B5EF4-FFF2-40B4-BE49-F238E27FC236}">
                <a16:creationId xmlns:a16="http://schemas.microsoft.com/office/drawing/2014/main" id="{06C70DFF-A68A-529D-2C9C-EDC69CAB8CF5}"/>
              </a:ext>
            </a:extLst>
          </p:cNvPr>
          <p:cNvSpPr txBox="1"/>
          <p:nvPr/>
        </p:nvSpPr>
        <p:spPr>
          <a:xfrm>
            <a:off x="7736026" y="746494"/>
            <a:ext cx="1538854" cy="523220"/>
          </a:xfrm>
          <a:prstGeom prst="rect">
            <a:avLst/>
          </a:prstGeom>
          <a:noFill/>
        </p:spPr>
        <p:txBody>
          <a:bodyPr wrap="square" rtlCol="0">
            <a:spAutoFit/>
          </a:bodyPr>
          <a:lstStyle/>
          <a:p>
            <a:pPr algn="ctr"/>
            <a:r>
              <a:rPr lang="en-US" sz="1400" b="1" i="1" dirty="0">
                <a:solidFill>
                  <a:schemeClr val="accent2"/>
                </a:solidFill>
              </a:rPr>
              <a:t>Active to Inactive</a:t>
            </a:r>
            <a:br>
              <a:rPr lang="en-US" sz="1400" b="1" i="1" dirty="0">
                <a:solidFill>
                  <a:schemeClr val="accent2"/>
                </a:solidFill>
              </a:rPr>
            </a:br>
            <a:r>
              <a:rPr lang="en-US" sz="1400" b="1" i="1" dirty="0">
                <a:solidFill>
                  <a:schemeClr val="accent2"/>
                </a:solidFill>
              </a:rPr>
              <a:t>Customers</a:t>
            </a:r>
            <a:endParaRPr lang="en-IN" sz="1400" b="1" i="1" dirty="0">
              <a:solidFill>
                <a:schemeClr val="accent2"/>
              </a:solidFill>
            </a:endParaRPr>
          </a:p>
        </p:txBody>
      </p:sp>
      <p:sp>
        <p:nvSpPr>
          <p:cNvPr id="38" name="TextBox 37">
            <a:extLst>
              <a:ext uri="{FF2B5EF4-FFF2-40B4-BE49-F238E27FC236}">
                <a16:creationId xmlns:a16="http://schemas.microsoft.com/office/drawing/2014/main" id="{E26BAE62-F915-19CB-71ED-D6B0792F0394}"/>
              </a:ext>
            </a:extLst>
          </p:cNvPr>
          <p:cNvSpPr txBox="1"/>
          <p:nvPr/>
        </p:nvSpPr>
        <p:spPr>
          <a:xfrm>
            <a:off x="9331002" y="746494"/>
            <a:ext cx="1663860" cy="523220"/>
          </a:xfrm>
          <a:prstGeom prst="rect">
            <a:avLst/>
          </a:prstGeom>
          <a:noFill/>
        </p:spPr>
        <p:txBody>
          <a:bodyPr wrap="square" rtlCol="0">
            <a:spAutoFit/>
          </a:bodyPr>
          <a:lstStyle/>
          <a:p>
            <a:pPr algn="ctr"/>
            <a:r>
              <a:rPr lang="en-US" sz="1400" b="1" i="1" dirty="0">
                <a:solidFill>
                  <a:schemeClr val="accent2"/>
                </a:solidFill>
              </a:rPr>
              <a:t>Inactive to Active</a:t>
            </a:r>
            <a:br>
              <a:rPr lang="en-US" sz="1400" b="1" i="1" dirty="0">
                <a:solidFill>
                  <a:schemeClr val="accent2"/>
                </a:solidFill>
              </a:rPr>
            </a:br>
            <a:r>
              <a:rPr lang="en-US" sz="1400" b="1" i="1" dirty="0">
                <a:solidFill>
                  <a:schemeClr val="accent2"/>
                </a:solidFill>
              </a:rPr>
              <a:t>Customers</a:t>
            </a:r>
            <a:endParaRPr lang="en-IN" sz="1400" b="1" i="1" dirty="0">
              <a:solidFill>
                <a:schemeClr val="accent2"/>
              </a:solidFill>
            </a:endParaRPr>
          </a:p>
        </p:txBody>
      </p:sp>
    </p:spTree>
    <p:extLst>
      <p:ext uri="{BB962C8B-B14F-4D97-AF65-F5344CB8AC3E}">
        <p14:creationId xmlns:p14="http://schemas.microsoft.com/office/powerpoint/2010/main" val="261289770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263E3-BEC3-F5C0-053A-FB78996AD68C}"/>
              </a:ext>
            </a:extLst>
          </p:cNvPr>
          <p:cNvSpPr>
            <a:spLocks noGrp="1"/>
          </p:cNvSpPr>
          <p:nvPr>
            <p:ph type="title"/>
          </p:nvPr>
        </p:nvSpPr>
        <p:spPr>
          <a:xfrm>
            <a:off x="372182" y="291593"/>
            <a:ext cx="11396749" cy="703306"/>
          </a:xfrm>
        </p:spPr>
        <p:txBody>
          <a:bodyPr>
            <a:normAutofit/>
          </a:bodyPr>
          <a:lstStyle/>
          <a:p>
            <a:pPr algn="l"/>
            <a:r>
              <a:rPr lang="en-US" sz="1800" b="1" dirty="0">
                <a:effectLst>
                  <a:outerShdw blurRad="38100" dist="38100" dir="2700000" algn="tl">
                    <a:srgbClr val="000000">
                      <a:alpha val="43137"/>
                    </a:srgbClr>
                  </a:outerShdw>
                </a:effectLst>
              </a:rPr>
              <a:t>5. </a:t>
            </a:r>
            <a:r>
              <a:rPr lang="en-US" sz="1800" b="1" i="0" u="none" strike="noStrike" baseline="0" dirty="0">
                <a:solidFill>
                  <a:srgbClr val="000000"/>
                </a:solidFill>
                <a:effectLst>
                  <a:outerShdw blurRad="38100" dist="38100" dir="2700000" algn="tl">
                    <a:srgbClr val="000000">
                      <a:alpha val="43137"/>
                    </a:srgbClr>
                  </a:outerShdw>
                </a:effectLst>
              </a:rPr>
              <a:t>For customers of different segments (Graduates, Individuals, VIPs) perform a similar comparison on the below metrics and report any significant difference: </a:t>
            </a:r>
            <a:endParaRPr lang="en-IN" sz="1800" b="1" dirty="0">
              <a:effectLst>
                <a:outerShdw blurRad="38100" dist="38100" dir="2700000" algn="tl">
                  <a:srgbClr val="000000">
                    <a:alpha val="43137"/>
                  </a:srgbClr>
                </a:outerShdw>
              </a:effectLst>
            </a:endParaRPr>
          </a:p>
        </p:txBody>
      </p:sp>
      <p:graphicFrame>
        <p:nvGraphicFramePr>
          <p:cNvPr id="4" name="Content Placeholder 3" descr="SmartArt Placeholder - Block List">
            <a:extLst>
              <a:ext uri="{FF2B5EF4-FFF2-40B4-BE49-F238E27FC236}">
                <a16:creationId xmlns:a16="http://schemas.microsoft.com/office/drawing/2014/main" id="{64F364FC-BE07-A21D-BD87-21CBC40EC9EE}"/>
              </a:ext>
            </a:extLst>
          </p:cNvPr>
          <p:cNvGraphicFramePr>
            <a:graphicFrameLocks/>
          </p:cNvGraphicFramePr>
          <p:nvPr>
            <p:extLst>
              <p:ext uri="{D42A27DB-BD31-4B8C-83A1-F6EECF244321}">
                <p14:modId xmlns:p14="http://schemas.microsoft.com/office/powerpoint/2010/main" val="1580478956"/>
              </p:ext>
            </p:extLst>
          </p:nvPr>
        </p:nvGraphicFramePr>
        <p:xfrm>
          <a:off x="7764087" y="3233648"/>
          <a:ext cx="3232384" cy="341533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5" name="Group 4">
            <a:extLst>
              <a:ext uri="{FF2B5EF4-FFF2-40B4-BE49-F238E27FC236}">
                <a16:creationId xmlns:a16="http://schemas.microsoft.com/office/drawing/2014/main" id="{DD740E34-9FDF-73D4-495A-B79096D82DF3}"/>
              </a:ext>
            </a:extLst>
          </p:cNvPr>
          <p:cNvGrpSpPr/>
          <p:nvPr/>
        </p:nvGrpSpPr>
        <p:grpSpPr>
          <a:xfrm>
            <a:off x="9457617" y="2328247"/>
            <a:ext cx="1538854" cy="923312"/>
            <a:chOff x="394" y="168813"/>
            <a:chExt cx="1538854" cy="923312"/>
          </a:xfrm>
        </p:grpSpPr>
        <p:sp>
          <p:nvSpPr>
            <p:cNvPr id="6" name="Rectangle 5">
              <a:extLst>
                <a:ext uri="{FF2B5EF4-FFF2-40B4-BE49-F238E27FC236}">
                  <a16:creationId xmlns:a16="http://schemas.microsoft.com/office/drawing/2014/main" id="{571176F2-C761-4779-15E8-D99DE538CEE9}"/>
                </a:ext>
              </a:extLst>
            </p:cNvPr>
            <p:cNvSpPr/>
            <p:nvPr/>
          </p:nvSpPr>
          <p:spPr>
            <a:xfrm>
              <a:off x="394" y="168813"/>
              <a:ext cx="1538854" cy="923312"/>
            </a:xfrm>
            <a:prstGeom prst="rect">
              <a:avLst/>
            </a:prstGeom>
            <a:noFill/>
            <a:ln>
              <a:solidFill>
                <a:schemeClr val="accent1"/>
              </a:solidFill>
              <a:prstDash val="lgDash"/>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7" name="TextBox 6">
              <a:extLst>
                <a:ext uri="{FF2B5EF4-FFF2-40B4-BE49-F238E27FC236}">
                  <a16:creationId xmlns:a16="http://schemas.microsoft.com/office/drawing/2014/main" id="{F600AD3B-9CCC-05E5-6261-46ACF29F7023}"/>
                </a:ext>
              </a:extLst>
            </p:cNvPr>
            <p:cNvSpPr txBox="1"/>
            <p:nvPr/>
          </p:nvSpPr>
          <p:spPr>
            <a:xfrm>
              <a:off x="394" y="168813"/>
              <a:ext cx="1538854" cy="92331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0960" tIns="60960" rIns="60960" bIns="60960" numCol="1" spcCol="1270" anchor="ctr" anchorCtr="0">
              <a:noAutofit/>
            </a:bodyPr>
            <a:lstStyle/>
            <a:p>
              <a:pPr lvl="0" algn="ctr"/>
              <a:r>
                <a:rPr lang="en-US" sz="1200" b="1" dirty="0">
                  <a:solidFill>
                    <a:schemeClr val="tx1"/>
                  </a:solidFill>
                </a:rPr>
                <a:t>Graduated - 24</a:t>
              </a:r>
            </a:p>
            <a:p>
              <a:pPr lvl="0" algn="ctr"/>
              <a:r>
                <a:rPr lang="en-US" sz="1200" b="1" dirty="0">
                  <a:solidFill>
                    <a:schemeClr val="tx1"/>
                  </a:solidFill>
                </a:rPr>
                <a:t>Individuals - 49</a:t>
              </a:r>
            </a:p>
            <a:p>
              <a:pPr lvl="0" algn="ctr"/>
              <a:r>
                <a:rPr lang="en-US" sz="1200" b="1" dirty="0">
                  <a:solidFill>
                    <a:schemeClr val="tx1"/>
                  </a:solidFill>
                </a:rPr>
                <a:t>VIP - 55</a:t>
              </a:r>
              <a:endParaRPr lang="en-US" sz="1200" dirty="0">
                <a:solidFill>
                  <a:schemeClr val="tx1"/>
                </a:solidFill>
              </a:endParaRPr>
            </a:p>
          </p:txBody>
        </p:sp>
      </p:grpSp>
      <p:grpSp>
        <p:nvGrpSpPr>
          <p:cNvPr id="8" name="Group 7">
            <a:extLst>
              <a:ext uri="{FF2B5EF4-FFF2-40B4-BE49-F238E27FC236}">
                <a16:creationId xmlns:a16="http://schemas.microsoft.com/office/drawing/2014/main" id="{5F2726B0-8F1E-E2A9-C072-FF4C94B63AE5}"/>
              </a:ext>
            </a:extLst>
          </p:cNvPr>
          <p:cNvGrpSpPr/>
          <p:nvPr/>
        </p:nvGrpSpPr>
        <p:grpSpPr>
          <a:xfrm>
            <a:off x="7764087" y="2336559"/>
            <a:ext cx="1538854" cy="923312"/>
            <a:chOff x="394" y="168813"/>
            <a:chExt cx="1538854" cy="923312"/>
          </a:xfrm>
        </p:grpSpPr>
        <p:sp>
          <p:nvSpPr>
            <p:cNvPr id="9" name="Rectangle 8">
              <a:extLst>
                <a:ext uri="{FF2B5EF4-FFF2-40B4-BE49-F238E27FC236}">
                  <a16:creationId xmlns:a16="http://schemas.microsoft.com/office/drawing/2014/main" id="{340476BA-3608-88B5-4F79-A2E6B2EEAB41}"/>
                </a:ext>
              </a:extLst>
            </p:cNvPr>
            <p:cNvSpPr/>
            <p:nvPr/>
          </p:nvSpPr>
          <p:spPr>
            <a:xfrm>
              <a:off x="394" y="168813"/>
              <a:ext cx="1538854" cy="923312"/>
            </a:xfrm>
            <a:prstGeom prst="rect">
              <a:avLst/>
            </a:prstGeom>
            <a:noFill/>
            <a:ln>
              <a:solidFill>
                <a:schemeClr val="accent1"/>
              </a:solidFill>
              <a:prstDash val="lgDash"/>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10" name="TextBox 9">
              <a:extLst>
                <a:ext uri="{FF2B5EF4-FFF2-40B4-BE49-F238E27FC236}">
                  <a16:creationId xmlns:a16="http://schemas.microsoft.com/office/drawing/2014/main" id="{75EE6269-81F4-5D13-70C9-B778373A9CD1}"/>
                </a:ext>
              </a:extLst>
            </p:cNvPr>
            <p:cNvSpPr txBox="1"/>
            <p:nvPr/>
          </p:nvSpPr>
          <p:spPr>
            <a:xfrm>
              <a:off x="394" y="168813"/>
              <a:ext cx="1538854" cy="92331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200" b="1" kern="1200" dirty="0">
                  <a:solidFill>
                    <a:schemeClr val="tx1"/>
                  </a:solidFill>
                </a:rPr>
                <a:t>Graduated - 23</a:t>
              </a:r>
            </a:p>
            <a:p>
              <a:pPr marL="0" lvl="0" indent="0" algn="ctr" defTabSz="711200">
                <a:lnSpc>
                  <a:spcPct val="90000"/>
                </a:lnSpc>
                <a:spcBef>
                  <a:spcPct val="0"/>
                </a:spcBef>
                <a:spcAft>
                  <a:spcPct val="35000"/>
                </a:spcAft>
                <a:buNone/>
              </a:pPr>
              <a:r>
                <a:rPr lang="en-US" sz="1200" b="1" kern="1200" dirty="0">
                  <a:solidFill>
                    <a:schemeClr val="tx1"/>
                  </a:solidFill>
                </a:rPr>
                <a:t>Individuals - 51</a:t>
              </a:r>
            </a:p>
            <a:p>
              <a:pPr marL="0" lvl="0" indent="0" algn="ctr" defTabSz="711200">
                <a:lnSpc>
                  <a:spcPct val="90000"/>
                </a:lnSpc>
                <a:spcBef>
                  <a:spcPct val="0"/>
                </a:spcBef>
                <a:spcAft>
                  <a:spcPct val="35000"/>
                </a:spcAft>
                <a:buNone/>
              </a:pPr>
              <a:r>
                <a:rPr lang="en-US" sz="1200" b="1" kern="1200" dirty="0">
                  <a:solidFill>
                    <a:schemeClr val="tx1"/>
                  </a:solidFill>
                </a:rPr>
                <a:t>VIP - 58</a:t>
              </a:r>
              <a:endParaRPr lang="en-US" sz="1200" kern="1200" dirty="0">
                <a:solidFill>
                  <a:schemeClr val="tx1"/>
                </a:solidFill>
              </a:endParaRPr>
            </a:p>
          </p:txBody>
        </p:sp>
      </p:grpSp>
      <p:grpSp>
        <p:nvGrpSpPr>
          <p:cNvPr id="11" name="Group 10">
            <a:extLst>
              <a:ext uri="{FF2B5EF4-FFF2-40B4-BE49-F238E27FC236}">
                <a16:creationId xmlns:a16="http://schemas.microsoft.com/office/drawing/2014/main" id="{E27744E5-EFA7-0E1E-3408-1C267DA42425}"/>
              </a:ext>
            </a:extLst>
          </p:cNvPr>
          <p:cNvGrpSpPr/>
          <p:nvPr/>
        </p:nvGrpSpPr>
        <p:grpSpPr>
          <a:xfrm>
            <a:off x="6070557" y="2321122"/>
            <a:ext cx="1538854" cy="923312"/>
            <a:chOff x="394" y="168813"/>
            <a:chExt cx="1538854" cy="923312"/>
          </a:xfrm>
        </p:grpSpPr>
        <p:sp>
          <p:nvSpPr>
            <p:cNvPr id="12" name="Rectangle 11">
              <a:extLst>
                <a:ext uri="{FF2B5EF4-FFF2-40B4-BE49-F238E27FC236}">
                  <a16:creationId xmlns:a16="http://schemas.microsoft.com/office/drawing/2014/main" id="{BD224B82-FD35-D982-1112-7513B9EFAAE4}"/>
                </a:ext>
              </a:extLst>
            </p:cNvPr>
            <p:cNvSpPr/>
            <p:nvPr/>
          </p:nvSpPr>
          <p:spPr>
            <a:xfrm>
              <a:off x="394" y="168813"/>
              <a:ext cx="1538854" cy="923312"/>
            </a:xfrm>
            <a:prstGeom prst="rect">
              <a:avLst/>
            </a:prstGeom>
            <a:noFill/>
            <a:ln>
              <a:solidFill>
                <a:schemeClr val="accent1"/>
              </a:solidFill>
              <a:prstDash val="lgDash"/>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13" name="TextBox 12">
              <a:extLst>
                <a:ext uri="{FF2B5EF4-FFF2-40B4-BE49-F238E27FC236}">
                  <a16:creationId xmlns:a16="http://schemas.microsoft.com/office/drawing/2014/main" id="{79415804-9A60-0667-D94B-2B0D64E36D99}"/>
                </a:ext>
              </a:extLst>
            </p:cNvPr>
            <p:cNvSpPr txBox="1"/>
            <p:nvPr/>
          </p:nvSpPr>
          <p:spPr>
            <a:xfrm>
              <a:off x="394" y="168813"/>
              <a:ext cx="1538854" cy="92331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200" b="1" kern="1200" dirty="0">
                  <a:solidFill>
                    <a:schemeClr val="tx1"/>
                  </a:solidFill>
                </a:rPr>
                <a:t>Graduated - 24</a:t>
              </a:r>
            </a:p>
            <a:p>
              <a:pPr marL="0" lvl="0" indent="0" algn="ctr" defTabSz="711200">
                <a:lnSpc>
                  <a:spcPct val="90000"/>
                </a:lnSpc>
                <a:spcBef>
                  <a:spcPct val="0"/>
                </a:spcBef>
                <a:spcAft>
                  <a:spcPct val="35000"/>
                </a:spcAft>
                <a:buNone/>
              </a:pPr>
              <a:r>
                <a:rPr lang="en-US" sz="1200" b="1" kern="1200" dirty="0">
                  <a:solidFill>
                    <a:schemeClr val="tx1"/>
                  </a:solidFill>
                </a:rPr>
                <a:t>Individuals - 49</a:t>
              </a:r>
            </a:p>
            <a:p>
              <a:pPr marL="0" lvl="0" indent="0" algn="ctr" defTabSz="711200">
                <a:lnSpc>
                  <a:spcPct val="90000"/>
                </a:lnSpc>
                <a:spcBef>
                  <a:spcPct val="0"/>
                </a:spcBef>
                <a:spcAft>
                  <a:spcPct val="35000"/>
                </a:spcAft>
                <a:buNone/>
              </a:pPr>
              <a:r>
                <a:rPr lang="en-US" sz="1200" b="1" kern="1200" dirty="0">
                  <a:solidFill>
                    <a:schemeClr val="tx1"/>
                  </a:solidFill>
                </a:rPr>
                <a:t>VIP - 50</a:t>
              </a:r>
              <a:endParaRPr lang="en-US" sz="1200" kern="1200" dirty="0">
                <a:solidFill>
                  <a:schemeClr val="tx1"/>
                </a:solidFill>
              </a:endParaRPr>
            </a:p>
          </p:txBody>
        </p:sp>
      </p:grpSp>
      <p:graphicFrame>
        <p:nvGraphicFramePr>
          <p:cNvPr id="14" name="Content Placeholder 3" descr="SmartArt Placeholder - Block List">
            <a:extLst>
              <a:ext uri="{FF2B5EF4-FFF2-40B4-BE49-F238E27FC236}">
                <a16:creationId xmlns:a16="http://schemas.microsoft.com/office/drawing/2014/main" id="{694857D8-3A05-5236-2288-9AB3ED03F8D2}"/>
              </a:ext>
            </a:extLst>
          </p:cNvPr>
          <p:cNvGraphicFramePr>
            <a:graphicFrameLocks/>
          </p:cNvGraphicFramePr>
          <p:nvPr>
            <p:extLst>
              <p:ext uri="{D42A27DB-BD31-4B8C-83A1-F6EECF244321}">
                <p14:modId xmlns:p14="http://schemas.microsoft.com/office/powerpoint/2010/main" val="3087107027"/>
              </p:ext>
            </p:extLst>
          </p:nvPr>
        </p:nvGraphicFramePr>
        <p:xfrm>
          <a:off x="4427914" y="3250273"/>
          <a:ext cx="3232384" cy="3415336"/>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pSp>
        <p:nvGrpSpPr>
          <p:cNvPr id="15" name="Group 14">
            <a:extLst>
              <a:ext uri="{FF2B5EF4-FFF2-40B4-BE49-F238E27FC236}">
                <a16:creationId xmlns:a16="http://schemas.microsoft.com/office/drawing/2014/main" id="{91EF3E24-5D9B-28A0-E618-9C695716FF37}"/>
              </a:ext>
            </a:extLst>
          </p:cNvPr>
          <p:cNvGrpSpPr/>
          <p:nvPr/>
        </p:nvGrpSpPr>
        <p:grpSpPr>
          <a:xfrm>
            <a:off x="4427914" y="2321122"/>
            <a:ext cx="1538854" cy="923312"/>
            <a:chOff x="394" y="168813"/>
            <a:chExt cx="1538854" cy="923312"/>
          </a:xfrm>
        </p:grpSpPr>
        <p:sp>
          <p:nvSpPr>
            <p:cNvPr id="16" name="Rectangle 15">
              <a:extLst>
                <a:ext uri="{FF2B5EF4-FFF2-40B4-BE49-F238E27FC236}">
                  <a16:creationId xmlns:a16="http://schemas.microsoft.com/office/drawing/2014/main" id="{AD6ED87B-11C5-DDB9-E9EA-2A53AAF0B609}"/>
                </a:ext>
              </a:extLst>
            </p:cNvPr>
            <p:cNvSpPr/>
            <p:nvPr/>
          </p:nvSpPr>
          <p:spPr>
            <a:xfrm>
              <a:off x="394" y="168813"/>
              <a:ext cx="1538854" cy="923312"/>
            </a:xfrm>
            <a:prstGeom prst="rect">
              <a:avLst/>
            </a:prstGeom>
            <a:noFill/>
            <a:ln>
              <a:solidFill>
                <a:schemeClr val="accent1"/>
              </a:solidFill>
              <a:prstDash val="lgDash"/>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17" name="TextBox 16">
              <a:extLst>
                <a:ext uri="{FF2B5EF4-FFF2-40B4-BE49-F238E27FC236}">
                  <a16:creationId xmlns:a16="http://schemas.microsoft.com/office/drawing/2014/main" id="{A006B57A-2367-9D5F-1F5F-4A06300819D2}"/>
                </a:ext>
              </a:extLst>
            </p:cNvPr>
            <p:cNvSpPr txBox="1"/>
            <p:nvPr/>
          </p:nvSpPr>
          <p:spPr>
            <a:xfrm>
              <a:off x="394" y="168813"/>
              <a:ext cx="1538854" cy="92331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200" b="1" kern="1200" dirty="0">
                  <a:solidFill>
                    <a:schemeClr val="tx1"/>
                  </a:solidFill>
                </a:rPr>
                <a:t>Graduated - 24</a:t>
              </a:r>
            </a:p>
            <a:p>
              <a:pPr marL="0" lvl="0" indent="0" algn="ctr" defTabSz="711200">
                <a:lnSpc>
                  <a:spcPct val="90000"/>
                </a:lnSpc>
                <a:spcBef>
                  <a:spcPct val="0"/>
                </a:spcBef>
                <a:spcAft>
                  <a:spcPct val="35000"/>
                </a:spcAft>
                <a:buNone/>
              </a:pPr>
              <a:r>
                <a:rPr lang="en-US" sz="1200" b="1" kern="1200" dirty="0">
                  <a:solidFill>
                    <a:schemeClr val="tx1"/>
                  </a:solidFill>
                </a:rPr>
                <a:t>Individuals - 47</a:t>
              </a:r>
            </a:p>
            <a:p>
              <a:pPr marL="0" lvl="0" indent="0" algn="ctr" defTabSz="711200">
                <a:lnSpc>
                  <a:spcPct val="90000"/>
                </a:lnSpc>
                <a:spcBef>
                  <a:spcPct val="0"/>
                </a:spcBef>
                <a:spcAft>
                  <a:spcPct val="35000"/>
                </a:spcAft>
                <a:buNone/>
              </a:pPr>
              <a:r>
                <a:rPr lang="en-US" sz="1200" b="1" kern="1200" dirty="0">
                  <a:solidFill>
                    <a:schemeClr val="tx1"/>
                  </a:solidFill>
                </a:rPr>
                <a:t>VIP - 54</a:t>
              </a:r>
              <a:endParaRPr lang="en-US" sz="1200" kern="1200" dirty="0">
                <a:solidFill>
                  <a:schemeClr val="tx1"/>
                </a:solidFill>
              </a:endParaRPr>
            </a:p>
          </p:txBody>
        </p:sp>
      </p:grpSp>
      <p:grpSp>
        <p:nvGrpSpPr>
          <p:cNvPr id="18" name="Group 17">
            <a:extLst>
              <a:ext uri="{FF2B5EF4-FFF2-40B4-BE49-F238E27FC236}">
                <a16:creationId xmlns:a16="http://schemas.microsoft.com/office/drawing/2014/main" id="{84D69681-AA0F-15FF-2F89-5D3733F8CFF0}"/>
              </a:ext>
            </a:extLst>
          </p:cNvPr>
          <p:cNvGrpSpPr/>
          <p:nvPr/>
        </p:nvGrpSpPr>
        <p:grpSpPr>
          <a:xfrm>
            <a:off x="9457617" y="1246303"/>
            <a:ext cx="1538854" cy="923312"/>
            <a:chOff x="394" y="168813"/>
            <a:chExt cx="1538854" cy="923312"/>
          </a:xfrm>
        </p:grpSpPr>
        <p:sp>
          <p:nvSpPr>
            <p:cNvPr id="19" name="Rectangle 18">
              <a:extLst>
                <a:ext uri="{FF2B5EF4-FFF2-40B4-BE49-F238E27FC236}">
                  <a16:creationId xmlns:a16="http://schemas.microsoft.com/office/drawing/2014/main" id="{7E65E0BB-F727-4B02-7474-8542F20C6BA1}"/>
                </a:ext>
              </a:extLst>
            </p:cNvPr>
            <p:cNvSpPr/>
            <p:nvPr/>
          </p:nvSpPr>
          <p:spPr>
            <a:xfrm>
              <a:off x="394" y="168813"/>
              <a:ext cx="1538854" cy="923312"/>
            </a:xfrm>
            <a:prstGeom prst="rect">
              <a:avLst/>
            </a:prstGeom>
            <a:noFill/>
            <a:ln>
              <a:solidFill>
                <a:schemeClr val="accent1"/>
              </a:solidFill>
              <a:prstDash val="lgDash"/>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20" name="TextBox 19">
              <a:extLst>
                <a:ext uri="{FF2B5EF4-FFF2-40B4-BE49-F238E27FC236}">
                  <a16:creationId xmlns:a16="http://schemas.microsoft.com/office/drawing/2014/main" id="{BFB4B48B-DDB2-4FEA-1AC8-97D2A2F2DEB9}"/>
                </a:ext>
              </a:extLst>
            </p:cNvPr>
            <p:cNvSpPr txBox="1"/>
            <p:nvPr/>
          </p:nvSpPr>
          <p:spPr>
            <a:xfrm>
              <a:off x="394" y="168813"/>
              <a:ext cx="1538854" cy="92331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0960" tIns="60960" rIns="60960" bIns="60960" numCol="1" spcCol="1270" anchor="ctr" anchorCtr="0">
              <a:noAutofit/>
            </a:bodyPr>
            <a:lstStyle/>
            <a:p>
              <a:pPr lvl="0" algn="ctr"/>
              <a:r>
                <a:rPr lang="en-US" sz="1200" b="1" dirty="0">
                  <a:solidFill>
                    <a:schemeClr val="tx1"/>
                  </a:solidFill>
                </a:rPr>
                <a:t>Graduated - 104175</a:t>
              </a:r>
            </a:p>
            <a:p>
              <a:pPr lvl="0" algn="ctr"/>
              <a:r>
                <a:rPr lang="en-US" sz="1200" b="1" dirty="0">
                  <a:solidFill>
                    <a:schemeClr val="tx1"/>
                  </a:solidFill>
                </a:rPr>
                <a:t>Individuals - </a:t>
              </a:r>
              <a:r>
                <a:rPr lang="en-US" sz="1200" b="1" dirty="0">
                  <a:solidFill>
                    <a:schemeClr val="tx1"/>
                  </a:solidFill>
                  <a:highlight>
                    <a:srgbClr val="FFFF00"/>
                  </a:highlight>
                </a:rPr>
                <a:t>135300</a:t>
              </a:r>
            </a:p>
            <a:p>
              <a:pPr lvl="0" algn="ctr"/>
              <a:r>
                <a:rPr lang="en-US" sz="1200" b="1" dirty="0">
                  <a:solidFill>
                    <a:schemeClr val="tx1"/>
                  </a:solidFill>
                </a:rPr>
                <a:t>VIP - 164102</a:t>
              </a:r>
              <a:endParaRPr lang="en-US" sz="1200" dirty="0">
                <a:solidFill>
                  <a:schemeClr val="tx1"/>
                </a:solidFill>
              </a:endParaRPr>
            </a:p>
          </p:txBody>
        </p:sp>
      </p:grpSp>
      <p:grpSp>
        <p:nvGrpSpPr>
          <p:cNvPr id="21" name="Group 20">
            <a:extLst>
              <a:ext uri="{FF2B5EF4-FFF2-40B4-BE49-F238E27FC236}">
                <a16:creationId xmlns:a16="http://schemas.microsoft.com/office/drawing/2014/main" id="{99AAE301-95E8-3505-A430-C1041E366F63}"/>
              </a:ext>
            </a:extLst>
          </p:cNvPr>
          <p:cNvGrpSpPr/>
          <p:nvPr/>
        </p:nvGrpSpPr>
        <p:grpSpPr>
          <a:xfrm>
            <a:off x="7764087" y="1246303"/>
            <a:ext cx="1538854" cy="923312"/>
            <a:chOff x="394" y="168813"/>
            <a:chExt cx="1538854" cy="923312"/>
          </a:xfrm>
        </p:grpSpPr>
        <p:sp>
          <p:nvSpPr>
            <p:cNvPr id="22" name="Rectangle 21">
              <a:extLst>
                <a:ext uri="{FF2B5EF4-FFF2-40B4-BE49-F238E27FC236}">
                  <a16:creationId xmlns:a16="http://schemas.microsoft.com/office/drawing/2014/main" id="{988EAEAA-9B7E-80F0-37C6-A1A8F7C97C8D}"/>
                </a:ext>
              </a:extLst>
            </p:cNvPr>
            <p:cNvSpPr/>
            <p:nvPr/>
          </p:nvSpPr>
          <p:spPr>
            <a:xfrm>
              <a:off x="394" y="168813"/>
              <a:ext cx="1538854" cy="923312"/>
            </a:xfrm>
            <a:prstGeom prst="rect">
              <a:avLst/>
            </a:prstGeom>
            <a:noFill/>
            <a:ln>
              <a:solidFill>
                <a:schemeClr val="accent1"/>
              </a:solidFill>
              <a:prstDash val="lgDash"/>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23" name="TextBox 22">
              <a:extLst>
                <a:ext uri="{FF2B5EF4-FFF2-40B4-BE49-F238E27FC236}">
                  <a16:creationId xmlns:a16="http://schemas.microsoft.com/office/drawing/2014/main" id="{F8298A87-CEF0-17DA-4861-B4C9F228BDBB}"/>
                </a:ext>
              </a:extLst>
            </p:cNvPr>
            <p:cNvSpPr txBox="1"/>
            <p:nvPr/>
          </p:nvSpPr>
          <p:spPr>
            <a:xfrm>
              <a:off x="394" y="168813"/>
              <a:ext cx="1538854" cy="92331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200" b="1" kern="1200" dirty="0">
                  <a:solidFill>
                    <a:schemeClr val="tx1"/>
                  </a:solidFill>
                </a:rPr>
                <a:t>Graduated - 102603</a:t>
              </a:r>
            </a:p>
            <a:p>
              <a:pPr marL="0" lvl="0" indent="0" algn="ctr" defTabSz="711200">
                <a:lnSpc>
                  <a:spcPct val="90000"/>
                </a:lnSpc>
                <a:spcBef>
                  <a:spcPct val="0"/>
                </a:spcBef>
                <a:spcAft>
                  <a:spcPct val="35000"/>
                </a:spcAft>
                <a:buNone/>
              </a:pPr>
              <a:r>
                <a:rPr lang="en-US" sz="1200" b="1" kern="1200" dirty="0">
                  <a:solidFill>
                    <a:schemeClr val="tx1"/>
                  </a:solidFill>
                </a:rPr>
                <a:t>Individuals - </a:t>
              </a:r>
              <a:r>
                <a:rPr lang="en-US" sz="1200" b="1" kern="1200" dirty="0">
                  <a:solidFill>
                    <a:schemeClr val="tx1"/>
                  </a:solidFill>
                  <a:highlight>
                    <a:srgbClr val="FFFF00"/>
                  </a:highlight>
                </a:rPr>
                <a:t>1439128</a:t>
              </a:r>
            </a:p>
            <a:p>
              <a:pPr marL="0" lvl="0" indent="0" algn="ctr" defTabSz="711200">
                <a:lnSpc>
                  <a:spcPct val="90000"/>
                </a:lnSpc>
                <a:spcBef>
                  <a:spcPct val="0"/>
                </a:spcBef>
                <a:spcAft>
                  <a:spcPct val="35000"/>
                </a:spcAft>
                <a:buNone/>
              </a:pPr>
              <a:r>
                <a:rPr lang="en-US" sz="1200" b="1" kern="1200" dirty="0">
                  <a:solidFill>
                    <a:schemeClr val="tx1"/>
                  </a:solidFill>
                </a:rPr>
                <a:t>VIP - 137650</a:t>
              </a:r>
              <a:endParaRPr lang="en-US" sz="1200" kern="1200" dirty="0">
                <a:solidFill>
                  <a:schemeClr val="tx1"/>
                </a:solidFill>
              </a:endParaRPr>
            </a:p>
          </p:txBody>
        </p:sp>
      </p:grpSp>
      <p:grpSp>
        <p:nvGrpSpPr>
          <p:cNvPr id="24" name="Group 23">
            <a:extLst>
              <a:ext uri="{FF2B5EF4-FFF2-40B4-BE49-F238E27FC236}">
                <a16:creationId xmlns:a16="http://schemas.microsoft.com/office/drawing/2014/main" id="{4540FE3E-C2BA-D08E-9A31-F3FAF463CB1C}"/>
              </a:ext>
            </a:extLst>
          </p:cNvPr>
          <p:cNvGrpSpPr/>
          <p:nvPr/>
        </p:nvGrpSpPr>
        <p:grpSpPr>
          <a:xfrm>
            <a:off x="6044106" y="1249553"/>
            <a:ext cx="1538854" cy="923312"/>
            <a:chOff x="394" y="168813"/>
            <a:chExt cx="1538854" cy="923312"/>
          </a:xfrm>
        </p:grpSpPr>
        <p:sp>
          <p:nvSpPr>
            <p:cNvPr id="25" name="Rectangle 24">
              <a:extLst>
                <a:ext uri="{FF2B5EF4-FFF2-40B4-BE49-F238E27FC236}">
                  <a16:creationId xmlns:a16="http://schemas.microsoft.com/office/drawing/2014/main" id="{F4940FC7-61A5-7C6F-3617-087144D098DC}"/>
                </a:ext>
              </a:extLst>
            </p:cNvPr>
            <p:cNvSpPr/>
            <p:nvPr/>
          </p:nvSpPr>
          <p:spPr>
            <a:xfrm>
              <a:off x="394" y="168813"/>
              <a:ext cx="1538854" cy="923312"/>
            </a:xfrm>
            <a:prstGeom prst="rect">
              <a:avLst/>
            </a:prstGeom>
            <a:noFill/>
            <a:ln>
              <a:solidFill>
                <a:schemeClr val="accent1"/>
              </a:solidFill>
              <a:prstDash val="lgDash"/>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a:lstStyle/>
            <a:p>
              <a:endParaRPr lang="en-IN"/>
            </a:p>
          </p:txBody>
        </p:sp>
        <p:sp>
          <p:nvSpPr>
            <p:cNvPr id="26" name="TextBox 25">
              <a:extLst>
                <a:ext uri="{FF2B5EF4-FFF2-40B4-BE49-F238E27FC236}">
                  <a16:creationId xmlns:a16="http://schemas.microsoft.com/office/drawing/2014/main" id="{A3F6B77C-2E30-90BF-332D-D6C921750185}"/>
                </a:ext>
              </a:extLst>
            </p:cNvPr>
            <p:cNvSpPr txBox="1"/>
            <p:nvPr/>
          </p:nvSpPr>
          <p:spPr>
            <a:xfrm>
              <a:off x="394" y="168813"/>
              <a:ext cx="1538854" cy="92331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200" b="1" kern="1200" dirty="0">
                  <a:solidFill>
                    <a:schemeClr val="tx1"/>
                  </a:solidFill>
                </a:rPr>
                <a:t>Graduated - 113454</a:t>
              </a:r>
            </a:p>
            <a:p>
              <a:pPr marL="0" lvl="0" indent="0" algn="ctr" defTabSz="711200">
                <a:lnSpc>
                  <a:spcPct val="90000"/>
                </a:lnSpc>
                <a:spcBef>
                  <a:spcPct val="0"/>
                </a:spcBef>
                <a:spcAft>
                  <a:spcPct val="35000"/>
                </a:spcAft>
                <a:buNone/>
              </a:pPr>
              <a:r>
                <a:rPr lang="en-US" sz="1200" b="1" kern="1200" dirty="0">
                  <a:solidFill>
                    <a:schemeClr val="tx1"/>
                  </a:solidFill>
                </a:rPr>
                <a:t>Individuals - </a:t>
              </a:r>
              <a:r>
                <a:rPr lang="en-US" sz="1200" b="1" kern="1200" dirty="0">
                  <a:solidFill>
                    <a:schemeClr val="tx1"/>
                  </a:solidFill>
                  <a:highlight>
                    <a:srgbClr val="FFFF00"/>
                  </a:highlight>
                </a:rPr>
                <a:t>136944</a:t>
              </a:r>
            </a:p>
            <a:p>
              <a:pPr marL="0" lvl="0" indent="0" algn="ctr" defTabSz="711200">
                <a:lnSpc>
                  <a:spcPct val="90000"/>
                </a:lnSpc>
                <a:spcBef>
                  <a:spcPct val="0"/>
                </a:spcBef>
                <a:spcAft>
                  <a:spcPct val="35000"/>
                </a:spcAft>
                <a:buNone/>
              </a:pPr>
              <a:r>
                <a:rPr lang="en-US" sz="1200" b="1" kern="1200" dirty="0">
                  <a:solidFill>
                    <a:schemeClr val="tx1"/>
                  </a:solidFill>
                </a:rPr>
                <a:t>VIP - 361476</a:t>
              </a:r>
              <a:endParaRPr lang="en-US" sz="1200" kern="1200" dirty="0">
                <a:solidFill>
                  <a:schemeClr val="tx1"/>
                </a:solidFill>
              </a:endParaRPr>
            </a:p>
          </p:txBody>
        </p:sp>
      </p:grpSp>
      <p:grpSp>
        <p:nvGrpSpPr>
          <p:cNvPr id="27" name="Group 26">
            <a:extLst>
              <a:ext uri="{FF2B5EF4-FFF2-40B4-BE49-F238E27FC236}">
                <a16:creationId xmlns:a16="http://schemas.microsoft.com/office/drawing/2014/main" id="{F95D7594-2FC9-DCEF-33CE-1C2EF38F1CF7}"/>
              </a:ext>
            </a:extLst>
          </p:cNvPr>
          <p:cNvGrpSpPr/>
          <p:nvPr/>
        </p:nvGrpSpPr>
        <p:grpSpPr>
          <a:xfrm>
            <a:off x="4427914" y="1244803"/>
            <a:ext cx="1538854" cy="923312"/>
            <a:chOff x="394" y="168813"/>
            <a:chExt cx="1538854" cy="923312"/>
          </a:xfrm>
        </p:grpSpPr>
        <p:sp>
          <p:nvSpPr>
            <p:cNvPr id="28" name="Rectangle 27">
              <a:extLst>
                <a:ext uri="{FF2B5EF4-FFF2-40B4-BE49-F238E27FC236}">
                  <a16:creationId xmlns:a16="http://schemas.microsoft.com/office/drawing/2014/main" id="{786D0591-C8A6-F03B-2589-F59A1BDED4EC}"/>
                </a:ext>
              </a:extLst>
            </p:cNvPr>
            <p:cNvSpPr/>
            <p:nvPr/>
          </p:nvSpPr>
          <p:spPr>
            <a:xfrm>
              <a:off x="394" y="168813"/>
              <a:ext cx="1538854" cy="923312"/>
            </a:xfrm>
            <a:prstGeom prst="rect">
              <a:avLst/>
            </a:prstGeom>
            <a:noFill/>
            <a:ln>
              <a:solidFill>
                <a:schemeClr val="accent1"/>
              </a:solidFill>
              <a:prstDash val="lgDash"/>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29" name="TextBox 28">
              <a:extLst>
                <a:ext uri="{FF2B5EF4-FFF2-40B4-BE49-F238E27FC236}">
                  <a16:creationId xmlns:a16="http://schemas.microsoft.com/office/drawing/2014/main" id="{BB92F6ED-4822-93FE-6837-52D170BCB9E5}"/>
                </a:ext>
              </a:extLst>
            </p:cNvPr>
            <p:cNvSpPr txBox="1"/>
            <p:nvPr/>
          </p:nvSpPr>
          <p:spPr>
            <a:xfrm>
              <a:off x="394" y="168813"/>
              <a:ext cx="1538854" cy="92331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200" b="1" kern="1200" dirty="0">
                  <a:solidFill>
                    <a:schemeClr val="tx1"/>
                  </a:solidFill>
                </a:rPr>
                <a:t>Graduated - 120964</a:t>
              </a:r>
            </a:p>
            <a:p>
              <a:pPr marL="0" lvl="0" indent="0" algn="ctr" defTabSz="711200">
                <a:lnSpc>
                  <a:spcPct val="90000"/>
                </a:lnSpc>
                <a:spcBef>
                  <a:spcPct val="0"/>
                </a:spcBef>
                <a:spcAft>
                  <a:spcPct val="35000"/>
                </a:spcAft>
                <a:buNone/>
              </a:pPr>
              <a:r>
                <a:rPr lang="en-US" sz="1200" b="1" kern="1200" dirty="0">
                  <a:solidFill>
                    <a:schemeClr val="tx1"/>
                  </a:solidFill>
                </a:rPr>
                <a:t>Individuals - </a:t>
              </a:r>
              <a:r>
                <a:rPr lang="en-US" sz="1200" b="1" kern="1200" dirty="0">
                  <a:solidFill>
                    <a:schemeClr val="tx1"/>
                  </a:solidFill>
                  <a:highlight>
                    <a:srgbClr val="FFFF00"/>
                  </a:highlight>
                </a:rPr>
                <a:t>141287</a:t>
              </a:r>
            </a:p>
            <a:p>
              <a:pPr marL="0" lvl="0" indent="0" algn="ctr" defTabSz="711200">
                <a:lnSpc>
                  <a:spcPct val="90000"/>
                </a:lnSpc>
                <a:spcBef>
                  <a:spcPct val="0"/>
                </a:spcBef>
                <a:spcAft>
                  <a:spcPct val="35000"/>
                </a:spcAft>
                <a:buNone/>
              </a:pPr>
              <a:r>
                <a:rPr lang="en-US" sz="1200" b="1" kern="1200" dirty="0">
                  <a:solidFill>
                    <a:schemeClr val="tx1"/>
                  </a:solidFill>
                </a:rPr>
                <a:t>VIP - 176125</a:t>
              </a:r>
              <a:endParaRPr lang="en-US" sz="1200" kern="1200" dirty="0">
                <a:solidFill>
                  <a:schemeClr val="tx1"/>
                </a:solidFill>
              </a:endParaRPr>
            </a:p>
          </p:txBody>
        </p:sp>
      </p:grpSp>
      <p:sp>
        <p:nvSpPr>
          <p:cNvPr id="30" name="TextBox 29">
            <a:extLst>
              <a:ext uri="{FF2B5EF4-FFF2-40B4-BE49-F238E27FC236}">
                <a16:creationId xmlns:a16="http://schemas.microsoft.com/office/drawing/2014/main" id="{8987F651-04C9-D2FB-67B8-D56E2044BD73}"/>
              </a:ext>
            </a:extLst>
          </p:cNvPr>
          <p:cNvSpPr txBox="1"/>
          <p:nvPr/>
        </p:nvSpPr>
        <p:spPr>
          <a:xfrm>
            <a:off x="540327" y="1450386"/>
            <a:ext cx="3175462" cy="400110"/>
          </a:xfrm>
          <a:prstGeom prst="rect">
            <a:avLst/>
          </a:prstGeom>
          <a:noFill/>
        </p:spPr>
        <p:txBody>
          <a:bodyPr wrap="square" rtlCol="0">
            <a:spAutoFit/>
          </a:bodyPr>
          <a:lstStyle/>
          <a:p>
            <a:r>
              <a:rPr lang="en-US" sz="2000" b="1" i="1" dirty="0">
                <a:solidFill>
                  <a:srgbClr val="FECE00"/>
                </a:solidFill>
              </a:rPr>
              <a:t>I. Average of Gross income</a:t>
            </a:r>
            <a:endParaRPr lang="en-IN" sz="2000" b="1" i="1" dirty="0">
              <a:solidFill>
                <a:srgbClr val="FECE00"/>
              </a:solidFill>
            </a:endParaRPr>
          </a:p>
        </p:txBody>
      </p:sp>
      <p:sp>
        <p:nvSpPr>
          <p:cNvPr id="31" name="TextBox 30">
            <a:extLst>
              <a:ext uri="{FF2B5EF4-FFF2-40B4-BE49-F238E27FC236}">
                <a16:creationId xmlns:a16="http://schemas.microsoft.com/office/drawing/2014/main" id="{27F49CF5-5B75-1593-F2A6-C801ACD9AB74}"/>
              </a:ext>
            </a:extLst>
          </p:cNvPr>
          <p:cNvSpPr txBox="1"/>
          <p:nvPr/>
        </p:nvSpPr>
        <p:spPr>
          <a:xfrm>
            <a:off x="540327" y="3756673"/>
            <a:ext cx="3175462" cy="400110"/>
          </a:xfrm>
          <a:prstGeom prst="rect">
            <a:avLst/>
          </a:prstGeom>
          <a:noFill/>
        </p:spPr>
        <p:txBody>
          <a:bodyPr wrap="square" rtlCol="0">
            <a:spAutoFit/>
          </a:bodyPr>
          <a:lstStyle/>
          <a:p>
            <a:r>
              <a:rPr lang="en-US" sz="2000" b="1" i="1" dirty="0">
                <a:solidFill>
                  <a:srgbClr val="FECE00"/>
                </a:solidFill>
              </a:rPr>
              <a:t>III. Average of Duration</a:t>
            </a:r>
            <a:endParaRPr lang="en-IN" sz="2000" b="1" i="1" dirty="0">
              <a:solidFill>
                <a:srgbClr val="FECE00"/>
              </a:solidFill>
            </a:endParaRPr>
          </a:p>
        </p:txBody>
      </p:sp>
      <p:sp>
        <p:nvSpPr>
          <p:cNvPr id="32" name="TextBox 31">
            <a:extLst>
              <a:ext uri="{FF2B5EF4-FFF2-40B4-BE49-F238E27FC236}">
                <a16:creationId xmlns:a16="http://schemas.microsoft.com/office/drawing/2014/main" id="{AF75EF10-498D-00E9-9645-A57DC0E3A95F}"/>
              </a:ext>
            </a:extLst>
          </p:cNvPr>
          <p:cNvSpPr txBox="1"/>
          <p:nvPr/>
        </p:nvSpPr>
        <p:spPr>
          <a:xfrm>
            <a:off x="540327" y="4757886"/>
            <a:ext cx="3783798" cy="400110"/>
          </a:xfrm>
          <a:prstGeom prst="rect">
            <a:avLst/>
          </a:prstGeom>
          <a:noFill/>
        </p:spPr>
        <p:txBody>
          <a:bodyPr wrap="square" rtlCol="0">
            <a:spAutoFit/>
          </a:bodyPr>
          <a:lstStyle/>
          <a:p>
            <a:r>
              <a:rPr lang="en-US" sz="2000" b="1" i="1" dirty="0">
                <a:solidFill>
                  <a:srgbClr val="FECE00"/>
                </a:solidFill>
              </a:rPr>
              <a:t>IV. Average of No. of Credit Cards</a:t>
            </a:r>
            <a:endParaRPr lang="en-IN" sz="2000" b="1" i="1" dirty="0">
              <a:solidFill>
                <a:srgbClr val="FECE00"/>
              </a:solidFill>
            </a:endParaRPr>
          </a:p>
        </p:txBody>
      </p:sp>
      <p:sp>
        <p:nvSpPr>
          <p:cNvPr id="33" name="TextBox 32">
            <a:extLst>
              <a:ext uri="{FF2B5EF4-FFF2-40B4-BE49-F238E27FC236}">
                <a16:creationId xmlns:a16="http://schemas.microsoft.com/office/drawing/2014/main" id="{5459DB98-E3E3-70D0-692B-2A6CA56C1815}"/>
              </a:ext>
            </a:extLst>
          </p:cNvPr>
          <p:cNvSpPr txBox="1"/>
          <p:nvPr/>
        </p:nvSpPr>
        <p:spPr>
          <a:xfrm>
            <a:off x="606829" y="5800821"/>
            <a:ext cx="3175462" cy="400110"/>
          </a:xfrm>
          <a:prstGeom prst="rect">
            <a:avLst/>
          </a:prstGeom>
          <a:noFill/>
        </p:spPr>
        <p:txBody>
          <a:bodyPr wrap="square" rtlCol="0">
            <a:spAutoFit/>
          </a:bodyPr>
          <a:lstStyle/>
          <a:p>
            <a:r>
              <a:rPr lang="en-US" sz="2000" b="1" i="1" dirty="0">
                <a:solidFill>
                  <a:srgbClr val="FECE00"/>
                </a:solidFill>
              </a:rPr>
              <a:t>V. Average of No. of Loans</a:t>
            </a:r>
            <a:endParaRPr lang="en-IN" sz="2000" b="1" i="1" dirty="0">
              <a:solidFill>
                <a:srgbClr val="FECE00"/>
              </a:solidFill>
            </a:endParaRPr>
          </a:p>
        </p:txBody>
      </p:sp>
      <p:sp>
        <p:nvSpPr>
          <p:cNvPr id="34" name="TextBox 33">
            <a:extLst>
              <a:ext uri="{FF2B5EF4-FFF2-40B4-BE49-F238E27FC236}">
                <a16:creationId xmlns:a16="http://schemas.microsoft.com/office/drawing/2014/main" id="{5C9CA62C-E73C-C11E-62BA-D0269B1AA8DB}"/>
              </a:ext>
            </a:extLst>
          </p:cNvPr>
          <p:cNvSpPr txBox="1"/>
          <p:nvPr/>
        </p:nvSpPr>
        <p:spPr>
          <a:xfrm>
            <a:off x="540327" y="2645615"/>
            <a:ext cx="3175462" cy="400110"/>
          </a:xfrm>
          <a:prstGeom prst="rect">
            <a:avLst/>
          </a:prstGeom>
          <a:noFill/>
        </p:spPr>
        <p:txBody>
          <a:bodyPr wrap="square" rtlCol="0">
            <a:spAutoFit/>
          </a:bodyPr>
          <a:lstStyle/>
          <a:p>
            <a:r>
              <a:rPr lang="en-US" sz="2000" b="1" i="1" dirty="0">
                <a:solidFill>
                  <a:srgbClr val="FECE00"/>
                </a:solidFill>
              </a:rPr>
              <a:t>II. Average of Age</a:t>
            </a:r>
            <a:endParaRPr lang="en-IN" sz="2000" b="1" i="1" dirty="0">
              <a:solidFill>
                <a:srgbClr val="FECE00"/>
              </a:solidFill>
            </a:endParaRPr>
          </a:p>
        </p:txBody>
      </p:sp>
      <p:sp>
        <p:nvSpPr>
          <p:cNvPr id="35" name="TextBox 34">
            <a:extLst>
              <a:ext uri="{FF2B5EF4-FFF2-40B4-BE49-F238E27FC236}">
                <a16:creationId xmlns:a16="http://schemas.microsoft.com/office/drawing/2014/main" id="{8FAD24A0-4A01-0583-BFAA-0DE4F3C94F40}"/>
              </a:ext>
            </a:extLst>
          </p:cNvPr>
          <p:cNvSpPr txBox="1"/>
          <p:nvPr/>
        </p:nvSpPr>
        <p:spPr>
          <a:xfrm>
            <a:off x="4544655" y="729662"/>
            <a:ext cx="1344775" cy="523220"/>
          </a:xfrm>
          <a:prstGeom prst="rect">
            <a:avLst/>
          </a:prstGeom>
          <a:noFill/>
        </p:spPr>
        <p:txBody>
          <a:bodyPr wrap="square" rtlCol="0">
            <a:spAutoFit/>
          </a:bodyPr>
          <a:lstStyle/>
          <a:p>
            <a:pPr algn="ctr"/>
            <a:r>
              <a:rPr lang="en-US" sz="1400" b="1" i="1" dirty="0">
                <a:solidFill>
                  <a:schemeClr val="accent2"/>
                </a:solidFill>
              </a:rPr>
              <a:t>Active</a:t>
            </a:r>
            <a:br>
              <a:rPr lang="en-US" sz="1400" b="1" i="1" dirty="0">
                <a:solidFill>
                  <a:schemeClr val="accent2"/>
                </a:solidFill>
              </a:rPr>
            </a:br>
            <a:r>
              <a:rPr lang="en-US" sz="1400" b="1" i="1" dirty="0">
                <a:solidFill>
                  <a:schemeClr val="accent2"/>
                </a:solidFill>
              </a:rPr>
              <a:t>Customers</a:t>
            </a:r>
            <a:endParaRPr lang="en-IN" sz="1400" b="1" i="1" dirty="0">
              <a:solidFill>
                <a:schemeClr val="accent2"/>
              </a:solidFill>
            </a:endParaRPr>
          </a:p>
        </p:txBody>
      </p:sp>
      <p:sp>
        <p:nvSpPr>
          <p:cNvPr id="36" name="TextBox 35">
            <a:extLst>
              <a:ext uri="{FF2B5EF4-FFF2-40B4-BE49-F238E27FC236}">
                <a16:creationId xmlns:a16="http://schemas.microsoft.com/office/drawing/2014/main" id="{90EC63D3-9299-E5BD-ED4E-56E594C8492F}"/>
              </a:ext>
            </a:extLst>
          </p:cNvPr>
          <p:cNvSpPr txBox="1"/>
          <p:nvPr/>
        </p:nvSpPr>
        <p:spPr>
          <a:xfrm>
            <a:off x="6193040" y="723414"/>
            <a:ext cx="1344775" cy="523220"/>
          </a:xfrm>
          <a:prstGeom prst="rect">
            <a:avLst/>
          </a:prstGeom>
          <a:noFill/>
        </p:spPr>
        <p:txBody>
          <a:bodyPr wrap="square" rtlCol="0">
            <a:spAutoFit/>
          </a:bodyPr>
          <a:lstStyle/>
          <a:p>
            <a:pPr algn="ctr"/>
            <a:r>
              <a:rPr lang="en-US" sz="1400" b="1" i="1" dirty="0">
                <a:solidFill>
                  <a:schemeClr val="accent2"/>
                </a:solidFill>
              </a:rPr>
              <a:t>Inactive</a:t>
            </a:r>
            <a:br>
              <a:rPr lang="en-US" sz="1400" b="1" i="1" dirty="0">
                <a:solidFill>
                  <a:schemeClr val="accent2"/>
                </a:solidFill>
              </a:rPr>
            </a:br>
            <a:r>
              <a:rPr lang="en-US" sz="1400" b="1" i="1" dirty="0">
                <a:solidFill>
                  <a:schemeClr val="accent2"/>
                </a:solidFill>
              </a:rPr>
              <a:t>Customers</a:t>
            </a:r>
            <a:endParaRPr lang="en-IN" sz="1400" b="1" i="1" dirty="0">
              <a:solidFill>
                <a:schemeClr val="accent2"/>
              </a:solidFill>
            </a:endParaRPr>
          </a:p>
        </p:txBody>
      </p:sp>
      <p:sp>
        <p:nvSpPr>
          <p:cNvPr id="37" name="TextBox 36">
            <a:extLst>
              <a:ext uri="{FF2B5EF4-FFF2-40B4-BE49-F238E27FC236}">
                <a16:creationId xmlns:a16="http://schemas.microsoft.com/office/drawing/2014/main" id="{06C70DFF-A68A-529D-2C9C-EDC69CAB8CF5}"/>
              </a:ext>
            </a:extLst>
          </p:cNvPr>
          <p:cNvSpPr txBox="1"/>
          <p:nvPr/>
        </p:nvSpPr>
        <p:spPr>
          <a:xfrm>
            <a:off x="7736026" y="746494"/>
            <a:ext cx="1538854" cy="523220"/>
          </a:xfrm>
          <a:prstGeom prst="rect">
            <a:avLst/>
          </a:prstGeom>
          <a:noFill/>
        </p:spPr>
        <p:txBody>
          <a:bodyPr wrap="square" rtlCol="0">
            <a:spAutoFit/>
          </a:bodyPr>
          <a:lstStyle/>
          <a:p>
            <a:pPr algn="ctr"/>
            <a:r>
              <a:rPr lang="en-US" sz="1400" b="1" i="1" dirty="0">
                <a:solidFill>
                  <a:schemeClr val="accent2"/>
                </a:solidFill>
              </a:rPr>
              <a:t>Active to Inactive</a:t>
            </a:r>
            <a:br>
              <a:rPr lang="en-US" sz="1400" b="1" i="1" dirty="0">
                <a:solidFill>
                  <a:schemeClr val="accent2"/>
                </a:solidFill>
              </a:rPr>
            </a:br>
            <a:r>
              <a:rPr lang="en-US" sz="1400" b="1" i="1" dirty="0">
                <a:solidFill>
                  <a:schemeClr val="accent2"/>
                </a:solidFill>
              </a:rPr>
              <a:t>Customers</a:t>
            </a:r>
            <a:endParaRPr lang="en-IN" sz="1400" b="1" i="1" dirty="0">
              <a:solidFill>
                <a:schemeClr val="accent2"/>
              </a:solidFill>
            </a:endParaRPr>
          </a:p>
        </p:txBody>
      </p:sp>
      <p:sp>
        <p:nvSpPr>
          <p:cNvPr id="38" name="TextBox 37">
            <a:extLst>
              <a:ext uri="{FF2B5EF4-FFF2-40B4-BE49-F238E27FC236}">
                <a16:creationId xmlns:a16="http://schemas.microsoft.com/office/drawing/2014/main" id="{E26BAE62-F915-19CB-71ED-D6B0792F0394}"/>
              </a:ext>
            </a:extLst>
          </p:cNvPr>
          <p:cNvSpPr txBox="1"/>
          <p:nvPr/>
        </p:nvSpPr>
        <p:spPr>
          <a:xfrm>
            <a:off x="9331002" y="746494"/>
            <a:ext cx="1663860" cy="523220"/>
          </a:xfrm>
          <a:prstGeom prst="rect">
            <a:avLst/>
          </a:prstGeom>
          <a:noFill/>
        </p:spPr>
        <p:txBody>
          <a:bodyPr wrap="square" rtlCol="0">
            <a:spAutoFit/>
          </a:bodyPr>
          <a:lstStyle/>
          <a:p>
            <a:pPr algn="ctr"/>
            <a:r>
              <a:rPr lang="en-US" sz="1400" b="1" i="1" dirty="0">
                <a:solidFill>
                  <a:schemeClr val="accent2"/>
                </a:solidFill>
              </a:rPr>
              <a:t>Inactive to Active</a:t>
            </a:r>
            <a:br>
              <a:rPr lang="en-US" sz="1400" b="1" i="1" dirty="0">
                <a:solidFill>
                  <a:schemeClr val="accent2"/>
                </a:solidFill>
              </a:rPr>
            </a:br>
            <a:r>
              <a:rPr lang="en-US" sz="1400" b="1" i="1" dirty="0">
                <a:solidFill>
                  <a:schemeClr val="accent2"/>
                </a:solidFill>
              </a:rPr>
              <a:t>Customers</a:t>
            </a:r>
            <a:endParaRPr lang="en-IN" sz="1400" b="1" i="1" dirty="0">
              <a:solidFill>
                <a:schemeClr val="accent2"/>
              </a:solidFill>
            </a:endParaRPr>
          </a:p>
        </p:txBody>
      </p:sp>
    </p:spTree>
    <p:extLst>
      <p:ext uri="{BB962C8B-B14F-4D97-AF65-F5344CB8AC3E}">
        <p14:creationId xmlns:p14="http://schemas.microsoft.com/office/powerpoint/2010/main" val="246051599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27">
            <a:extLst>
              <a:ext uri="{FF2B5EF4-FFF2-40B4-BE49-F238E27FC236}">
                <a16:creationId xmlns:a16="http://schemas.microsoft.com/office/drawing/2014/main" id="{4988F789-C14D-C841-BDEB-8ACF77377239}"/>
              </a:ext>
            </a:extLst>
          </p:cNvPr>
          <p:cNvSpPr>
            <a:spLocks noGrp="1"/>
          </p:cNvSpPr>
          <p:nvPr>
            <p:ph type="title"/>
          </p:nvPr>
        </p:nvSpPr>
        <p:spPr>
          <a:xfrm>
            <a:off x="8005155" y="1795547"/>
            <a:ext cx="3965171" cy="3483034"/>
          </a:xfrm>
        </p:spPr>
        <p:txBody>
          <a:bodyPr>
            <a:normAutofit/>
          </a:bodyPr>
          <a:lstStyle/>
          <a:p>
            <a:pPr algn="l"/>
            <a:br>
              <a:rPr lang="en-IN" sz="1800" b="0" i="0" u="none" strike="noStrike" baseline="0" dirty="0">
                <a:latin typeface="Roboto" panose="02000000000000000000" pitchFamily="2" charset="0"/>
              </a:rPr>
            </a:br>
            <a:r>
              <a:rPr lang="en-IN" sz="1800" b="1" i="0" u="none" strike="noStrike" baseline="0" dirty="0">
                <a:effectLst>
                  <a:outerShdw blurRad="38100" dist="38100" dir="2700000" algn="tl">
                    <a:srgbClr val="000000">
                      <a:alpha val="43137"/>
                    </a:srgbClr>
                  </a:outerShdw>
                </a:effectLst>
                <a:latin typeface="Roboto" panose="02000000000000000000" pitchFamily="2" charset="0"/>
              </a:rPr>
              <a:t>6. </a:t>
            </a:r>
            <a:r>
              <a:rPr lang="en-US" sz="1800" b="1" i="0" u="none" strike="noStrike" baseline="0" dirty="0">
                <a:effectLst>
                  <a:outerShdw blurRad="38100" dist="38100" dir="2700000" algn="tl">
                    <a:srgbClr val="000000">
                      <a:alpha val="43137"/>
                    </a:srgbClr>
                  </a:outerShdw>
                </a:effectLst>
                <a:latin typeface="Roboto" panose="02000000000000000000" pitchFamily="2" charset="0"/>
              </a:rPr>
              <a:t>For each of the segments (Graduates, Individuals, VIP), </a:t>
            </a:r>
            <a:br>
              <a:rPr lang="en-US" sz="1800" b="1" i="0" u="none" strike="noStrike" baseline="0" dirty="0">
                <a:effectLst>
                  <a:outerShdw blurRad="38100" dist="38100" dir="2700000" algn="tl">
                    <a:srgbClr val="000000">
                      <a:alpha val="43137"/>
                    </a:srgbClr>
                  </a:outerShdw>
                </a:effectLst>
                <a:latin typeface="Roboto" panose="02000000000000000000" pitchFamily="2" charset="0"/>
              </a:rPr>
            </a:br>
            <a:r>
              <a:rPr lang="en-US" sz="1800" b="1" i="0" u="none" strike="noStrike" baseline="0" dirty="0">
                <a:effectLst>
                  <a:outerShdw blurRad="38100" dist="38100" dir="2700000" algn="tl">
                    <a:srgbClr val="000000">
                      <a:alpha val="43137"/>
                    </a:srgbClr>
                  </a:outerShdw>
                </a:effectLst>
                <a:latin typeface="Roboto" panose="02000000000000000000" pitchFamily="2" charset="0"/>
              </a:rPr>
              <a:t>find out the % of customers who:</a:t>
            </a:r>
            <a:br>
              <a:rPr lang="en-US" sz="1800" b="0" i="0" u="none" strike="noStrike" baseline="0" dirty="0">
                <a:latin typeface="Roboto" panose="02000000000000000000" pitchFamily="2" charset="0"/>
              </a:rPr>
            </a:br>
            <a:br>
              <a:rPr lang="en-US" sz="1800" b="0" i="0" u="none" strike="noStrike" baseline="0" dirty="0">
                <a:latin typeface="Roboto" panose="02000000000000000000" pitchFamily="2" charset="0"/>
              </a:rPr>
            </a:br>
            <a:br>
              <a:rPr lang="en-US" sz="1800" b="0" i="0" u="none" strike="noStrike" baseline="0" dirty="0">
                <a:latin typeface="Roboto" panose="02000000000000000000" pitchFamily="2" charset="0"/>
              </a:rPr>
            </a:br>
            <a:r>
              <a:rPr lang="en-US" sz="1800" b="0" i="0" u="none" strike="noStrike" baseline="0" dirty="0">
                <a:latin typeface="Roboto" panose="02000000000000000000" pitchFamily="2" charset="0"/>
              </a:rPr>
              <a:t>I. Who remained active </a:t>
            </a:r>
            <a:br>
              <a:rPr lang="en-US" sz="1800" b="0" i="0" u="none" strike="noStrike" baseline="0" dirty="0">
                <a:latin typeface="Roboto" panose="02000000000000000000" pitchFamily="2" charset="0"/>
              </a:rPr>
            </a:br>
            <a:r>
              <a:rPr lang="en-IN" sz="1800" b="0" i="0" u="none" strike="noStrike" baseline="0" dirty="0">
                <a:latin typeface="Roboto" panose="02000000000000000000" pitchFamily="2" charset="0"/>
              </a:rPr>
              <a:t>II. Who remained inactive </a:t>
            </a:r>
            <a:br>
              <a:rPr lang="en-IN" sz="1800" b="0" i="0" u="none" strike="noStrike" baseline="0" dirty="0">
                <a:latin typeface="Roboto" panose="02000000000000000000" pitchFamily="2" charset="0"/>
              </a:rPr>
            </a:br>
            <a:r>
              <a:rPr lang="en-IN" sz="1800" b="0" i="0" u="none" strike="noStrike" baseline="0" dirty="0">
                <a:latin typeface="Roboto" panose="02000000000000000000" pitchFamily="2" charset="0"/>
              </a:rPr>
              <a:t>III. Who became inactive </a:t>
            </a:r>
            <a:br>
              <a:rPr lang="en-IN" sz="1800" b="0" i="0" u="none" strike="noStrike" baseline="0" dirty="0">
                <a:latin typeface="Roboto" panose="02000000000000000000" pitchFamily="2" charset="0"/>
              </a:rPr>
            </a:br>
            <a:r>
              <a:rPr lang="en-IN" sz="1800" b="0" i="0" u="none" strike="noStrike" baseline="0" dirty="0">
                <a:latin typeface="Roboto" panose="02000000000000000000" pitchFamily="2" charset="0"/>
              </a:rPr>
              <a:t>IV. Who became active </a:t>
            </a:r>
            <a:br>
              <a:rPr lang="en-IN" sz="1800" b="0" i="0" u="none" strike="noStrike" baseline="0" dirty="0">
                <a:latin typeface="Roboto" panose="02000000000000000000" pitchFamily="2" charset="0"/>
              </a:rPr>
            </a:br>
            <a:endParaRPr lang="en-IN" sz="1800" b="0" i="0" u="none" strike="noStrike" baseline="0" dirty="0">
              <a:latin typeface="Roboto" panose="02000000000000000000" pitchFamily="2" charset="0"/>
            </a:endParaRPr>
          </a:p>
        </p:txBody>
      </p:sp>
      <p:pic>
        <p:nvPicPr>
          <p:cNvPr id="3" name="Picture 2" descr="A picture containing text, screenshot, diagram, font&#10;&#10;Description automatically generated">
            <a:extLst>
              <a:ext uri="{FF2B5EF4-FFF2-40B4-BE49-F238E27FC236}">
                <a16:creationId xmlns:a16="http://schemas.microsoft.com/office/drawing/2014/main" id="{B7E1355C-3978-B816-0279-F28737CC99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4273" y="240700"/>
            <a:ext cx="2747818" cy="1754500"/>
          </a:xfrm>
          <a:prstGeom prst="rect">
            <a:avLst/>
          </a:prstGeom>
        </p:spPr>
      </p:pic>
      <p:pic>
        <p:nvPicPr>
          <p:cNvPr id="6" name="Picture 5" descr="A blue and orange circle with numbers&#10;&#10;Description automatically generated with medium confidence">
            <a:extLst>
              <a:ext uri="{FF2B5EF4-FFF2-40B4-BE49-F238E27FC236}">
                <a16:creationId xmlns:a16="http://schemas.microsoft.com/office/drawing/2014/main" id="{ACD1EA8D-F556-D7E6-87A4-565D1FD1B0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73006" y="161667"/>
            <a:ext cx="3241234" cy="1912567"/>
          </a:xfrm>
          <a:prstGeom prst="rect">
            <a:avLst/>
          </a:prstGeom>
        </p:spPr>
      </p:pic>
      <p:pic>
        <p:nvPicPr>
          <p:cNvPr id="8" name="Picture 7" descr="A picture containing text, screenshot, diagram, font&#10;&#10;Description automatically generated">
            <a:extLst>
              <a:ext uri="{FF2B5EF4-FFF2-40B4-BE49-F238E27FC236}">
                <a16:creationId xmlns:a16="http://schemas.microsoft.com/office/drawing/2014/main" id="{06A300A0-9875-984C-B833-BEB7E3E9F13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1270" y="2677901"/>
            <a:ext cx="3113826" cy="2103591"/>
          </a:xfrm>
          <a:prstGeom prst="rect">
            <a:avLst/>
          </a:prstGeom>
        </p:spPr>
      </p:pic>
      <p:pic>
        <p:nvPicPr>
          <p:cNvPr id="10" name="Picture 9" descr="A blue and orange pie chart&#10;&#10;Description automatically generated with medium confidence">
            <a:extLst>
              <a:ext uri="{FF2B5EF4-FFF2-40B4-BE49-F238E27FC236}">
                <a16:creationId xmlns:a16="http://schemas.microsoft.com/office/drawing/2014/main" id="{C3C63EFF-9303-74E6-7794-2F99A41732E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18513" y="4720138"/>
            <a:ext cx="3113826" cy="1976195"/>
          </a:xfrm>
          <a:prstGeom prst="rect">
            <a:avLst/>
          </a:prstGeom>
        </p:spPr>
      </p:pic>
      <p:sp>
        <p:nvSpPr>
          <p:cNvPr id="11" name="TextBox 10">
            <a:extLst>
              <a:ext uri="{FF2B5EF4-FFF2-40B4-BE49-F238E27FC236}">
                <a16:creationId xmlns:a16="http://schemas.microsoft.com/office/drawing/2014/main" id="{CD3D632E-3D9E-1A77-C5AA-DC1C0F01967E}"/>
              </a:ext>
            </a:extLst>
          </p:cNvPr>
          <p:cNvSpPr txBox="1"/>
          <p:nvPr/>
        </p:nvSpPr>
        <p:spPr>
          <a:xfrm>
            <a:off x="752665" y="2022070"/>
            <a:ext cx="2284747" cy="523220"/>
          </a:xfrm>
          <a:prstGeom prst="rect">
            <a:avLst/>
          </a:prstGeom>
          <a:noFill/>
        </p:spPr>
        <p:txBody>
          <a:bodyPr wrap="square" rtlCol="0">
            <a:spAutoFit/>
          </a:bodyPr>
          <a:lstStyle/>
          <a:p>
            <a:pPr algn="ctr"/>
            <a:r>
              <a:rPr lang="en-US" sz="1400" b="1" i="1" dirty="0">
                <a:solidFill>
                  <a:srgbClr val="7030A0"/>
                </a:solidFill>
              </a:rPr>
              <a:t>Customers who remained ‘Active’ based on segments</a:t>
            </a:r>
            <a:endParaRPr lang="en-IN" sz="1400" b="1" i="1" dirty="0">
              <a:solidFill>
                <a:srgbClr val="7030A0"/>
              </a:solidFill>
            </a:endParaRPr>
          </a:p>
        </p:txBody>
      </p:sp>
      <p:sp>
        <p:nvSpPr>
          <p:cNvPr id="12" name="TextBox 11">
            <a:extLst>
              <a:ext uri="{FF2B5EF4-FFF2-40B4-BE49-F238E27FC236}">
                <a16:creationId xmlns:a16="http://schemas.microsoft.com/office/drawing/2014/main" id="{62D51A52-8629-EE3A-6B2A-972CCE82213D}"/>
              </a:ext>
            </a:extLst>
          </p:cNvPr>
          <p:cNvSpPr txBox="1"/>
          <p:nvPr/>
        </p:nvSpPr>
        <p:spPr>
          <a:xfrm>
            <a:off x="108566" y="5618372"/>
            <a:ext cx="2284747" cy="523220"/>
          </a:xfrm>
          <a:prstGeom prst="rect">
            <a:avLst/>
          </a:prstGeom>
          <a:noFill/>
        </p:spPr>
        <p:txBody>
          <a:bodyPr wrap="square" rtlCol="0">
            <a:spAutoFit/>
          </a:bodyPr>
          <a:lstStyle/>
          <a:p>
            <a:pPr algn="ctr"/>
            <a:r>
              <a:rPr lang="en-US" sz="1400" b="1" dirty="0">
                <a:solidFill>
                  <a:srgbClr val="7030A0"/>
                </a:solidFill>
              </a:rPr>
              <a:t>‘Inactive’ customers who became ‘Active’</a:t>
            </a:r>
            <a:endParaRPr lang="en-IN" sz="1400" b="1" dirty="0">
              <a:solidFill>
                <a:srgbClr val="7030A0"/>
              </a:solidFill>
            </a:endParaRPr>
          </a:p>
        </p:txBody>
      </p:sp>
      <p:sp>
        <p:nvSpPr>
          <p:cNvPr id="13" name="TextBox 12">
            <a:extLst>
              <a:ext uri="{FF2B5EF4-FFF2-40B4-BE49-F238E27FC236}">
                <a16:creationId xmlns:a16="http://schemas.microsoft.com/office/drawing/2014/main" id="{E3D58640-BB1D-59E0-5169-BE58F5B5646D}"/>
              </a:ext>
            </a:extLst>
          </p:cNvPr>
          <p:cNvSpPr txBox="1"/>
          <p:nvPr/>
        </p:nvSpPr>
        <p:spPr>
          <a:xfrm>
            <a:off x="2934115" y="3666209"/>
            <a:ext cx="2284747" cy="523220"/>
          </a:xfrm>
          <a:prstGeom prst="rect">
            <a:avLst/>
          </a:prstGeom>
          <a:noFill/>
        </p:spPr>
        <p:txBody>
          <a:bodyPr wrap="square" rtlCol="0">
            <a:spAutoFit/>
          </a:bodyPr>
          <a:lstStyle/>
          <a:p>
            <a:pPr algn="ctr"/>
            <a:r>
              <a:rPr lang="en-US" sz="1400" b="1" dirty="0">
                <a:solidFill>
                  <a:srgbClr val="7030A0"/>
                </a:solidFill>
              </a:rPr>
              <a:t>‘Active’ customers who became ‘Inactive’</a:t>
            </a:r>
            <a:endParaRPr lang="en-IN" sz="1400" b="1" dirty="0">
              <a:solidFill>
                <a:srgbClr val="7030A0"/>
              </a:solidFill>
            </a:endParaRPr>
          </a:p>
        </p:txBody>
      </p:sp>
      <p:sp>
        <p:nvSpPr>
          <p:cNvPr id="14" name="TextBox 13">
            <a:extLst>
              <a:ext uri="{FF2B5EF4-FFF2-40B4-BE49-F238E27FC236}">
                <a16:creationId xmlns:a16="http://schemas.microsoft.com/office/drawing/2014/main" id="{EAEFD074-6CDF-58FE-D349-478890A9D791}"/>
              </a:ext>
            </a:extLst>
          </p:cNvPr>
          <p:cNvSpPr txBox="1"/>
          <p:nvPr/>
        </p:nvSpPr>
        <p:spPr>
          <a:xfrm>
            <a:off x="4277546" y="2106102"/>
            <a:ext cx="2487475" cy="523220"/>
          </a:xfrm>
          <a:prstGeom prst="rect">
            <a:avLst/>
          </a:prstGeom>
          <a:noFill/>
        </p:spPr>
        <p:txBody>
          <a:bodyPr wrap="square" rtlCol="0">
            <a:spAutoFit/>
          </a:bodyPr>
          <a:lstStyle/>
          <a:p>
            <a:pPr algn="ctr"/>
            <a:r>
              <a:rPr lang="en-US" sz="1400" b="1" dirty="0">
                <a:solidFill>
                  <a:srgbClr val="7030A0"/>
                </a:solidFill>
              </a:rPr>
              <a:t>Customers who remained ‘Inactive’ based on segments</a:t>
            </a:r>
            <a:endParaRPr lang="en-IN" sz="1400" b="1" dirty="0">
              <a:solidFill>
                <a:srgbClr val="7030A0"/>
              </a:solidFill>
            </a:endParaRPr>
          </a:p>
        </p:txBody>
      </p:sp>
    </p:spTree>
    <p:extLst>
      <p:ext uri="{BB962C8B-B14F-4D97-AF65-F5344CB8AC3E}">
        <p14:creationId xmlns:p14="http://schemas.microsoft.com/office/powerpoint/2010/main" val="28712321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heel(1)">
                                      <p:cBhvr>
                                        <p:cTn id="7" dur="2000"/>
                                        <p:tgtEl>
                                          <p:spTgt spid="3"/>
                                        </p:tgtEl>
                                      </p:cBhvr>
                                    </p:animEffect>
                                  </p:childTnLst>
                                </p:cTn>
                              </p:par>
                              <p:par>
                                <p:cTn id="8" presetID="21" presetClass="entr" presetSubtype="1"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heel(1)">
                                      <p:cBhvr>
                                        <p:cTn id="10" dur="2000"/>
                                        <p:tgtEl>
                                          <p:spTgt spid="6"/>
                                        </p:tgtEl>
                                      </p:cBhvr>
                                    </p:animEffect>
                                  </p:childTnLst>
                                </p:cTn>
                              </p:par>
                              <p:par>
                                <p:cTn id="11" presetID="21" presetClass="entr" presetSubtype="1"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wheel(1)">
                                      <p:cBhvr>
                                        <p:cTn id="13" dur="2000"/>
                                        <p:tgtEl>
                                          <p:spTgt spid="11"/>
                                        </p:tgtEl>
                                      </p:cBhvr>
                                    </p:animEffect>
                                  </p:childTnLst>
                                </p:cTn>
                              </p:par>
                              <p:par>
                                <p:cTn id="14" presetID="21" presetClass="entr" presetSubtype="1"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wheel(1)">
                                      <p:cBhvr>
                                        <p:cTn id="16" dur="2000"/>
                                        <p:tgtEl>
                                          <p:spTgt spid="14"/>
                                        </p:tgtEl>
                                      </p:cBhvr>
                                    </p:animEffect>
                                  </p:childTnLst>
                                </p:cTn>
                              </p:par>
                              <p:par>
                                <p:cTn id="17" presetID="21" presetClass="entr" presetSubtype="1" fill="hold"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wheel(1)">
                                      <p:cBhvr>
                                        <p:cTn id="19" dur="2000"/>
                                        <p:tgtEl>
                                          <p:spTgt spid="8"/>
                                        </p:tgtEl>
                                      </p:cBhvr>
                                    </p:animEffect>
                                  </p:childTnLst>
                                </p:cTn>
                              </p:par>
                              <p:par>
                                <p:cTn id="20" presetID="21" presetClass="entr" presetSubtype="1" fill="hold" grpId="0"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wheel(1)">
                                      <p:cBhvr>
                                        <p:cTn id="22" dur="2000"/>
                                        <p:tgtEl>
                                          <p:spTgt spid="13"/>
                                        </p:tgtEl>
                                      </p:cBhvr>
                                    </p:animEffect>
                                  </p:childTnLst>
                                </p:cTn>
                              </p:par>
                              <p:par>
                                <p:cTn id="23" presetID="21" presetClass="entr" presetSubtype="1"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wheel(1)">
                                      <p:cBhvr>
                                        <p:cTn id="25" dur="2000"/>
                                        <p:tgtEl>
                                          <p:spTgt spid="12"/>
                                        </p:tgtEl>
                                      </p:cBhvr>
                                    </p:animEffect>
                                  </p:childTnLst>
                                </p:cTn>
                              </p:par>
                              <p:par>
                                <p:cTn id="26" presetID="21" presetClass="entr" presetSubtype="1" fill="hold" nodeType="with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wheel(1)">
                                      <p:cBhvr>
                                        <p:cTn id="28"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P spid="1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TextBox 41"/>
          <p:cNvSpPr txBox="1"/>
          <p:nvPr/>
        </p:nvSpPr>
        <p:spPr>
          <a:xfrm>
            <a:off x="381000" y="803033"/>
            <a:ext cx="5500720" cy="1077218"/>
          </a:xfrm>
          <a:prstGeom prst="rect">
            <a:avLst/>
          </a:prstGeom>
          <a:noFill/>
        </p:spPr>
        <p:txBody>
          <a:bodyPr wrap="square" rtlCol="0">
            <a:spAutoFit/>
          </a:bodyPr>
          <a:lstStyle/>
          <a:p>
            <a:r>
              <a:rPr lang="en-US" sz="3200" b="1" dirty="0">
                <a:effectLst>
                  <a:outerShdw blurRad="38100" dist="38100" dir="2700000" algn="tl">
                    <a:srgbClr val="000000">
                      <a:alpha val="43137"/>
                    </a:srgbClr>
                  </a:outerShdw>
                </a:effectLst>
                <a:latin typeface="Georgia" charset="0"/>
                <a:ea typeface="Georgia" charset="0"/>
                <a:cs typeface="Georgia" charset="0"/>
              </a:rPr>
              <a:t>Open-ended Questions and recommendations</a:t>
            </a:r>
            <a:endParaRPr lang="en-US" sz="3200" dirty="0">
              <a:effectLst>
                <a:outerShdw blurRad="38100" dist="38100" dir="2700000" algn="tl">
                  <a:srgbClr val="000000">
                    <a:alpha val="43137"/>
                  </a:srgbClr>
                </a:outerShdw>
              </a:effectLst>
              <a:latin typeface="Georgia" charset="0"/>
              <a:ea typeface="Georgia" charset="0"/>
              <a:cs typeface="Georgia" charset="0"/>
            </a:endParaRPr>
          </a:p>
        </p:txBody>
      </p:sp>
      <p:sp>
        <p:nvSpPr>
          <p:cNvPr id="44" name="TextBox 43"/>
          <p:cNvSpPr txBox="1"/>
          <p:nvPr/>
        </p:nvSpPr>
        <p:spPr>
          <a:xfrm>
            <a:off x="381000" y="2137318"/>
            <a:ext cx="5148666" cy="1015663"/>
          </a:xfrm>
          <a:prstGeom prst="rect">
            <a:avLst/>
          </a:prstGeom>
          <a:noFill/>
        </p:spPr>
        <p:txBody>
          <a:bodyPr wrap="square" rtlCol="0">
            <a:spAutoFit/>
          </a:bodyPr>
          <a:lstStyle/>
          <a:p>
            <a:r>
              <a:rPr lang="en-US" sz="1500" dirty="0">
                <a:latin typeface="Georgia" charset="0"/>
                <a:ea typeface="Georgia" charset="0"/>
                <a:cs typeface="Georgia" charset="0"/>
              </a:rPr>
              <a:t>These are business-oriented questions which do not tell much about the kind of expected outcome, rather they require you to check if a certain phenomenon is occurring or not, or whether there is plausibility of a certain pattern.</a:t>
            </a:r>
          </a:p>
        </p:txBody>
      </p:sp>
      <p:pic>
        <p:nvPicPr>
          <p:cNvPr id="26" name="Picture 25" descr="Black and white background mountain and clouds image."/>
          <p:cNvPicPr>
            <a:picLocks noChangeAspect="1"/>
          </p:cNvPicPr>
          <p:nvPr/>
        </p:nvPicPr>
        <p:blipFill rotWithShape="1">
          <a:blip r:embed="rId3" cstate="print">
            <a:alphaModFix amt="10000"/>
            <a:extLst>
              <a:ext uri="{BEBA8EAE-BF5A-486C-A8C5-ECC9F3942E4B}">
                <a14:imgProps xmlns:a14="http://schemas.microsoft.com/office/drawing/2010/main">
                  <a14:imgLayer r:embed="rId4">
                    <a14:imgEffect>
                      <a14:saturation sat="0"/>
                    </a14:imgEffect>
                    <a14:imgEffect>
                      <a14:brightnessContrast contrast="41000"/>
                    </a14:imgEffect>
                  </a14:imgLayer>
                </a14:imgProps>
              </a:ext>
              <a:ext uri="{28A0092B-C50C-407E-A947-70E740481C1C}">
                <a14:useLocalDpi xmlns:a14="http://schemas.microsoft.com/office/drawing/2010/main" val="0"/>
              </a:ext>
            </a:extLst>
          </a:blip>
          <a:srcRect/>
          <a:stretch/>
        </p:blipFill>
        <p:spPr>
          <a:xfrm flipH="1">
            <a:off x="0" y="-4647"/>
            <a:ext cx="12188825" cy="4221958"/>
          </a:xfrm>
          <a:prstGeom prst="rect">
            <a:avLst/>
          </a:prstGeom>
        </p:spPr>
      </p:pic>
      <p:sp>
        <p:nvSpPr>
          <p:cNvPr id="49" name="Sample 4" hidden="1"/>
          <p:cNvSpPr>
            <a:spLocks noGrp="1"/>
          </p:cNvSpPr>
          <p:nvPr>
            <p:ph type="title"/>
          </p:nvPr>
        </p:nvSpPr>
        <p:spPr/>
        <p:txBody>
          <a:bodyPr/>
          <a:lstStyle/>
          <a:p>
            <a:r>
              <a:rPr lang="en-US" dirty="0">
                <a:noFill/>
              </a:rPr>
              <a:t>Sample 4</a:t>
            </a:r>
          </a:p>
        </p:txBody>
      </p:sp>
      <p:sp>
        <p:nvSpPr>
          <p:cNvPr id="17" name="Rectangle 16">
            <a:extLst>
              <a:ext uri="{C183D7F6-B498-43B3-948B-1728B52AA6E4}">
                <adec:decorative xmlns:adec="http://schemas.microsoft.com/office/drawing/2017/decorative" val="1"/>
              </a:ext>
            </a:extLst>
          </p:cNvPr>
          <p:cNvSpPr/>
          <p:nvPr/>
        </p:nvSpPr>
        <p:spPr>
          <a:xfrm>
            <a:off x="1589" y="4225423"/>
            <a:ext cx="12188825" cy="59666"/>
          </a:xfrm>
          <a:prstGeom prst="rect">
            <a:avLst/>
          </a:prstGeom>
          <a:solidFill>
            <a:schemeClr val="bg1">
              <a:lumMod val="95000"/>
            </a:schemeClr>
          </a:solidFill>
          <a:ln>
            <a:noFill/>
          </a:ln>
          <a:effectLst>
            <a:outerShdw blurRad="63500" dist="381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8" name="Picture 17" descr="Cutout woman Sophie with arms at sides blurry."/>
          <p:cNvPicPr>
            <a:picLocks noChangeAspect="1"/>
          </p:cNvPicPr>
          <p:nvPr/>
        </p:nvPicPr>
        <p:blipFill>
          <a:blip r:embed="rId5" cstate="print">
            <a:extLst>
              <a:ext uri="{BEBA8EAE-BF5A-486C-A8C5-ECC9F3942E4B}">
                <a14:imgProps xmlns:a14="http://schemas.microsoft.com/office/drawing/2010/main">
                  <a14:imgLayer r:embed="rId6">
                    <a14:imgEffect>
                      <a14:sharpenSoften amount="-50000"/>
                    </a14:imgEffect>
                  </a14:imgLayer>
                </a14:imgProps>
              </a:ext>
              <a:ext uri="{28A0092B-C50C-407E-A947-70E740481C1C}">
                <a14:useLocalDpi xmlns:a14="http://schemas.microsoft.com/office/drawing/2010/main" val="0"/>
              </a:ext>
            </a:extLst>
          </a:blip>
          <a:stretch>
            <a:fillRect/>
          </a:stretch>
        </p:blipFill>
        <p:spPr>
          <a:xfrm>
            <a:off x="10090592" y="2667001"/>
            <a:ext cx="888676" cy="3156195"/>
          </a:xfrm>
          <a:prstGeom prst="rect">
            <a:avLst/>
          </a:prstGeom>
        </p:spPr>
      </p:pic>
      <p:sp>
        <p:nvSpPr>
          <p:cNvPr id="16" name="Rectangle 15">
            <a:extLst>
              <a:ext uri="{C183D7F6-B498-43B3-948B-1728B52AA6E4}">
                <adec:decorative xmlns:adec="http://schemas.microsoft.com/office/drawing/2017/decorative" val="1"/>
              </a:ext>
            </a:extLst>
          </p:cNvPr>
          <p:cNvSpPr/>
          <p:nvPr/>
        </p:nvSpPr>
        <p:spPr>
          <a:xfrm>
            <a:off x="1589" y="4343401"/>
            <a:ext cx="12188825" cy="248523"/>
          </a:xfrm>
          <a:prstGeom prst="rect">
            <a:avLst/>
          </a:prstGeom>
          <a:solidFill>
            <a:schemeClr val="bg1">
              <a:lumMod val="95000"/>
            </a:schemeClr>
          </a:solidFill>
          <a:ln>
            <a:noFill/>
          </a:ln>
          <a:effectLst>
            <a:outerShdw blurRad="63500" dist="381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0" name="Picture 19" descr="Cutout woman Shelby smiling with hand on hip blurry."/>
          <p:cNvPicPr>
            <a:picLocks noChangeAspect="1"/>
          </p:cNvPicPr>
          <p:nvPr/>
        </p:nvPicPr>
        <p:blipFill>
          <a:blip r:embed="rId7">
            <a:extLst>
              <a:ext uri="{BEBA8EAE-BF5A-486C-A8C5-ECC9F3942E4B}">
                <a14:imgProps xmlns:a14="http://schemas.microsoft.com/office/drawing/2010/main">
                  <a14:imgLayer r:embed="rId8">
                    <a14:imgEffect>
                      <a14:sharpenSoften amount="-25000"/>
                    </a14:imgEffect>
                  </a14:imgLayer>
                </a14:imgProps>
              </a:ext>
              <a:ext uri="{28A0092B-C50C-407E-A947-70E740481C1C}">
                <a14:useLocalDpi xmlns:a14="http://schemas.microsoft.com/office/drawing/2010/main" val="0"/>
              </a:ext>
            </a:extLst>
          </a:blip>
          <a:stretch>
            <a:fillRect/>
          </a:stretch>
        </p:blipFill>
        <p:spPr>
          <a:xfrm>
            <a:off x="8915401" y="2190726"/>
            <a:ext cx="1478913" cy="4492336"/>
          </a:xfrm>
          <a:prstGeom prst="rect">
            <a:avLst/>
          </a:prstGeom>
        </p:spPr>
      </p:pic>
      <p:sp>
        <p:nvSpPr>
          <p:cNvPr id="15" name="Rectangle 14">
            <a:extLst>
              <a:ext uri="{C183D7F6-B498-43B3-948B-1728B52AA6E4}">
                <adec:decorative xmlns:adec="http://schemas.microsoft.com/office/drawing/2017/decorative" val="1"/>
              </a:ext>
            </a:extLst>
          </p:cNvPr>
          <p:cNvSpPr/>
          <p:nvPr/>
        </p:nvSpPr>
        <p:spPr>
          <a:xfrm>
            <a:off x="1589" y="4648200"/>
            <a:ext cx="12188825" cy="357112"/>
          </a:xfrm>
          <a:prstGeom prst="rect">
            <a:avLst/>
          </a:prstGeom>
          <a:solidFill>
            <a:schemeClr val="bg1">
              <a:lumMod val="95000"/>
            </a:schemeClr>
          </a:solidFill>
          <a:ln>
            <a:noFill/>
          </a:ln>
          <a:effectLst>
            <a:outerShdw blurRad="63500" dist="381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2" name="Picture 21" descr="Cutout man Isaac smiling with left hand out and right hand in pocket, slightly blurry."/>
          <p:cNvPicPr>
            <a:picLocks noChangeAspect="1"/>
          </p:cNvPicPr>
          <p:nvPr/>
        </p:nvPicPr>
        <p:blipFill rotWithShape="1">
          <a:blip r:embed="rId9" cstate="print">
            <a:extLst>
              <a:ext uri="{BEBA8EAE-BF5A-486C-A8C5-ECC9F3942E4B}">
                <a14:imgProps xmlns:a14="http://schemas.microsoft.com/office/drawing/2010/main">
                  <a14:imgLayer r:embed="rId10">
                    <a14:imgEffect>
                      <a14:sharpenSoften amount="-10000"/>
                    </a14:imgEffect>
                  </a14:imgLayer>
                </a14:imgProps>
              </a:ext>
              <a:ext uri="{28A0092B-C50C-407E-A947-70E740481C1C}">
                <a14:useLocalDpi xmlns:a14="http://schemas.microsoft.com/office/drawing/2010/main" val="0"/>
              </a:ext>
            </a:extLst>
          </a:blip>
          <a:srcRect b="13920"/>
          <a:stretch/>
        </p:blipFill>
        <p:spPr>
          <a:xfrm>
            <a:off x="7053080" y="1386356"/>
            <a:ext cx="2260074" cy="5471644"/>
          </a:xfrm>
          <a:prstGeom prst="rect">
            <a:avLst/>
          </a:prstGeom>
        </p:spPr>
      </p:pic>
      <p:sp>
        <p:nvSpPr>
          <p:cNvPr id="2" name="Rectangle 1">
            <a:extLst>
              <a:ext uri="{C183D7F6-B498-43B3-948B-1728B52AA6E4}">
                <adec:decorative xmlns:adec="http://schemas.microsoft.com/office/drawing/2017/decorative" val="1"/>
              </a:ext>
            </a:extLst>
          </p:cNvPr>
          <p:cNvSpPr/>
          <p:nvPr/>
        </p:nvSpPr>
        <p:spPr>
          <a:xfrm>
            <a:off x="1589" y="5061589"/>
            <a:ext cx="12188825" cy="457200"/>
          </a:xfrm>
          <a:prstGeom prst="rect">
            <a:avLst/>
          </a:prstGeom>
          <a:solidFill>
            <a:schemeClr val="bg1">
              <a:lumMod val="95000"/>
            </a:schemeClr>
          </a:solidFill>
          <a:ln>
            <a:noFill/>
          </a:ln>
          <a:effectLst>
            <a:outerShdw blurRad="63500" dist="381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7" name="Straight Connector 46">
            <a:extLst>
              <a:ext uri="{C183D7F6-B498-43B3-948B-1728B52AA6E4}">
                <adec:decorative xmlns:adec="http://schemas.microsoft.com/office/drawing/2017/decorative" val="1"/>
              </a:ext>
            </a:extLst>
          </p:cNvPr>
          <p:cNvCxnSpPr/>
          <p:nvPr/>
        </p:nvCxnSpPr>
        <p:spPr>
          <a:xfrm>
            <a:off x="450336" y="1929606"/>
            <a:ext cx="495986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24" name="Picture 23" descr="Cutout woman Courtney with folded arms."/>
          <p:cNvPicPr>
            <a:picLocks noChangeAspect="1"/>
          </p:cNvPicPr>
          <p:nvPr/>
        </p:nvPicPr>
        <p:blipFill rotWithShape="1">
          <a:blip r:embed="rId11" cstate="print">
            <a:extLst>
              <a:ext uri="{28A0092B-C50C-407E-A947-70E740481C1C}">
                <a14:useLocalDpi xmlns:a14="http://schemas.microsoft.com/office/drawing/2010/main" val="0"/>
              </a:ext>
            </a:extLst>
          </a:blip>
          <a:srcRect/>
          <a:stretch/>
        </p:blipFill>
        <p:spPr>
          <a:xfrm>
            <a:off x="5355206" y="657788"/>
            <a:ext cx="2239615" cy="6200213"/>
          </a:xfrm>
          <a:prstGeom prst="rect">
            <a:avLst/>
          </a:prstGeom>
        </p:spPr>
      </p:pic>
    </p:spTree>
    <p:extLst>
      <p:ext uri="{BB962C8B-B14F-4D97-AF65-F5344CB8AC3E}">
        <p14:creationId xmlns:p14="http://schemas.microsoft.com/office/powerpoint/2010/main" val="69444929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0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 calcmode="lin" valueType="num">
                                      <p:cBhvr additive="base">
                                        <p:cTn id="12" dur="500" fill="hold"/>
                                        <p:tgtEl>
                                          <p:spTgt spid="18"/>
                                        </p:tgtEl>
                                        <p:attrNameLst>
                                          <p:attrName>ppt_x</p:attrName>
                                        </p:attrNameLst>
                                      </p:cBhvr>
                                      <p:tavLst>
                                        <p:tav tm="0">
                                          <p:val>
                                            <p:strVal val="1+#ppt_w/2"/>
                                          </p:val>
                                        </p:tav>
                                        <p:tav tm="100000">
                                          <p:val>
                                            <p:strVal val="#ppt_x"/>
                                          </p:val>
                                        </p:tav>
                                      </p:tavLst>
                                    </p:anim>
                                    <p:anim calcmode="lin" valueType="num">
                                      <p:cBhvr additive="base">
                                        <p:cTn id="13" dur="500" fill="hold"/>
                                        <p:tgtEl>
                                          <p:spTgt spid="18"/>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2" fill="hold" nodeType="clickEffect">
                                  <p:stCondLst>
                                    <p:cond delay="0"/>
                                  </p:stCondLst>
                                  <p:childTnLst>
                                    <p:set>
                                      <p:cBhvr>
                                        <p:cTn id="17" dur="1" fill="hold">
                                          <p:stCondLst>
                                            <p:cond delay="0"/>
                                          </p:stCondLst>
                                        </p:cTn>
                                        <p:tgtEl>
                                          <p:spTgt spid="20"/>
                                        </p:tgtEl>
                                        <p:attrNameLst>
                                          <p:attrName>style.visibility</p:attrName>
                                        </p:attrNameLst>
                                      </p:cBhvr>
                                      <p:to>
                                        <p:strVal val="visible"/>
                                      </p:to>
                                    </p:set>
                                    <p:anim calcmode="lin" valueType="num">
                                      <p:cBhvr additive="base">
                                        <p:cTn id="18" dur="500" fill="hold"/>
                                        <p:tgtEl>
                                          <p:spTgt spid="20"/>
                                        </p:tgtEl>
                                        <p:attrNameLst>
                                          <p:attrName>ppt_x</p:attrName>
                                        </p:attrNameLst>
                                      </p:cBhvr>
                                      <p:tavLst>
                                        <p:tav tm="0">
                                          <p:val>
                                            <p:strVal val="1+#ppt_w/2"/>
                                          </p:val>
                                        </p:tav>
                                        <p:tav tm="100000">
                                          <p:val>
                                            <p:strVal val="#ppt_x"/>
                                          </p:val>
                                        </p:tav>
                                      </p:tavLst>
                                    </p:anim>
                                    <p:anim calcmode="lin" valueType="num">
                                      <p:cBhvr additive="base">
                                        <p:cTn id="19" dur="500" fill="hold"/>
                                        <p:tgtEl>
                                          <p:spTgt spid="20"/>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2" fill="hold" nodeType="clickEffect">
                                  <p:stCondLst>
                                    <p:cond delay="0"/>
                                  </p:stCondLst>
                                  <p:childTnLst>
                                    <p:set>
                                      <p:cBhvr>
                                        <p:cTn id="23" dur="1" fill="hold">
                                          <p:stCondLst>
                                            <p:cond delay="0"/>
                                          </p:stCondLst>
                                        </p:cTn>
                                        <p:tgtEl>
                                          <p:spTgt spid="22"/>
                                        </p:tgtEl>
                                        <p:attrNameLst>
                                          <p:attrName>style.visibility</p:attrName>
                                        </p:attrNameLst>
                                      </p:cBhvr>
                                      <p:to>
                                        <p:strVal val="visible"/>
                                      </p:to>
                                    </p:set>
                                    <p:anim calcmode="lin" valueType="num">
                                      <p:cBhvr additive="base">
                                        <p:cTn id="24" dur="500" fill="hold"/>
                                        <p:tgtEl>
                                          <p:spTgt spid="22"/>
                                        </p:tgtEl>
                                        <p:attrNameLst>
                                          <p:attrName>ppt_x</p:attrName>
                                        </p:attrNameLst>
                                      </p:cBhvr>
                                      <p:tavLst>
                                        <p:tav tm="0">
                                          <p:val>
                                            <p:strVal val="1+#ppt_w/2"/>
                                          </p:val>
                                        </p:tav>
                                        <p:tav tm="100000">
                                          <p:val>
                                            <p:strVal val="#ppt_x"/>
                                          </p:val>
                                        </p:tav>
                                      </p:tavLst>
                                    </p:anim>
                                    <p:anim calcmode="lin" valueType="num">
                                      <p:cBhvr additive="base">
                                        <p:cTn id="25" dur="500" fill="hold"/>
                                        <p:tgtEl>
                                          <p:spTgt spid="22"/>
                                        </p:tgtEl>
                                        <p:attrNameLst>
                                          <p:attrName>ppt_y</p:attrName>
                                        </p:attrNameLst>
                                      </p:cBhvr>
                                      <p:tavLst>
                                        <p:tav tm="0">
                                          <p:val>
                                            <p:strVal val="#ppt_y"/>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2" fill="hold" nodeType="clickEffect">
                                  <p:stCondLst>
                                    <p:cond delay="0"/>
                                  </p:stCondLst>
                                  <p:childTnLst>
                                    <p:set>
                                      <p:cBhvr>
                                        <p:cTn id="29" dur="1" fill="hold">
                                          <p:stCondLst>
                                            <p:cond delay="0"/>
                                          </p:stCondLst>
                                        </p:cTn>
                                        <p:tgtEl>
                                          <p:spTgt spid="24"/>
                                        </p:tgtEl>
                                        <p:attrNameLst>
                                          <p:attrName>style.visibility</p:attrName>
                                        </p:attrNameLst>
                                      </p:cBhvr>
                                      <p:to>
                                        <p:strVal val="visible"/>
                                      </p:to>
                                    </p:set>
                                    <p:anim calcmode="lin" valueType="num">
                                      <p:cBhvr additive="base">
                                        <p:cTn id="30" dur="500" fill="hold"/>
                                        <p:tgtEl>
                                          <p:spTgt spid="24"/>
                                        </p:tgtEl>
                                        <p:attrNameLst>
                                          <p:attrName>ppt_x</p:attrName>
                                        </p:attrNameLst>
                                      </p:cBhvr>
                                      <p:tavLst>
                                        <p:tav tm="0">
                                          <p:val>
                                            <p:strVal val="1+#ppt_w/2"/>
                                          </p:val>
                                        </p:tav>
                                        <p:tav tm="100000">
                                          <p:val>
                                            <p:strVal val="#ppt_x"/>
                                          </p:val>
                                        </p:tav>
                                      </p:tavLst>
                                    </p:anim>
                                    <p:anim calcmode="lin" valueType="num">
                                      <p:cBhvr additive="base">
                                        <p:cTn id="31" dur="500" fill="hold"/>
                                        <p:tgtEl>
                                          <p:spTgt spid="24"/>
                                        </p:tgtEl>
                                        <p:attrNameLst>
                                          <p:attrName>ppt_y</p:attrName>
                                        </p:attrNameLst>
                                      </p:cBhvr>
                                      <p:tavLst>
                                        <p:tav tm="0">
                                          <p:val>
                                            <p:strVal val="#ppt_y"/>
                                          </p:val>
                                        </p:tav>
                                        <p:tav tm="100000">
                                          <p:val>
                                            <p:strVal val="#ppt_y"/>
                                          </p:val>
                                        </p:tav>
                                      </p:tavLst>
                                    </p:anim>
                                  </p:childTnLst>
                                </p:cTn>
                              </p:par>
                            </p:childTnLst>
                          </p:cTn>
                        </p:par>
                        <p:par>
                          <p:cTn id="32" fill="hold">
                            <p:stCondLst>
                              <p:cond delay="500"/>
                            </p:stCondLst>
                            <p:childTnLst>
                              <p:par>
                                <p:cTn id="33" presetID="2" presetClass="entr" presetSubtype="1" accel="50000" decel="50000" fill="hold" grpId="0" nodeType="afterEffect">
                                  <p:stCondLst>
                                    <p:cond delay="0"/>
                                  </p:stCondLst>
                                  <p:childTnLst>
                                    <p:set>
                                      <p:cBhvr>
                                        <p:cTn id="34" dur="1" fill="hold">
                                          <p:stCondLst>
                                            <p:cond delay="0"/>
                                          </p:stCondLst>
                                        </p:cTn>
                                        <p:tgtEl>
                                          <p:spTgt spid="42"/>
                                        </p:tgtEl>
                                        <p:attrNameLst>
                                          <p:attrName>style.visibility</p:attrName>
                                        </p:attrNameLst>
                                      </p:cBhvr>
                                      <p:to>
                                        <p:strVal val="visible"/>
                                      </p:to>
                                    </p:set>
                                    <p:anim calcmode="lin" valueType="num">
                                      <p:cBhvr additive="base">
                                        <p:cTn id="35" dur="750" fill="hold"/>
                                        <p:tgtEl>
                                          <p:spTgt spid="42"/>
                                        </p:tgtEl>
                                        <p:attrNameLst>
                                          <p:attrName>ppt_x</p:attrName>
                                        </p:attrNameLst>
                                      </p:cBhvr>
                                      <p:tavLst>
                                        <p:tav tm="0">
                                          <p:val>
                                            <p:strVal val="#ppt_x"/>
                                          </p:val>
                                        </p:tav>
                                        <p:tav tm="100000">
                                          <p:val>
                                            <p:strVal val="#ppt_x"/>
                                          </p:val>
                                        </p:tav>
                                      </p:tavLst>
                                    </p:anim>
                                    <p:anim calcmode="lin" valueType="num">
                                      <p:cBhvr additive="base">
                                        <p:cTn id="36" dur="750" fill="hold"/>
                                        <p:tgtEl>
                                          <p:spTgt spid="42"/>
                                        </p:tgtEl>
                                        <p:attrNameLst>
                                          <p:attrName>ppt_y</p:attrName>
                                        </p:attrNameLst>
                                      </p:cBhvr>
                                      <p:tavLst>
                                        <p:tav tm="0">
                                          <p:val>
                                            <p:strVal val="0-#ppt_h/2"/>
                                          </p:val>
                                        </p:tav>
                                        <p:tav tm="100000">
                                          <p:val>
                                            <p:strVal val="#ppt_y"/>
                                          </p:val>
                                        </p:tav>
                                      </p:tavLst>
                                    </p:anim>
                                  </p:childTnLst>
                                </p:cTn>
                              </p:par>
                              <p:par>
                                <p:cTn id="37" presetID="2" presetClass="entr" presetSubtype="4" accel="50000" decel="50000" fill="hold" grpId="0" nodeType="withEffect">
                                  <p:stCondLst>
                                    <p:cond delay="0"/>
                                  </p:stCondLst>
                                  <p:childTnLst>
                                    <p:set>
                                      <p:cBhvr>
                                        <p:cTn id="38" dur="1" fill="hold">
                                          <p:stCondLst>
                                            <p:cond delay="0"/>
                                          </p:stCondLst>
                                        </p:cTn>
                                        <p:tgtEl>
                                          <p:spTgt spid="44"/>
                                        </p:tgtEl>
                                        <p:attrNameLst>
                                          <p:attrName>style.visibility</p:attrName>
                                        </p:attrNameLst>
                                      </p:cBhvr>
                                      <p:to>
                                        <p:strVal val="visible"/>
                                      </p:to>
                                    </p:set>
                                    <p:anim calcmode="lin" valueType="num">
                                      <p:cBhvr additive="base">
                                        <p:cTn id="39" dur="750" fill="hold"/>
                                        <p:tgtEl>
                                          <p:spTgt spid="44"/>
                                        </p:tgtEl>
                                        <p:attrNameLst>
                                          <p:attrName>ppt_x</p:attrName>
                                        </p:attrNameLst>
                                      </p:cBhvr>
                                      <p:tavLst>
                                        <p:tav tm="0">
                                          <p:val>
                                            <p:strVal val="#ppt_x"/>
                                          </p:val>
                                        </p:tav>
                                        <p:tav tm="100000">
                                          <p:val>
                                            <p:strVal val="#ppt_x"/>
                                          </p:val>
                                        </p:tav>
                                      </p:tavLst>
                                    </p:anim>
                                    <p:anim calcmode="lin" valueType="num">
                                      <p:cBhvr additive="base">
                                        <p:cTn id="40" dur="750" fill="hold"/>
                                        <p:tgtEl>
                                          <p:spTgt spid="44"/>
                                        </p:tgtEl>
                                        <p:attrNameLst>
                                          <p:attrName>ppt_y</p:attrName>
                                        </p:attrNameLst>
                                      </p:cBhvr>
                                      <p:tavLst>
                                        <p:tav tm="0">
                                          <p:val>
                                            <p:strVal val="1+#ppt_h/2"/>
                                          </p:val>
                                        </p:tav>
                                        <p:tav tm="100000">
                                          <p:val>
                                            <p:strVal val="#ppt_y"/>
                                          </p:val>
                                        </p:tav>
                                      </p:tavLst>
                                    </p:anim>
                                  </p:childTnLst>
                                </p:cTn>
                              </p:par>
                              <p:par>
                                <p:cTn id="41" presetID="2" presetClass="entr" presetSubtype="8" accel="50000" decel="50000" fill="hold" nodeType="withEffect">
                                  <p:stCondLst>
                                    <p:cond delay="0"/>
                                  </p:stCondLst>
                                  <p:childTnLst>
                                    <p:set>
                                      <p:cBhvr>
                                        <p:cTn id="42" dur="1" fill="hold">
                                          <p:stCondLst>
                                            <p:cond delay="0"/>
                                          </p:stCondLst>
                                        </p:cTn>
                                        <p:tgtEl>
                                          <p:spTgt spid="47"/>
                                        </p:tgtEl>
                                        <p:attrNameLst>
                                          <p:attrName>style.visibility</p:attrName>
                                        </p:attrNameLst>
                                      </p:cBhvr>
                                      <p:to>
                                        <p:strVal val="visible"/>
                                      </p:to>
                                    </p:set>
                                    <p:anim calcmode="lin" valueType="num">
                                      <p:cBhvr additive="base">
                                        <p:cTn id="43" dur="750" fill="hold"/>
                                        <p:tgtEl>
                                          <p:spTgt spid="47"/>
                                        </p:tgtEl>
                                        <p:attrNameLst>
                                          <p:attrName>ppt_x</p:attrName>
                                        </p:attrNameLst>
                                      </p:cBhvr>
                                      <p:tavLst>
                                        <p:tav tm="0">
                                          <p:val>
                                            <p:strVal val="0-#ppt_w/2"/>
                                          </p:val>
                                        </p:tav>
                                        <p:tav tm="100000">
                                          <p:val>
                                            <p:strVal val="#ppt_x"/>
                                          </p:val>
                                        </p:tav>
                                      </p:tavLst>
                                    </p:anim>
                                    <p:anim calcmode="lin" valueType="num">
                                      <p:cBhvr additive="base">
                                        <p:cTn id="44" dur="750" fill="hold"/>
                                        <p:tgtEl>
                                          <p:spTgt spid="4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44"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22F15A2D-2324-487D-A02A-BF46C5C580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17A7F34E-D418-47E2-9F86-2C45BBC312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732" y="321733"/>
            <a:ext cx="11546828" cy="6214534"/>
          </a:xfrm>
          <a:custGeom>
            <a:avLst/>
            <a:gdLst>
              <a:gd name="connsiteX0" fmla="*/ 0 w 11546828"/>
              <a:gd name="connsiteY0" fmla="*/ 0 h 6214534"/>
              <a:gd name="connsiteX1" fmla="*/ 7965430 w 11546828"/>
              <a:gd name="connsiteY1" fmla="*/ 0 h 6214534"/>
              <a:gd name="connsiteX2" fmla="*/ 7965430 w 11546828"/>
              <a:gd name="connsiteY2" fmla="*/ 1786 h 6214534"/>
              <a:gd name="connsiteX3" fmla="*/ 11546828 w 11546828"/>
              <a:gd name="connsiteY3" fmla="*/ 1786 h 6214534"/>
              <a:gd name="connsiteX4" fmla="*/ 11546828 w 11546828"/>
              <a:gd name="connsiteY4" fmla="*/ 2866740 h 6214534"/>
              <a:gd name="connsiteX5" fmla="*/ 11225095 w 11546828"/>
              <a:gd name="connsiteY5" fmla="*/ 3179536 h 6214534"/>
              <a:gd name="connsiteX6" fmla="*/ 11225095 w 11546828"/>
              <a:gd name="connsiteY6" fmla="*/ 301542 h 6214534"/>
              <a:gd name="connsiteX7" fmla="*/ 320042 w 11546828"/>
              <a:gd name="connsiteY7" fmla="*/ 301542 h 6214534"/>
              <a:gd name="connsiteX8" fmla="*/ 320042 w 11546828"/>
              <a:gd name="connsiteY8" fmla="*/ 5909424 h 6214534"/>
              <a:gd name="connsiteX9" fmla="*/ 8417210 w 11546828"/>
              <a:gd name="connsiteY9" fmla="*/ 5909424 h 6214534"/>
              <a:gd name="connsiteX10" fmla="*/ 8103383 w 11546828"/>
              <a:gd name="connsiteY10" fmla="*/ 6214534 h 6214534"/>
              <a:gd name="connsiteX11" fmla="*/ 7222929 w 11546828"/>
              <a:gd name="connsiteY11" fmla="*/ 6214534 h 6214534"/>
              <a:gd name="connsiteX12" fmla="*/ 7222929 w 11546828"/>
              <a:gd name="connsiteY12" fmla="*/ 6212748 h 6214534"/>
              <a:gd name="connsiteX13" fmla="*/ 0 w 11546828"/>
              <a:gd name="connsiteY13" fmla="*/ 6212748 h 6214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546828" h="6214534">
                <a:moveTo>
                  <a:pt x="0" y="0"/>
                </a:moveTo>
                <a:lnTo>
                  <a:pt x="7965430" y="0"/>
                </a:lnTo>
                <a:lnTo>
                  <a:pt x="7965430" y="1786"/>
                </a:lnTo>
                <a:lnTo>
                  <a:pt x="11546828" y="1786"/>
                </a:lnTo>
                <a:lnTo>
                  <a:pt x="11546828" y="2866740"/>
                </a:lnTo>
                <a:lnTo>
                  <a:pt x="11225095" y="3179536"/>
                </a:lnTo>
                <a:lnTo>
                  <a:pt x="11225095" y="301542"/>
                </a:lnTo>
                <a:lnTo>
                  <a:pt x="320042" y="301542"/>
                </a:lnTo>
                <a:lnTo>
                  <a:pt x="320042" y="5909424"/>
                </a:lnTo>
                <a:lnTo>
                  <a:pt x="8417210" y="5909424"/>
                </a:lnTo>
                <a:lnTo>
                  <a:pt x="8103383" y="6214534"/>
                </a:lnTo>
                <a:lnTo>
                  <a:pt x="7222929" y="6214534"/>
                </a:lnTo>
                <a:lnTo>
                  <a:pt x="7222929" y="6212748"/>
                </a:lnTo>
                <a:lnTo>
                  <a:pt x="0" y="6212748"/>
                </a:lnTo>
                <a:close/>
              </a:path>
            </a:pathLst>
          </a:custGeom>
          <a:solidFill>
            <a:schemeClr val="tx1">
              <a:lumMod val="50000"/>
              <a:lumOff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Right Triangle 18">
            <a:extLst>
              <a:ext uri="{FF2B5EF4-FFF2-40B4-BE49-F238E27FC236}">
                <a16:creationId xmlns:a16="http://schemas.microsoft.com/office/drawing/2014/main" id="{2AEAFA59-923A-4F54-8B49-44C970BCC3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CDF42D6-355F-CEB0-C802-5FC06F1B682A}"/>
              </a:ext>
            </a:extLst>
          </p:cNvPr>
          <p:cNvSpPr>
            <a:spLocks noGrp="1"/>
          </p:cNvSpPr>
          <p:nvPr>
            <p:ph type="title"/>
          </p:nvPr>
        </p:nvSpPr>
        <p:spPr>
          <a:xfrm flipH="1">
            <a:off x="935920" y="910488"/>
            <a:ext cx="3908417" cy="744899"/>
          </a:xfrm>
        </p:spPr>
        <p:txBody>
          <a:bodyPr vert="horz" lIns="91440" tIns="45720" rIns="91440" bIns="45720" rtlCol="0" anchor="ctr">
            <a:normAutofit/>
          </a:bodyPr>
          <a:lstStyle/>
          <a:p>
            <a:pPr algn="ctr" defTabSz="676656"/>
            <a:r>
              <a:rPr lang="en-US" sz="3200" b="1" u="sng" kern="1200" dirty="0">
                <a:solidFill>
                  <a:schemeClr val="tx1"/>
                </a:solidFill>
                <a:effectLst>
                  <a:outerShdw blurRad="38100" dist="38100" dir="2700000" algn="tl">
                    <a:srgbClr val="000000">
                      <a:alpha val="43137"/>
                    </a:srgbClr>
                  </a:outerShdw>
                </a:effectLst>
                <a:latin typeface="+mj-lt"/>
                <a:ea typeface="+mj-ea"/>
                <a:cs typeface="+mj-cs"/>
              </a:rPr>
              <a:t>Business Problem </a:t>
            </a:r>
            <a:r>
              <a:rPr lang="en-US" sz="3200" b="1" kern="1200" dirty="0">
                <a:solidFill>
                  <a:schemeClr val="tx1"/>
                </a:solidFill>
                <a:effectLst>
                  <a:outerShdw blurRad="38100" dist="38100" dir="2700000" algn="tl">
                    <a:srgbClr val="000000">
                      <a:alpha val="43137"/>
                    </a:srgbClr>
                  </a:outerShdw>
                </a:effectLst>
                <a:latin typeface="+mj-lt"/>
                <a:ea typeface="+mj-ea"/>
                <a:cs typeface="+mj-cs"/>
              </a:rPr>
              <a:t>:</a:t>
            </a:r>
            <a:endParaRPr lang="en-US" sz="3200" b="1" kern="1200" dirty="0">
              <a:effectLst>
                <a:outerShdw blurRad="38100" dist="38100" dir="2700000" algn="tl">
                  <a:srgbClr val="000000">
                    <a:alpha val="43137"/>
                  </a:srgbClr>
                </a:outerShdw>
              </a:effectLst>
              <a:latin typeface="+mj-lt"/>
              <a:ea typeface="+mj-ea"/>
              <a:cs typeface="+mj-cs"/>
            </a:endParaRPr>
          </a:p>
        </p:txBody>
      </p:sp>
      <p:sp>
        <p:nvSpPr>
          <p:cNvPr id="3" name="Text Placeholder 3">
            <a:extLst>
              <a:ext uri="{FF2B5EF4-FFF2-40B4-BE49-F238E27FC236}">
                <a16:creationId xmlns:a16="http://schemas.microsoft.com/office/drawing/2014/main" id="{AEAB5A91-280A-3B24-B59B-D433A9250843}"/>
              </a:ext>
            </a:extLst>
          </p:cNvPr>
          <p:cNvSpPr txBox="1">
            <a:spLocks/>
          </p:cNvSpPr>
          <p:nvPr/>
        </p:nvSpPr>
        <p:spPr>
          <a:xfrm>
            <a:off x="1241869" y="2118100"/>
            <a:ext cx="9404359" cy="830593"/>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60706" indent="-160706" defTabSz="642823">
              <a:spcBef>
                <a:spcPts val="703"/>
              </a:spcBef>
            </a:pPr>
            <a:endParaRPr lang="en-US" sz="1406" kern="1200" dirty="0">
              <a:solidFill>
                <a:schemeClr val="tx1"/>
              </a:solidFill>
              <a:latin typeface="+mn-lt"/>
              <a:ea typeface="+mn-ea"/>
              <a:cs typeface="+mn-cs"/>
            </a:endParaRPr>
          </a:p>
          <a:p>
            <a:pPr marL="160706" indent="-160706" defTabSz="642823">
              <a:spcBef>
                <a:spcPts val="703"/>
              </a:spcBef>
            </a:pPr>
            <a:r>
              <a:rPr lang="en-US" sz="1406" kern="1200" dirty="0">
                <a:solidFill>
                  <a:schemeClr val="tx1"/>
                </a:solidFill>
                <a:latin typeface="+mn-lt"/>
                <a:ea typeface="+mn-ea"/>
                <a:cs typeface="+mn-cs"/>
              </a:rPr>
              <a:t>It is evident that Inactive Users are more compared to Active users at both the beginning and end of the 6 months</a:t>
            </a:r>
            <a:endParaRPr lang="en-US" sz="2000" dirty="0"/>
          </a:p>
        </p:txBody>
      </p:sp>
      <p:pic>
        <p:nvPicPr>
          <p:cNvPr id="4" name="Picture 5">
            <a:extLst>
              <a:ext uri="{FF2B5EF4-FFF2-40B4-BE49-F238E27FC236}">
                <a16:creationId xmlns:a16="http://schemas.microsoft.com/office/drawing/2014/main" id="{72B801E1-CA29-3E69-466E-18501DD4B58D}"/>
              </a:ext>
            </a:extLst>
          </p:cNvPr>
          <p:cNvPicPr>
            <a:picLocks noChangeAspect="1"/>
          </p:cNvPicPr>
          <p:nvPr/>
        </p:nvPicPr>
        <p:blipFill>
          <a:blip r:embed="rId2"/>
          <a:stretch>
            <a:fillRect/>
          </a:stretch>
        </p:blipFill>
        <p:spPr>
          <a:xfrm>
            <a:off x="1555127" y="3104646"/>
            <a:ext cx="2378560" cy="1992983"/>
          </a:xfrm>
          <a:prstGeom prst="rect">
            <a:avLst/>
          </a:prstGeom>
        </p:spPr>
      </p:pic>
      <p:pic>
        <p:nvPicPr>
          <p:cNvPr id="5" name="Picture 6">
            <a:extLst>
              <a:ext uri="{FF2B5EF4-FFF2-40B4-BE49-F238E27FC236}">
                <a16:creationId xmlns:a16="http://schemas.microsoft.com/office/drawing/2014/main" id="{72D2ECFE-C08D-FE19-E006-DF1A0BCAF38C}"/>
              </a:ext>
            </a:extLst>
          </p:cNvPr>
          <p:cNvPicPr>
            <a:picLocks noChangeAspect="1"/>
          </p:cNvPicPr>
          <p:nvPr/>
        </p:nvPicPr>
        <p:blipFill>
          <a:blip r:embed="rId3"/>
          <a:stretch>
            <a:fillRect/>
          </a:stretch>
        </p:blipFill>
        <p:spPr>
          <a:xfrm>
            <a:off x="7161055" y="3024223"/>
            <a:ext cx="2287361" cy="2073406"/>
          </a:xfrm>
          <a:prstGeom prst="rect">
            <a:avLst/>
          </a:prstGeom>
        </p:spPr>
      </p:pic>
      <p:sp>
        <p:nvSpPr>
          <p:cNvPr id="6" name="TextBox 5">
            <a:extLst>
              <a:ext uri="{FF2B5EF4-FFF2-40B4-BE49-F238E27FC236}">
                <a16:creationId xmlns:a16="http://schemas.microsoft.com/office/drawing/2014/main" id="{BCAB0580-2738-B865-3DFE-264181234867}"/>
              </a:ext>
            </a:extLst>
          </p:cNvPr>
          <p:cNvSpPr txBox="1"/>
          <p:nvPr/>
        </p:nvSpPr>
        <p:spPr>
          <a:xfrm>
            <a:off x="1300972" y="1765423"/>
            <a:ext cx="3003759" cy="33041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defTabSz="642823">
              <a:spcAft>
                <a:spcPts val="444"/>
              </a:spcAft>
            </a:pPr>
            <a:r>
              <a:rPr lang="en-US" sz="1547" b="1" kern="1200" dirty="0">
                <a:solidFill>
                  <a:schemeClr val="tx1"/>
                </a:solidFill>
                <a:latin typeface="+mn-lt"/>
                <a:ea typeface="+mn-ea"/>
                <a:cs typeface="+mn-cs"/>
              </a:rPr>
              <a:t>Based on the Activity status :</a:t>
            </a:r>
            <a:endParaRPr lang="en-US" sz="2200" b="1" dirty="0"/>
          </a:p>
        </p:txBody>
      </p:sp>
      <p:sp>
        <p:nvSpPr>
          <p:cNvPr id="7" name="TextBox 6">
            <a:extLst>
              <a:ext uri="{FF2B5EF4-FFF2-40B4-BE49-F238E27FC236}">
                <a16:creationId xmlns:a16="http://schemas.microsoft.com/office/drawing/2014/main" id="{73F33FB4-F4D5-8941-28CF-C30C440F95EA}"/>
              </a:ext>
            </a:extLst>
          </p:cNvPr>
          <p:cNvSpPr txBox="1"/>
          <p:nvPr/>
        </p:nvSpPr>
        <p:spPr>
          <a:xfrm>
            <a:off x="7592663" y="5120399"/>
            <a:ext cx="1968113" cy="523220"/>
          </a:xfrm>
          <a:prstGeom prst="rect">
            <a:avLst/>
          </a:prstGeom>
          <a:noFill/>
        </p:spPr>
        <p:txBody>
          <a:bodyPr wrap="square" rtlCol="0">
            <a:spAutoFit/>
          </a:bodyPr>
          <a:lstStyle/>
          <a:p>
            <a:pPr defTabSz="642823">
              <a:spcAft>
                <a:spcPts val="444"/>
              </a:spcAft>
            </a:pPr>
            <a:r>
              <a:rPr lang="en-US" sz="1400" b="1" kern="1200" dirty="0">
                <a:solidFill>
                  <a:schemeClr val="tx1"/>
                </a:solidFill>
                <a:latin typeface="+mn-lt"/>
                <a:ea typeface="+mn-ea"/>
                <a:cs typeface="+mn-cs"/>
              </a:rPr>
              <a:t>Active/Inactive at the end of 6 months  </a:t>
            </a:r>
            <a:endParaRPr lang="en-IN" sz="1400" b="1" dirty="0"/>
          </a:p>
        </p:txBody>
      </p:sp>
      <p:sp>
        <p:nvSpPr>
          <p:cNvPr id="8" name="TextBox 7">
            <a:extLst>
              <a:ext uri="{FF2B5EF4-FFF2-40B4-BE49-F238E27FC236}">
                <a16:creationId xmlns:a16="http://schemas.microsoft.com/office/drawing/2014/main" id="{2788FFDA-A05B-E191-FDE2-2D1E5E6F4295}"/>
              </a:ext>
            </a:extLst>
          </p:cNvPr>
          <p:cNvSpPr txBox="1"/>
          <p:nvPr/>
        </p:nvSpPr>
        <p:spPr>
          <a:xfrm>
            <a:off x="1950500" y="5253582"/>
            <a:ext cx="2207663" cy="523220"/>
          </a:xfrm>
          <a:prstGeom prst="rect">
            <a:avLst/>
          </a:prstGeom>
          <a:noFill/>
        </p:spPr>
        <p:txBody>
          <a:bodyPr wrap="square" rtlCol="0">
            <a:spAutoFit/>
          </a:bodyPr>
          <a:lstStyle/>
          <a:p>
            <a:pPr defTabSz="642823">
              <a:spcAft>
                <a:spcPts val="444"/>
              </a:spcAft>
            </a:pPr>
            <a:r>
              <a:rPr lang="en-US" sz="1400" b="1" kern="1200" dirty="0">
                <a:solidFill>
                  <a:schemeClr val="tx1"/>
                </a:solidFill>
                <a:latin typeface="+mn-lt"/>
                <a:ea typeface="+mn-ea"/>
                <a:cs typeface="+mn-cs"/>
              </a:rPr>
              <a:t>Active/Inactive in the beginning of 6 months  </a:t>
            </a:r>
            <a:endParaRPr lang="en-IN" sz="1400" b="1" dirty="0"/>
          </a:p>
        </p:txBody>
      </p:sp>
      <p:sp>
        <p:nvSpPr>
          <p:cNvPr id="9" name="TextBox 8">
            <a:extLst>
              <a:ext uri="{FF2B5EF4-FFF2-40B4-BE49-F238E27FC236}">
                <a16:creationId xmlns:a16="http://schemas.microsoft.com/office/drawing/2014/main" id="{0A389169-21B7-E565-6189-AF80F8D8D3C5}"/>
              </a:ext>
            </a:extLst>
          </p:cNvPr>
          <p:cNvSpPr txBox="1"/>
          <p:nvPr/>
        </p:nvSpPr>
        <p:spPr>
          <a:xfrm>
            <a:off x="4020893" y="3162132"/>
            <a:ext cx="3571770" cy="53373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defTabSz="676656">
              <a:spcAft>
                <a:spcPts val="600"/>
              </a:spcAft>
            </a:pPr>
            <a:r>
              <a:rPr lang="en-US" sz="1200" kern="1200" dirty="0">
                <a:solidFill>
                  <a:schemeClr val="tx1"/>
                </a:solidFill>
                <a:latin typeface="+mn-lt"/>
                <a:ea typeface="+mn-ea"/>
                <a:cs typeface="+mn-cs"/>
              </a:rPr>
              <a:t>Customers who re</a:t>
            </a:r>
            <a:r>
              <a:rPr lang="en-US" sz="1200" u="sng" kern="1200" dirty="0">
                <a:solidFill>
                  <a:schemeClr val="tx1"/>
                </a:solidFill>
                <a:latin typeface="+mn-lt"/>
                <a:ea typeface="+mn-ea"/>
                <a:cs typeface="+mn-cs"/>
              </a:rPr>
              <a:t>mained active : 22903</a:t>
            </a:r>
            <a:endParaRPr lang="en-US" sz="1200" u="sng" kern="1200" dirty="0">
              <a:solidFill>
                <a:schemeClr val="tx1"/>
              </a:solidFill>
              <a:latin typeface="+mn-lt"/>
              <a:ea typeface="+mn-ea"/>
              <a:cs typeface="Calibri"/>
            </a:endParaRPr>
          </a:p>
          <a:p>
            <a:pPr defTabSz="676656">
              <a:spcAft>
                <a:spcPts val="600"/>
              </a:spcAft>
            </a:pPr>
            <a:r>
              <a:rPr lang="en-US" sz="1200" u="sng" kern="1200" dirty="0">
                <a:solidFill>
                  <a:schemeClr val="tx1"/>
                </a:solidFill>
                <a:latin typeface="+mn-lt"/>
                <a:ea typeface="+mn-ea"/>
                <a:cs typeface="+mn-cs"/>
              </a:rPr>
              <a:t>Customers </a:t>
            </a:r>
            <a:r>
              <a:rPr lang="en-US" sz="1200" kern="1200" dirty="0">
                <a:solidFill>
                  <a:schemeClr val="tx1"/>
                </a:solidFill>
                <a:latin typeface="+mn-lt"/>
                <a:ea typeface="+mn-ea"/>
                <a:cs typeface="+mn-cs"/>
              </a:rPr>
              <a:t>who remained inactive : 26584</a:t>
            </a:r>
            <a:endParaRPr lang="en-US" sz="1200" dirty="0">
              <a:cs typeface="Calibri"/>
            </a:endParaRPr>
          </a:p>
        </p:txBody>
      </p:sp>
    </p:spTree>
    <p:extLst>
      <p:ext uri="{BB962C8B-B14F-4D97-AF65-F5344CB8AC3E}">
        <p14:creationId xmlns:p14="http://schemas.microsoft.com/office/powerpoint/2010/main" val="41850573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Slide Background Fill">
            <a:extLst>
              <a:ext uri="{FF2B5EF4-FFF2-40B4-BE49-F238E27FC236}">
                <a16:creationId xmlns:a16="http://schemas.microsoft.com/office/drawing/2014/main" id="{913AE63C-D5B4-45D1-ACFC-648CFFCF98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1"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9" name="Group 18">
            <a:extLst>
              <a:ext uri="{FF2B5EF4-FFF2-40B4-BE49-F238E27FC236}">
                <a16:creationId xmlns:a16="http://schemas.microsoft.com/office/drawing/2014/main" id="{6DCEF60B-EF3F-4A5E-BDC6-A2D840B90F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952" cy="6858000"/>
            <a:chOff x="651279" y="598259"/>
            <a:chExt cx="10889442" cy="5680742"/>
          </a:xfrm>
        </p:grpSpPr>
        <p:sp>
          <p:nvSpPr>
            <p:cNvPr id="20" name="Color">
              <a:extLst>
                <a:ext uri="{FF2B5EF4-FFF2-40B4-BE49-F238E27FC236}">
                  <a16:creationId xmlns:a16="http://schemas.microsoft.com/office/drawing/2014/main" id="{99CE9C4B-76CC-43D8-BCEF-0CE3808867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Color">
              <a:extLst>
                <a:ext uri="{FF2B5EF4-FFF2-40B4-BE49-F238E27FC236}">
                  <a16:creationId xmlns:a16="http://schemas.microsoft.com/office/drawing/2014/main" id="{C2324D64-DFBA-4803-8BE2-87DDFA57AC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3" name="Color">
            <a:extLst>
              <a:ext uri="{FF2B5EF4-FFF2-40B4-BE49-F238E27FC236}">
                <a16:creationId xmlns:a16="http://schemas.microsoft.com/office/drawing/2014/main" id="{BF9E7B5D-88C3-4C36-A22E-93AA384BA7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2804" y="598259"/>
            <a:ext cx="10889442" cy="56807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5" name="Group 24">
            <a:extLst>
              <a:ext uri="{FF2B5EF4-FFF2-40B4-BE49-F238E27FC236}">
                <a16:creationId xmlns:a16="http://schemas.microsoft.com/office/drawing/2014/main" id="{E27AF472-EAE3-4572-AB69-B92BD10DBC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26" name="Freeform: Shape 25">
              <a:extLst>
                <a:ext uri="{FF2B5EF4-FFF2-40B4-BE49-F238E27FC236}">
                  <a16:creationId xmlns:a16="http://schemas.microsoft.com/office/drawing/2014/main" id="{BF4DB9D2-6215-420C-874C-82EADF8C6C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7" name="Freeform: Shape 26">
              <a:extLst>
                <a:ext uri="{FF2B5EF4-FFF2-40B4-BE49-F238E27FC236}">
                  <a16:creationId xmlns:a16="http://schemas.microsoft.com/office/drawing/2014/main" id="{1F003139-C97C-44FA-B139-32E4DFDCE9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8" name="Freeform: Shape 27">
              <a:extLst>
                <a:ext uri="{FF2B5EF4-FFF2-40B4-BE49-F238E27FC236}">
                  <a16:creationId xmlns:a16="http://schemas.microsoft.com/office/drawing/2014/main" id="{5CE4DD6E-8CEA-45EE-B630-DBC22144D8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9" name="Freeform: Shape 28">
              <a:extLst>
                <a:ext uri="{FF2B5EF4-FFF2-40B4-BE49-F238E27FC236}">
                  <a16:creationId xmlns:a16="http://schemas.microsoft.com/office/drawing/2014/main" id="{A4372F7F-AA3C-470B-AA61-7C35B7722C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0" name="Freeform: Shape 29">
              <a:extLst>
                <a:ext uri="{FF2B5EF4-FFF2-40B4-BE49-F238E27FC236}">
                  <a16:creationId xmlns:a16="http://schemas.microsoft.com/office/drawing/2014/main" id="{34B605BF-D199-43DD-9328-E99F2ADFC6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1" name="Freeform: Shape 30">
              <a:extLst>
                <a:ext uri="{FF2B5EF4-FFF2-40B4-BE49-F238E27FC236}">
                  <a16:creationId xmlns:a16="http://schemas.microsoft.com/office/drawing/2014/main" id="{E5D42A77-7336-4A35-8922-8098A16AA2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2" name="Freeform: Shape 31">
              <a:extLst>
                <a:ext uri="{FF2B5EF4-FFF2-40B4-BE49-F238E27FC236}">
                  <a16:creationId xmlns:a16="http://schemas.microsoft.com/office/drawing/2014/main" id="{7401EE7D-B85D-4C10-AB8C-71884EFB11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CFBD8C68-823D-7543-9F42-45BAA1F54158}"/>
              </a:ext>
            </a:extLst>
          </p:cNvPr>
          <p:cNvSpPr>
            <a:spLocks noGrp="1"/>
          </p:cNvSpPr>
          <p:nvPr>
            <p:ph type="title"/>
          </p:nvPr>
        </p:nvSpPr>
        <p:spPr>
          <a:xfrm>
            <a:off x="907079" y="589746"/>
            <a:ext cx="10226431" cy="889433"/>
          </a:xfrm>
        </p:spPr>
        <p:txBody>
          <a:bodyPr vert="horz" lIns="91440" tIns="45720" rIns="91440" bIns="45720" rtlCol="0" anchor="b">
            <a:normAutofit fontScale="90000"/>
          </a:bodyPr>
          <a:lstStyle/>
          <a:p>
            <a:r>
              <a:rPr lang="en-US" sz="3400" b="1" kern="1200" dirty="0">
                <a:solidFill>
                  <a:schemeClr val="tx2"/>
                </a:solidFill>
                <a:effectLst>
                  <a:outerShdw blurRad="38100" dist="38100" dir="2700000" algn="tl">
                    <a:srgbClr val="000000">
                      <a:alpha val="43137"/>
                    </a:srgbClr>
                  </a:outerShdw>
                </a:effectLst>
                <a:latin typeface="+mj-lt"/>
                <a:ea typeface="+mj-ea"/>
                <a:cs typeface="+mj-cs"/>
              </a:rPr>
              <a:t>Activity status of customers- Segment-wise comparison/analysis</a:t>
            </a:r>
            <a:endParaRPr lang="en-US" sz="3400" kern="1200" dirty="0">
              <a:solidFill>
                <a:schemeClr val="tx2"/>
              </a:solidFill>
              <a:latin typeface="+mj-lt"/>
              <a:ea typeface="+mj-ea"/>
              <a:cs typeface="+mj-cs"/>
            </a:endParaRPr>
          </a:p>
        </p:txBody>
      </p:sp>
      <p:sp>
        <p:nvSpPr>
          <p:cNvPr id="6" name="Title 7">
            <a:extLst>
              <a:ext uri="{FF2B5EF4-FFF2-40B4-BE49-F238E27FC236}">
                <a16:creationId xmlns:a16="http://schemas.microsoft.com/office/drawing/2014/main" id="{844207B5-2AF3-A23B-175A-8EF8C538EA79}"/>
              </a:ext>
            </a:extLst>
          </p:cNvPr>
          <p:cNvSpPr txBox="1">
            <a:spLocks/>
          </p:cNvSpPr>
          <p:nvPr/>
        </p:nvSpPr>
        <p:spPr>
          <a:xfrm>
            <a:off x="915948" y="5719124"/>
            <a:ext cx="8583088" cy="845564"/>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640080">
              <a:spcAft>
                <a:spcPts val="600"/>
              </a:spcAft>
            </a:pPr>
            <a:endParaRPr lang="en-US" sz="1800" b="1" i="1" dirty="0">
              <a:cs typeface="Calibri Light"/>
            </a:endParaRPr>
          </a:p>
        </p:txBody>
      </p:sp>
      <p:sp>
        <p:nvSpPr>
          <p:cNvPr id="3" name="Text Placeholder 3">
            <a:extLst>
              <a:ext uri="{FF2B5EF4-FFF2-40B4-BE49-F238E27FC236}">
                <a16:creationId xmlns:a16="http://schemas.microsoft.com/office/drawing/2014/main" id="{1C3DF218-57CB-0D57-DFF6-047196728564}"/>
              </a:ext>
            </a:extLst>
          </p:cNvPr>
          <p:cNvSpPr txBox="1">
            <a:spLocks/>
          </p:cNvSpPr>
          <p:nvPr/>
        </p:nvSpPr>
        <p:spPr>
          <a:xfrm>
            <a:off x="1433804" y="4307580"/>
            <a:ext cx="3295461" cy="534816"/>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12014" indent="-112014" defTabSz="448056">
              <a:spcBef>
                <a:spcPts val="490"/>
              </a:spcBef>
            </a:pPr>
            <a:r>
              <a:rPr lang="en-US" sz="1600" b="1" kern="1200" dirty="0">
                <a:solidFill>
                  <a:schemeClr val="tx1"/>
                </a:solidFill>
                <a:latin typeface="+mn-lt"/>
                <a:ea typeface="+mn-ea"/>
                <a:cs typeface="+mn-cs"/>
              </a:rPr>
              <a:t>Customers who remained active</a:t>
            </a:r>
            <a:endParaRPr lang="en-US" sz="1600" b="1" dirty="0"/>
          </a:p>
        </p:txBody>
      </p:sp>
      <p:pic>
        <p:nvPicPr>
          <p:cNvPr id="4" name="Picture 5">
            <a:extLst>
              <a:ext uri="{FF2B5EF4-FFF2-40B4-BE49-F238E27FC236}">
                <a16:creationId xmlns:a16="http://schemas.microsoft.com/office/drawing/2014/main" id="{535EDC35-F2C2-200E-6972-510A6728C319}"/>
              </a:ext>
            </a:extLst>
          </p:cNvPr>
          <p:cNvPicPr>
            <a:picLocks noChangeAspect="1"/>
          </p:cNvPicPr>
          <p:nvPr/>
        </p:nvPicPr>
        <p:blipFill>
          <a:blip r:embed="rId2"/>
          <a:srcRect l="6632" r="6632"/>
          <a:stretch/>
        </p:blipFill>
        <p:spPr>
          <a:xfrm>
            <a:off x="5354423" y="1877762"/>
            <a:ext cx="2881340" cy="2349857"/>
          </a:xfrm>
          <a:prstGeom prst="rect">
            <a:avLst/>
          </a:prstGeom>
        </p:spPr>
      </p:pic>
      <p:pic>
        <p:nvPicPr>
          <p:cNvPr id="5" name="Picture 6">
            <a:extLst>
              <a:ext uri="{FF2B5EF4-FFF2-40B4-BE49-F238E27FC236}">
                <a16:creationId xmlns:a16="http://schemas.microsoft.com/office/drawing/2014/main" id="{148AB444-8DD6-BE6F-1C1F-74D03938E57F}"/>
              </a:ext>
            </a:extLst>
          </p:cNvPr>
          <p:cNvPicPr>
            <a:picLocks noChangeAspect="1"/>
          </p:cNvPicPr>
          <p:nvPr/>
        </p:nvPicPr>
        <p:blipFill>
          <a:blip r:embed="rId3"/>
          <a:stretch>
            <a:fillRect/>
          </a:stretch>
        </p:blipFill>
        <p:spPr>
          <a:xfrm>
            <a:off x="1579312" y="1819738"/>
            <a:ext cx="3149953" cy="2367942"/>
          </a:xfrm>
          <a:prstGeom prst="rect">
            <a:avLst/>
          </a:prstGeom>
        </p:spPr>
      </p:pic>
      <p:sp>
        <p:nvSpPr>
          <p:cNvPr id="7" name="TextBox 6">
            <a:extLst>
              <a:ext uri="{FF2B5EF4-FFF2-40B4-BE49-F238E27FC236}">
                <a16:creationId xmlns:a16="http://schemas.microsoft.com/office/drawing/2014/main" id="{17AC7DEA-5C28-A55F-73BD-19E665F941C4}"/>
              </a:ext>
            </a:extLst>
          </p:cNvPr>
          <p:cNvSpPr txBox="1"/>
          <p:nvPr/>
        </p:nvSpPr>
        <p:spPr>
          <a:xfrm>
            <a:off x="5207492" y="4312930"/>
            <a:ext cx="3322686"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defTabSz="448056">
              <a:spcAft>
                <a:spcPts val="420"/>
              </a:spcAft>
            </a:pPr>
            <a:r>
              <a:rPr lang="en-US" sz="1600" b="1" kern="1200" dirty="0">
                <a:solidFill>
                  <a:schemeClr val="tx1"/>
                </a:solidFill>
                <a:latin typeface="+mn-lt"/>
                <a:ea typeface="+mn-ea"/>
                <a:cs typeface="+mn-cs"/>
              </a:rPr>
              <a:t>Customers who remained inactive</a:t>
            </a:r>
            <a:endParaRPr lang="en-US" sz="1600" b="1" dirty="0"/>
          </a:p>
        </p:txBody>
      </p:sp>
      <p:pic>
        <p:nvPicPr>
          <p:cNvPr id="11" name="Picture 10" descr="A blue and orange pie chart&#10;&#10;Description automatically generated with medium confidence">
            <a:extLst>
              <a:ext uri="{FF2B5EF4-FFF2-40B4-BE49-F238E27FC236}">
                <a16:creationId xmlns:a16="http://schemas.microsoft.com/office/drawing/2014/main" id="{423CC6ED-11F3-E0D9-9A72-051F8A4FD1F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11166" y="1831863"/>
            <a:ext cx="2370946" cy="2370947"/>
          </a:xfrm>
          <a:prstGeom prst="rect">
            <a:avLst/>
          </a:prstGeom>
        </p:spPr>
      </p:pic>
      <p:sp>
        <p:nvSpPr>
          <p:cNvPr id="12" name="TextBox 11">
            <a:extLst>
              <a:ext uri="{FF2B5EF4-FFF2-40B4-BE49-F238E27FC236}">
                <a16:creationId xmlns:a16="http://schemas.microsoft.com/office/drawing/2014/main" id="{82D5AB92-120E-0CE4-6596-F352DDE5FAD1}"/>
              </a:ext>
            </a:extLst>
          </p:cNvPr>
          <p:cNvSpPr txBox="1"/>
          <p:nvPr/>
        </p:nvSpPr>
        <p:spPr>
          <a:xfrm>
            <a:off x="7780425" y="4255924"/>
            <a:ext cx="4432428"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defTabSz="448056">
              <a:spcAft>
                <a:spcPts val="420"/>
              </a:spcAft>
            </a:pPr>
            <a:r>
              <a:rPr lang="en-US" sz="1600" b="1" kern="1200" dirty="0">
                <a:solidFill>
                  <a:schemeClr val="tx1"/>
                </a:solidFill>
                <a:latin typeface="+mn-lt"/>
                <a:ea typeface="+mn-ea"/>
                <a:cs typeface="+mn-cs"/>
              </a:rPr>
              <a:t>Customers who remained Active</a:t>
            </a:r>
            <a:br>
              <a:rPr lang="en-US" sz="1600" b="1" kern="1200" dirty="0">
                <a:solidFill>
                  <a:schemeClr val="tx1"/>
                </a:solidFill>
                <a:latin typeface="+mn-lt"/>
                <a:ea typeface="+mn-ea"/>
                <a:cs typeface="+mn-cs"/>
              </a:rPr>
            </a:br>
            <a:r>
              <a:rPr lang="en-US" sz="1600" b="1" kern="1200" dirty="0">
                <a:solidFill>
                  <a:schemeClr val="tx1"/>
                </a:solidFill>
                <a:latin typeface="+mn-lt"/>
                <a:ea typeface="+mn-ea"/>
                <a:cs typeface="+mn-cs"/>
              </a:rPr>
              <a:t>(Gender Wise)</a:t>
            </a:r>
            <a:endParaRPr lang="en-US" sz="1600" b="1" dirty="0"/>
          </a:p>
        </p:txBody>
      </p:sp>
      <p:sp>
        <p:nvSpPr>
          <p:cNvPr id="8" name="TextBox 7">
            <a:extLst>
              <a:ext uri="{FF2B5EF4-FFF2-40B4-BE49-F238E27FC236}">
                <a16:creationId xmlns:a16="http://schemas.microsoft.com/office/drawing/2014/main" id="{435E131F-CEF7-C86E-7D95-CE88F486DD86}"/>
              </a:ext>
            </a:extLst>
          </p:cNvPr>
          <p:cNvSpPr txBox="1"/>
          <p:nvPr/>
        </p:nvSpPr>
        <p:spPr>
          <a:xfrm>
            <a:off x="1617774" y="4806618"/>
            <a:ext cx="9140422"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defTabSz="640080">
              <a:spcAft>
                <a:spcPts val="600"/>
              </a:spcAft>
            </a:pPr>
            <a:r>
              <a:rPr lang="en-US" sz="2400" b="1" i="1" kern="1200" dirty="0">
                <a:solidFill>
                  <a:schemeClr val="tx1"/>
                </a:solidFill>
                <a:latin typeface="Calibri Light"/>
                <a:ea typeface="+mn-ea"/>
                <a:cs typeface="Calibri Light"/>
              </a:rPr>
              <a:t>By looking at all the above graphs we can see that Individuals seem to be more active compared to other segments</a:t>
            </a:r>
            <a:endParaRPr lang="en-US" sz="2400" dirty="0">
              <a:latin typeface="Calibri" panose="020F0502020204030204"/>
              <a:cs typeface="Calibri" panose="020F0502020204030204"/>
            </a:endParaRPr>
          </a:p>
        </p:txBody>
      </p:sp>
    </p:spTree>
    <p:extLst>
      <p:ext uri="{BB962C8B-B14F-4D97-AF65-F5344CB8AC3E}">
        <p14:creationId xmlns:p14="http://schemas.microsoft.com/office/powerpoint/2010/main" val="83553885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C2506-E1B4-3DC7-67FA-CC62F4CC1737}"/>
              </a:ext>
            </a:extLst>
          </p:cNvPr>
          <p:cNvSpPr>
            <a:spLocks noGrp="1"/>
          </p:cNvSpPr>
          <p:nvPr>
            <p:ph type="title"/>
          </p:nvPr>
        </p:nvSpPr>
        <p:spPr>
          <a:xfrm>
            <a:off x="523701" y="390630"/>
            <a:ext cx="9983585" cy="746035"/>
          </a:xfrm>
        </p:spPr>
        <p:txBody>
          <a:bodyPr>
            <a:normAutofit fontScale="90000"/>
          </a:bodyPr>
          <a:lstStyle/>
          <a:p>
            <a:r>
              <a:rPr lang="en-US" b="1" dirty="0">
                <a:effectLst>
                  <a:outerShdw blurRad="38100" dist="38100" dir="2700000" algn="tl">
                    <a:srgbClr val="000000">
                      <a:alpha val="43137"/>
                    </a:srgbClr>
                  </a:outerShdw>
                </a:effectLst>
              </a:rPr>
              <a:t>Analysis  </a:t>
            </a:r>
            <a:br>
              <a:rPr lang="en-US" b="1" dirty="0">
                <a:effectLst>
                  <a:outerShdw blurRad="38100" dist="38100" dir="2700000" algn="tl">
                    <a:srgbClr val="000000">
                      <a:alpha val="43137"/>
                    </a:srgbClr>
                  </a:outerShdw>
                </a:effectLst>
              </a:rPr>
            </a:br>
            <a:r>
              <a:rPr lang="en-US" b="1" dirty="0">
                <a:effectLst>
                  <a:outerShdw blurRad="38100" dist="38100" dir="2700000" algn="tl">
                    <a:srgbClr val="000000">
                      <a:alpha val="43137"/>
                    </a:srgbClr>
                  </a:outerShdw>
                </a:effectLst>
              </a:rPr>
              <a:t>Based on Segment, Age, and Gender</a:t>
            </a:r>
            <a:endParaRPr lang="en-IN" b="1" dirty="0">
              <a:effectLst>
                <a:outerShdw blurRad="38100" dist="38100" dir="2700000" algn="tl">
                  <a:srgbClr val="000000">
                    <a:alpha val="43137"/>
                  </a:srgbClr>
                </a:outerShdw>
              </a:effectLst>
            </a:endParaRPr>
          </a:p>
        </p:txBody>
      </p:sp>
      <p:sp>
        <p:nvSpPr>
          <p:cNvPr id="9" name="Text Placeholder 2">
            <a:extLst>
              <a:ext uri="{FF2B5EF4-FFF2-40B4-BE49-F238E27FC236}">
                <a16:creationId xmlns:a16="http://schemas.microsoft.com/office/drawing/2014/main" id="{86B6F3F2-7A38-C516-484C-5A8BC85E174B}"/>
              </a:ext>
            </a:extLst>
          </p:cNvPr>
          <p:cNvSpPr txBox="1">
            <a:spLocks/>
          </p:cNvSpPr>
          <p:nvPr/>
        </p:nvSpPr>
        <p:spPr>
          <a:xfrm>
            <a:off x="303047" y="4866590"/>
            <a:ext cx="7953636" cy="863919"/>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200" dirty="0"/>
              <a:t>By all the above graphs we can infer that </a:t>
            </a:r>
            <a:r>
              <a:rPr lang="en-US" sz="2200" u="sng" dirty="0"/>
              <a:t>Female Individuals</a:t>
            </a:r>
            <a:r>
              <a:rPr lang="en-US" sz="2200" dirty="0"/>
              <a:t> with the average age of 45 seem to be most stable and active user</a:t>
            </a:r>
            <a:endParaRPr lang="en-US" sz="2200" dirty="0">
              <a:cs typeface="Calibri"/>
            </a:endParaRPr>
          </a:p>
        </p:txBody>
      </p:sp>
      <p:pic>
        <p:nvPicPr>
          <p:cNvPr id="10" name="Picture 6">
            <a:extLst>
              <a:ext uri="{FF2B5EF4-FFF2-40B4-BE49-F238E27FC236}">
                <a16:creationId xmlns:a16="http://schemas.microsoft.com/office/drawing/2014/main" id="{BDC8470B-E2BA-B45C-F742-ADD424629C33}"/>
              </a:ext>
            </a:extLst>
          </p:cNvPr>
          <p:cNvPicPr>
            <a:picLocks noChangeAspect="1"/>
          </p:cNvPicPr>
          <p:nvPr/>
        </p:nvPicPr>
        <p:blipFill>
          <a:blip r:embed="rId2"/>
          <a:stretch>
            <a:fillRect/>
          </a:stretch>
        </p:blipFill>
        <p:spPr>
          <a:xfrm>
            <a:off x="5009086" y="1524851"/>
            <a:ext cx="3050094" cy="2290941"/>
          </a:xfrm>
          <a:prstGeom prst="rect">
            <a:avLst/>
          </a:prstGeom>
        </p:spPr>
      </p:pic>
      <p:sp>
        <p:nvSpPr>
          <p:cNvPr id="11" name="Text Placeholder 3">
            <a:extLst>
              <a:ext uri="{FF2B5EF4-FFF2-40B4-BE49-F238E27FC236}">
                <a16:creationId xmlns:a16="http://schemas.microsoft.com/office/drawing/2014/main" id="{EBF0A7E3-FCEA-434C-F061-C5698771A53B}"/>
              </a:ext>
            </a:extLst>
          </p:cNvPr>
          <p:cNvSpPr txBox="1">
            <a:spLocks/>
          </p:cNvSpPr>
          <p:nvPr/>
        </p:nvSpPr>
        <p:spPr>
          <a:xfrm>
            <a:off x="4743433" y="3699185"/>
            <a:ext cx="3232385" cy="446926"/>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200"/>
              </a:spcBef>
              <a:buClr>
                <a:schemeClr val="accent1"/>
              </a:buClr>
              <a:buSzPct val="100000"/>
              <a:buFont typeface="Arial" pitchFamily="34" charset="0"/>
              <a:buNone/>
              <a:defRPr sz="1800" kern="1200">
                <a:solidFill>
                  <a:schemeClr val="tx1"/>
                </a:solidFill>
                <a:latin typeface="+mn-lt"/>
                <a:ea typeface="+mn-ea"/>
                <a:cs typeface="+mn-cs"/>
              </a:defRPr>
            </a:lvl1pPr>
            <a:lvl2pPr marL="457200" indent="0" algn="l" defTabSz="914400" rtl="0" eaLnBrk="1" latinLnBrk="0" hangingPunct="1">
              <a:lnSpc>
                <a:spcPct val="90000"/>
              </a:lnSpc>
              <a:spcBef>
                <a:spcPts val="1200"/>
              </a:spcBef>
              <a:buClr>
                <a:schemeClr val="accent1"/>
              </a:buClr>
              <a:buSzPct val="100000"/>
              <a:buFont typeface="Arial" pitchFamily="34" charset="0"/>
              <a:buNone/>
              <a:defRPr sz="1200" kern="1200">
                <a:solidFill>
                  <a:schemeClr val="tx1"/>
                </a:solidFill>
                <a:latin typeface="+mn-lt"/>
                <a:ea typeface="+mn-ea"/>
                <a:cs typeface="+mn-cs"/>
              </a:defRPr>
            </a:lvl2pPr>
            <a:lvl3pPr marL="914400" indent="0" algn="l" defTabSz="914400" rtl="0" eaLnBrk="1" latinLnBrk="0" hangingPunct="1">
              <a:lnSpc>
                <a:spcPct val="90000"/>
              </a:lnSpc>
              <a:spcBef>
                <a:spcPts val="600"/>
              </a:spcBef>
              <a:buClr>
                <a:schemeClr val="accent1"/>
              </a:buClr>
              <a:buSzPct val="100000"/>
              <a:buFont typeface="Arial" pitchFamily="34" charset="0"/>
              <a:buNone/>
              <a:defRPr sz="1000" kern="1200">
                <a:solidFill>
                  <a:schemeClr val="tx1"/>
                </a:solidFill>
                <a:latin typeface="+mn-lt"/>
                <a:ea typeface="+mn-ea"/>
                <a:cs typeface="+mn-cs"/>
              </a:defRPr>
            </a:lvl3pPr>
            <a:lvl4pPr marL="1371600" indent="0" algn="l" defTabSz="914400" rtl="0" eaLnBrk="1" latinLnBrk="0" hangingPunct="1">
              <a:lnSpc>
                <a:spcPct val="90000"/>
              </a:lnSpc>
              <a:spcBef>
                <a:spcPts val="600"/>
              </a:spcBef>
              <a:buClr>
                <a:schemeClr val="accent1"/>
              </a:buClr>
              <a:buSzPct val="100000"/>
              <a:buFont typeface="Arial" pitchFamily="34" charset="0"/>
              <a:buNone/>
              <a:defRPr sz="900" kern="1200">
                <a:solidFill>
                  <a:schemeClr val="tx1"/>
                </a:solidFill>
                <a:latin typeface="+mn-lt"/>
                <a:ea typeface="+mn-ea"/>
                <a:cs typeface="+mn-cs"/>
              </a:defRPr>
            </a:lvl4pPr>
            <a:lvl5pPr marL="1828800" indent="0" algn="l" defTabSz="914400" rtl="0" eaLnBrk="1" latinLnBrk="0" hangingPunct="1">
              <a:lnSpc>
                <a:spcPct val="90000"/>
              </a:lnSpc>
              <a:spcBef>
                <a:spcPts val="600"/>
              </a:spcBef>
              <a:buClr>
                <a:schemeClr val="accent1"/>
              </a:buClr>
              <a:buSzPct val="100000"/>
              <a:buFont typeface="Arial" pitchFamily="34" charset="0"/>
              <a:buNone/>
              <a:defRPr sz="900" kern="1200">
                <a:solidFill>
                  <a:schemeClr val="tx1"/>
                </a:solidFill>
                <a:latin typeface="+mn-lt"/>
                <a:ea typeface="+mn-ea"/>
                <a:cs typeface="+mn-cs"/>
              </a:defRPr>
            </a:lvl5pPr>
            <a:lvl6pPr marL="2286000" indent="0" algn="l" defTabSz="914400" rtl="0" eaLnBrk="1" latinLnBrk="0" hangingPunct="1">
              <a:spcBef>
                <a:spcPts val="600"/>
              </a:spcBef>
              <a:buClr>
                <a:schemeClr val="accent1"/>
              </a:buClr>
              <a:buFont typeface="Arial" pitchFamily="34" charset="0"/>
              <a:buNone/>
              <a:defRPr sz="900" kern="1200">
                <a:solidFill>
                  <a:schemeClr val="tx1"/>
                </a:solidFill>
                <a:latin typeface="+mn-lt"/>
                <a:ea typeface="+mn-ea"/>
                <a:cs typeface="+mn-cs"/>
              </a:defRPr>
            </a:lvl6pPr>
            <a:lvl7pPr marL="2743200" indent="0" algn="l" defTabSz="914400" rtl="0" eaLnBrk="1" latinLnBrk="0" hangingPunct="1">
              <a:spcBef>
                <a:spcPts val="600"/>
              </a:spcBef>
              <a:buClr>
                <a:schemeClr val="accent1"/>
              </a:buClr>
              <a:buFont typeface="Arial" pitchFamily="34" charset="0"/>
              <a:buNone/>
              <a:defRPr sz="900" kern="1200">
                <a:solidFill>
                  <a:schemeClr val="tx1"/>
                </a:solidFill>
                <a:latin typeface="+mn-lt"/>
                <a:ea typeface="+mn-ea"/>
                <a:cs typeface="+mn-cs"/>
              </a:defRPr>
            </a:lvl7pPr>
            <a:lvl8pPr marL="3200400" indent="0" algn="l" defTabSz="914400" rtl="0" eaLnBrk="1" latinLnBrk="0" hangingPunct="1">
              <a:spcBef>
                <a:spcPts val="600"/>
              </a:spcBef>
              <a:buClr>
                <a:schemeClr val="accent1"/>
              </a:buClr>
              <a:buFont typeface="Arial" pitchFamily="34" charset="0"/>
              <a:buNone/>
              <a:defRPr sz="900" kern="1200">
                <a:solidFill>
                  <a:schemeClr val="tx1"/>
                </a:solidFill>
                <a:latin typeface="+mn-lt"/>
                <a:ea typeface="+mn-ea"/>
                <a:cs typeface="+mn-cs"/>
              </a:defRPr>
            </a:lvl8pPr>
            <a:lvl9pPr marL="3657600" indent="0" algn="l" defTabSz="914400" rtl="0" eaLnBrk="1" latinLnBrk="0" hangingPunct="1">
              <a:spcBef>
                <a:spcPts val="600"/>
              </a:spcBef>
              <a:buClr>
                <a:schemeClr val="accent1"/>
              </a:buClr>
              <a:buFont typeface="Arial" pitchFamily="34" charset="0"/>
              <a:buNone/>
              <a:defRPr sz="900" kern="1200">
                <a:solidFill>
                  <a:schemeClr val="tx1"/>
                </a:solidFill>
                <a:latin typeface="+mn-lt"/>
                <a:ea typeface="+mn-ea"/>
                <a:cs typeface="+mn-cs"/>
              </a:defRPr>
            </a:lvl9pPr>
          </a:lstStyle>
          <a:p>
            <a:r>
              <a:rPr lang="en-US" b="1" dirty="0"/>
              <a:t>Customers who remained active</a:t>
            </a:r>
          </a:p>
        </p:txBody>
      </p:sp>
      <p:pic>
        <p:nvPicPr>
          <p:cNvPr id="13" name="Picture 7">
            <a:extLst>
              <a:ext uri="{FF2B5EF4-FFF2-40B4-BE49-F238E27FC236}">
                <a16:creationId xmlns:a16="http://schemas.microsoft.com/office/drawing/2014/main" id="{A39C3D92-F005-B7D8-C9B1-257CBC46281A}"/>
              </a:ext>
            </a:extLst>
          </p:cNvPr>
          <p:cNvPicPr>
            <a:picLocks noChangeAspect="1"/>
          </p:cNvPicPr>
          <p:nvPr/>
        </p:nvPicPr>
        <p:blipFill>
          <a:blip r:embed="rId3"/>
          <a:stretch>
            <a:fillRect/>
          </a:stretch>
        </p:blipFill>
        <p:spPr>
          <a:xfrm>
            <a:off x="447384" y="1522973"/>
            <a:ext cx="3232385" cy="2229189"/>
          </a:xfrm>
          <a:prstGeom prst="rect">
            <a:avLst/>
          </a:prstGeom>
        </p:spPr>
      </p:pic>
      <p:sp>
        <p:nvSpPr>
          <p:cNvPr id="14" name="TextBox 13">
            <a:extLst>
              <a:ext uri="{FF2B5EF4-FFF2-40B4-BE49-F238E27FC236}">
                <a16:creationId xmlns:a16="http://schemas.microsoft.com/office/drawing/2014/main" id="{3B0A5F6D-F8DD-88D3-A2AA-DC793B81B3A9}"/>
              </a:ext>
            </a:extLst>
          </p:cNvPr>
          <p:cNvSpPr txBox="1"/>
          <p:nvPr/>
        </p:nvSpPr>
        <p:spPr>
          <a:xfrm>
            <a:off x="836275" y="3695018"/>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t>Count of customers by age</a:t>
            </a:r>
          </a:p>
        </p:txBody>
      </p:sp>
      <p:sp>
        <p:nvSpPr>
          <p:cNvPr id="15" name="TextBox 14">
            <a:extLst>
              <a:ext uri="{FF2B5EF4-FFF2-40B4-BE49-F238E27FC236}">
                <a16:creationId xmlns:a16="http://schemas.microsoft.com/office/drawing/2014/main" id="{B00425E1-B94E-CEE4-852B-22A5A653F176}"/>
              </a:ext>
            </a:extLst>
          </p:cNvPr>
          <p:cNvSpPr txBox="1"/>
          <p:nvPr/>
        </p:nvSpPr>
        <p:spPr>
          <a:xfrm>
            <a:off x="303046" y="4254339"/>
            <a:ext cx="7820376"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b="1" i="1" dirty="0"/>
              <a:t>Most of the customers seem to be between the age of 20 and 30 are college graduates and individuals</a:t>
            </a:r>
            <a:endParaRPr lang="en-US" sz="1400" b="1" i="1" dirty="0">
              <a:cs typeface="Calibri"/>
            </a:endParaRPr>
          </a:p>
        </p:txBody>
      </p:sp>
      <p:graphicFrame>
        <p:nvGraphicFramePr>
          <p:cNvPr id="17" name="Content Placeholder 3" descr="SmartArt Placeholder - Block List">
            <a:extLst>
              <a:ext uri="{FF2B5EF4-FFF2-40B4-BE49-F238E27FC236}">
                <a16:creationId xmlns:a16="http://schemas.microsoft.com/office/drawing/2014/main" id="{785E8F28-0CBC-ADE3-2961-2994090033E7}"/>
              </a:ext>
            </a:extLst>
          </p:cNvPr>
          <p:cNvGraphicFramePr>
            <a:graphicFrameLocks/>
          </p:cNvGraphicFramePr>
          <p:nvPr/>
        </p:nvGraphicFramePr>
        <p:xfrm>
          <a:off x="8512231" y="2261059"/>
          <a:ext cx="3232384" cy="341533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pSp>
        <p:nvGrpSpPr>
          <p:cNvPr id="18" name="Group 17">
            <a:extLst>
              <a:ext uri="{FF2B5EF4-FFF2-40B4-BE49-F238E27FC236}">
                <a16:creationId xmlns:a16="http://schemas.microsoft.com/office/drawing/2014/main" id="{CF4FBF89-8E16-C02A-0CD3-A23355DE2298}"/>
              </a:ext>
            </a:extLst>
          </p:cNvPr>
          <p:cNvGrpSpPr/>
          <p:nvPr/>
        </p:nvGrpSpPr>
        <p:grpSpPr>
          <a:xfrm>
            <a:off x="10205761" y="1355658"/>
            <a:ext cx="1538854" cy="923312"/>
            <a:chOff x="394" y="168813"/>
            <a:chExt cx="1538854" cy="923312"/>
          </a:xfrm>
        </p:grpSpPr>
        <p:sp>
          <p:nvSpPr>
            <p:cNvPr id="19" name="Rectangle 18">
              <a:extLst>
                <a:ext uri="{FF2B5EF4-FFF2-40B4-BE49-F238E27FC236}">
                  <a16:creationId xmlns:a16="http://schemas.microsoft.com/office/drawing/2014/main" id="{1363656F-4463-89AB-3325-CEF0803985A2}"/>
                </a:ext>
              </a:extLst>
            </p:cNvPr>
            <p:cNvSpPr/>
            <p:nvPr/>
          </p:nvSpPr>
          <p:spPr>
            <a:xfrm>
              <a:off x="394" y="168813"/>
              <a:ext cx="1538854" cy="923312"/>
            </a:xfrm>
            <a:prstGeom prst="rect">
              <a:avLst/>
            </a:prstGeom>
            <a:noFill/>
            <a:ln>
              <a:solidFill>
                <a:schemeClr val="accent1"/>
              </a:solidFill>
              <a:prstDash val="lgDash"/>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20" name="TextBox 19">
              <a:extLst>
                <a:ext uri="{FF2B5EF4-FFF2-40B4-BE49-F238E27FC236}">
                  <a16:creationId xmlns:a16="http://schemas.microsoft.com/office/drawing/2014/main" id="{31483E2D-8038-1EEF-CDA8-92C9873089DC}"/>
                </a:ext>
              </a:extLst>
            </p:cNvPr>
            <p:cNvSpPr txBox="1"/>
            <p:nvPr/>
          </p:nvSpPr>
          <p:spPr>
            <a:xfrm>
              <a:off x="394" y="168813"/>
              <a:ext cx="1538854" cy="92331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chemeClr val="tx1"/>
                  </a:solidFill>
                </a:rPr>
                <a:t>F    45</a:t>
              </a:r>
            </a:p>
            <a:p>
              <a:pPr marL="0" lvl="0" indent="0" algn="ctr" defTabSz="711200">
                <a:lnSpc>
                  <a:spcPct val="90000"/>
                </a:lnSpc>
                <a:spcBef>
                  <a:spcPct val="0"/>
                </a:spcBef>
                <a:spcAft>
                  <a:spcPct val="35000"/>
                </a:spcAft>
                <a:buNone/>
              </a:pPr>
              <a:r>
                <a:rPr lang="en-US" sz="1600" b="1" kern="1200" dirty="0">
                  <a:solidFill>
                    <a:schemeClr val="tx1"/>
                  </a:solidFill>
                </a:rPr>
                <a:t>M    42</a:t>
              </a:r>
            </a:p>
          </p:txBody>
        </p:sp>
      </p:grpSp>
      <p:grpSp>
        <p:nvGrpSpPr>
          <p:cNvPr id="21" name="Group 20">
            <a:extLst>
              <a:ext uri="{FF2B5EF4-FFF2-40B4-BE49-F238E27FC236}">
                <a16:creationId xmlns:a16="http://schemas.microsoft.com/office/drawing/2014/main" id="{C9F23FFF-CF2F-D8B4-4330-6EEA8BFC0373}"/>
              </a:ext>
            </a:extLst>
          </p:cNvPr>
          <p:cNvGrpSpPr/>
          <p:nvPr/>
        </p:nvGrpSpPr>
        <p:grpSpPr>
          <a:xfrm>
            <a:off x="8512231" y="1363970"/>
            <a:ext cx="1538854" cy="923312"/>
            <a:chOff x="394" y="168813"/>
            <a:chExt cx="1538854" cy="923312"/>
          </a:xfrm>
        </p:grpSpPr>
        <p:sp>
          <p:nvSpPr>
            <p:cNvPr id="22" name="Rectangle 21">
              <a:extLst>
                <a:ext uri="{FF2B5EF4-FFF2-40B4-BE49-F238E27FC236}">
                  <a16:creationId xmlns:a16="http://schemas.microsoft.com/office/drawing/2014/main" id="{ABD03AE3-3B42-C3F8-CD94-CEFF2A777578}"/>
                </a:ext>
              </a:extLst>
            </p:cNvPr>
            <p:cNvSpPr/>
            <p:nvPr/>
          </p:nvSpPr>
          <p:spPr>
            <a:xfrm>
              <a:off x="394" y="168813"/>
              <a:ext cx="1538854" cy="923312"/>
            </a:xfrm>
            <a:prstGeom prst="rect">
              <a:avLst/>
            </a:prstGeom>
            <a:noFill/>
            <a:ln>
              <a:solidFill>
                <a:schemeClr val="accent1"/>
              </a:solidFill>
              <a:prstDash val="lgDash"/>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23" name="TextBox 22">
              <a:extLst>
                <a:ext uri="{FF2B5EF4-FFF2-40B4-BE49-F238E27FC236}">
                  <a16:creationId xmlns:a16="http://schemas.microsoft.com/office/drawing/2014/main" id="{88ED4E9D-FE12-CCE7-52FF-E276F612415D}"/>
                </a:ext>
              </a:extLst>
            </p:cNvPr>
            <p:cNvSpPr txBox="1"/>
            <p:nvPr/>
          </p:nvSpPr>
          <p:spPr>
            <a:xfrm>
              <a:off x="394" y="168813"/>
              <a:ext cx="1538854" cy="92331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chemeClr val="tx1"/>
                  </a:solidFill>
                </a:rPr>
                <a:t>Active Customers</a:t>
              </a:r>
              <a:endParaRPr lang="en-US" sz="1600" kern="1200" dirty="0">
                <a:solidFill>
                  <a:schemeClr val="tx1"/>
                </a:solidFill>
              </a:endParaRPr>
            </a:p>
          </p:txBody>
        </p:sp>
      </p:grpSp>
      <p:pic>
        <p:nvPicPr>
          <p:cNvPr id="30" name="Picture 30">
            <a:extLst>
              <a:ext uri="{FF2B5EF4-FFF2-40B4-BE49-F238E27FC236}">
                <a16:creationId xmlns:a16="http://schemas.microsoft.com/office/drawing/2014/main" id="{DDDCDCF8-B300-3F06-CFC2-4757866D89AF}"/>
              </a:ext>
            </a:extLst>
          </p:cNvPr>
          <p:cNvPicPr>
            <a:picLocks noChangeAspect="1"/>
          </p:cNvPicPr>
          <p:nvPr/>
        </p:nvPicPr>
        <p:blipFill>
          <a:blip r:embed="rId9"/>
          <a:stretch>
            <a:fillRect/>
          </a:stretch>
        </p:blipFill>
        <p:spPr>
          <a:xfrm>
            <a:off x="8410708" y="3429000"/>
            <a:ext cx="3350870" cy="2501096"/>
          </a:xfrm>
          <a:prstGeom prst="rect">
            <a:avLst/>
          </a:prstGeom>
        </p:spPr>
      </p:pic>
      <p:sp>
        <p:nvSpPr>
          <p:cNvPr id="31" name="TextBox 1">
            <a:extLst>
              <a:ext uri="{FF2B5EF4-FFF2-40B4-BE49-F238E27FC236}">
                <a16:creationId xmlns:a16="http://schemas.microsoft.com/office/drawing/2014/main" id="{AACBBF9E-98CA-6573-30F0-E15D617E7BE9}"/>
              </a:ext>
            </a:extLst>
          </p:cNvPr>
          <p:cNvSpPr txBox="1"/>
          <p:nvPr/>
        </p:nvSpPr>
        <p:spPr>
          <a:xfrm>
            <a:off x="8857677" y="5930096"/>
            <a:ext cx="3062635" cy="284693"/>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50" b="1" dirty="0"/>
              <a:t>The Average age of customers by segment</a:t>
            </a:r>
            <a:endParaRPr lang="en-US" sz="1250" b="1" dirty="0">
              <a:cs typeface="Calibri"/>
            </a:endParaRPr>
          </a:p>
        </p:txBody>
      </p:sp>
      <p:sp>
        <p:nvSpPr>
          <p:cNvPr id="39" name="TextBox 38">
            <a:extLst>
              <a:ext uri="{FF2B5EF4-FFF2-40B4-BE49-F238E27FC236}">
                <a16:creationId xmlns:a16="http://schemas.microsoft.com/office/drawing/2014/main" id="{4CDBEF3D-C96C-CF8A-1CF4-9B4217238793}"/>
              </a:ext>
            </a:extLst>
          </p:cNvPr>
          <p:cNvSpPr txBox="1"/>
          <p:nvPr/>
        </p:nvSpPr>
        <p:spPr>
          <a:xfrm>
            <a:off x="297430" y="5650262"/>
            <a:ext cx="8101932"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lgn="l">
              <a:buFont typeface="Arial"/>
              <a:buChar char="•"/>
            </a:pPr>
            <a:r>
              <a:rPr lang="en-US" sz="2200" dirty="0">
                <a:latin typeface="Calibri"/>
                <a:cs typeface="Calibri"/>
              </a:rPr>
              <a:t>We can also see that Male College Graduates seems to be unstable and inactive compared </a:t>
            </a:r>
            <a:r>
              <a:rPr lang="en-US" sz="2200" u="sng" dirty="0">
                <a:latin typeface="Calibri"/>
                <a:cs typeface="Calibri"/>
              </a:rPr>
              <a:t>to</a:t>
            </a:r>
            <a:r>
              <a:rPr lang="en-US" sz="2200" dirty="0">
                <a:latin typeface="Calibri"/>
                <a:cs typeface="Calibri"/>
              </a:rPr>
              <a:t> other segments.</a:t>
            </a:r>
            <a:r>
              <a:rPr lang="en-US" sz="2200" dirty="0">
                <a:latin typeface="Calibri"/>
                <a:ea typeface="Calibri Light"/>
                <a:cs typeface="Calibri Light"/>
              </a:rPr>
              <a:t>​</a:t>
            </a:r>
            <a:endParaRPr lang="en-US" sz="2200" dirty="0">
              <a:latin typeface="Calibri"/>
              <a:cs typeface="Calibri"/>
            </a:endParaRPr>
          </a:p>
        </p:txBody>
      </p:sp>
    </p:spTree>
    <p:extLst>
      <p:ext uri="{BB962C8B-B14F-4D97-AF65-F5344CB8AC3E}">
        <p14:creationId xmlns:p14="http://schemas.microsoft.com/office/powerpoint/2010/main" val="311591884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B9FF99BD-075F-4761-A995-6FC574BD25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7B21A54-9BA3-4EA9-B460-5A829ADD90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6FA8F714-B9D8-488A-8CCA-E9948FF913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6" y="643468"/>
            <a:ext cx="10905067" cy="557106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A5963E90-530A-3F70-DA67-A98DE747918D}"/>
              </a:ext>
            </a:extLst>
          </p:cNvPr>
          <p:cNvSpPr txBox="1">
            <a:spLocks/>
          </p:cNvSpPr>
          <p:nvPr/>
        </p:nvSpPr>
        <p:spPr>
          <a:xfrm>
            <a:off x="1120477" y="2249928"/>
            <a:ext cx="3093224" cy="2043889"/>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777240">
              <a:spcAft>
                <a:spcPts val="510"/>
              </a:spcAft>
            </a:pPr>
            <a:r>
              <a:rPr lang="en-US" sz="3400" b="1" kern="1200" dirty="0">
                <a:solidFill>
                  <a:schemeClr val="tx1"/>
                </a:solidFill>
                <a:effectLst>
                  <a:outerShdw blurRad="38100" dist="38100" dir="2700000" algn="tl">
                    <a:srgbClr val="000000">
                      <a:alpha val="43137"/>
                    </a:srgbClr>
                  </a:outerShdw>
                </a:effectLst>
                <a:latin typeface="+mj-lt"/>
                <a:ea typeface="+mj-ea"/>
                <a:cs typeface="+mj-cs"/>
              </a:rPr>
              <a:t>Approach – </a:t>
            </a:r>
          </a:p>
          <a:p>
            <a:pPr defTabSz="777240">
              <a:spcAft>
                <a:spcPts val="510"/>
              </a:spcAft>
            </a:pPr>
            <a:r>
              <a:rPr lang="en-US" sz="3400" b="1" kern="1200" dirty="0">
                <a:solidFill>
                  <a:schemeClr val="tx1"/>
                </a:solidFill>
                <a:effectLst>
                  <a:outerShdw blurRad="38100" dist="38100" dir="2700000" algn="tl">
                    <a:srgbClr val="000000">
                      <a:alpha val="43137"/>
                    </a:srgbClr>
                  </a:outerShdw>
                </a:effectLst>
                <a:latin typeface="+mj-lt"/>
                <a:ea typeface="+mj-ea"/>
                <a:cs typeface="+mj-cs"/>
              </a:rPr>
              <a:t>Based on Loans :</a:t>
            </a:r>
            <a:endParaRPr lang="en-US" sz="4000" b="1" kern="1200" dirty="0">
              <a:effectLst>
                <a:outerShdw blurRad="38100" dist="38100" dir="2700000" algn="tl">
                  <a:srgbClr val="000000">
                    <a:alpha val="43137"/>
                  </a:srgbClr>
                </a:outerShdw>
              </a:effectLst>
              <a:latin typeface="+mj-lt"/>
              <a:ea typeface="+mj-ea"/>
              <a:cs typeface="+mj-cs"/>
            </a:endParaRPr>
          </a:p>
        </p:txBody>
      </p:sp>
      <p:sp>
        <p:nvSpPr>
          <p:cNvPr id="5" name="TextBox 4">
            <a:extLst>
              <a:ext uri="{FF2B5EF4-FFF2-40B4-BE49-F238E27FC236}">
                <a16:creationId xmlns:a16="http://schemas.microsoft.com/office/drawing/2014/main" id="{14670227-21B2-CFF7-E382-0A10B5BC88BC}"/>
              </a:ext>
            </a:extLst>
          </p:cNvPr>
          <p:cNvSpPr txBox="1"/>
          <p:nvPr/>
        </p:nvSpPr>
        <p:spPr>
          <a:xfrm>
            <a:off x="5142321" y="3508712"/>
            <a:ext cx="2253219" cy="3016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defTabSz="520751">
              <a:spcAft>
                <a:spcPts val="510"/>
              </a:spcAft>
            </a:pPr>
            <a:r>
              <a:rPr lang="en-US" sz="1360" b="1" kern="1200" dirty="0">
                <a:solidFill>
                  <a:schemeClr val="tx1"/>
                </a:solidFill>
                <a:latin typeface="+mn-lt"/>
                <a:ea typeface="+mn-ea"/>
                <a:cs typeface="+mn-cs"/>
              </a:rPr>
              <a:t>Loans issued/not issued </a:t>
            </a:r>
            <a:endParaRPr lang="en-US" sz="1600" b="1" dirty="0"/>
          </a:p>
        </p:txBody>
      </p:sp>
      <p:pic>
        <p:nvPicPr>
          <p:cNvPr id="6" name="Picture 7">
            <a:extLst>
              <a:ext uri="{FF2B5EF4-FFF2-40B4-BE49-F238E27FC236}">
                <a16:creationId xmlns:a16="http://schemas.microsoft.com/office/drawing/2014/main" id="{07115976-5200-0BF8-0EEC-6406B9D6841D}"/>
              </a:ext>
            </a:extLst>
          </p:cNvPr>
          <p:cNvPicPr>
            <a:picLocks noChangeAspect="1"/>
          </p:cNvPicPr>
          <p:nvPr/>
        </p:nvPicPr>
        <p:blipFill>
          <a:blip r:embed="rId2"/>
          <a:stretch>
            <a:fillRect/>
          </a:stretch>
        </p:blipFill>
        <p:spPr>
          <a:xfrm>
            <a:off x="7965588" y="1303460"/>
            <a:ext cx="2868969" cy="2125540"/>
          </a:xfrm>
          <a:prstGeom prst="rect">
            <a:avLst/>
          </a:prstGeom>
        </p:spPr>
      </p:pic>
      <p:sp>
        <p:nvSpPr>
          <p:cNvPr id="7" name="TextBox 6">
            <a:extLst>
              <a:ext uri="{FF2B5EF4-FFF2-40B4-BE49-F238E27FC236}">
                <a16:creationId xmlns:a16="http://schemas.microsoft.com/office/drawing/2014/main" id="{0ACC61B6-4518-8190-8848-03DF137F4CB9}"/>
              </a:ext>
            </a:extLst>
          </p:cNvPr>
          <p:cNvSpPr txBox="1"/>
          <p:nvPr/>
        </p:nvSpPr>
        <p:spPr>
          <a:xfrm>
            <a:off x="8324160" y="3530198"/>
            <a:ext cx="2634045" cy="3016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defTabSz="520751">
              <a:spcAft>
                <a:spcPts val="510"/>
              </a:spcAft>
            </a:pPr>
            <a:r>
              <a:rPr lang="en-US" sz="1360" b="1" kern="1200" dirty="0">
                <a:solidFill>
                  <a:schemeClr val="tx1"/>
                </a:solidFill>
                <a:latin typeface="+mn-lt"/>
                <a:ea typeface="+mn-ea"/>
                <a:cs typeface="+mn-cs"/>
              </a:rPr>
              <a:t>Utilization of loans segment-wise</a:t>
            </a:r>
            <a:endParaRPr lang="en-US" sz="1600" b="1" dirty="0"/>
          </a:p>
        </p:txBody>
      </p:sp>
      <p:sp>
        <p:nvSpPr>
          <p:cNvPr id="8" name="TextBox 7">
            <a:extLst>
              <a:ext uri="{FF2B5EF4-FFF2-40B4-BE49-F238E27FC236}">
                <a16:creationId xmlns:a16="http://schemas.microsoft.com/office/drawing/2014/main" id="{22846E25-4239-60C7-C363-26103631498A}"/>
              </a:ext>
            </a:extLst>
          </p:cNvPr>
          <p:cNvSpPr txBox="1"/>
          <p:nvPr/>
        </p:nvSpPr>
        <p:spPr>
          <a:xfrm>
            <a:off x="5037614" y="4311879"/>
            <a:ext cx="5686236" cy="5632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defTabSz="520751">
              <a:spcAft>
                <a:spcPts val="510"/>
              </a:spcAft>
            </a:pPr>
            <a:r>
              <a:rPr lang="en-US" sz="1530" kern="1200">
                <a:solidFill>
                  <a:schemeClr val="tx1"/>
                </a:solidFill>
                <a:latin typeface="+mn-lt"/>
                <a:ea typeface="+mn-ea"/>
                <a:cs typeface="+mn-cs"/>
              </a:rPr>
              <a:t>From the above graphs we can see that the bank has issued loans to only 1% of the customers from which most of it is utilized by VIPs</a:t>
            </a:r>
            <a:endParaRPr lang="en-US"/>
          </a:p>
        </p:txBody>
      </p:sp>
      <p:sp>
        <p:nvSpPr>
          <p:cNvPr id="9" name="TextBox 8">
            <a:extLst>
              <a:ext uri="{FF2B5EF4-FFF2-40B4-BE49-F238E27FC236}">
                <a16:creationId xmlns:a16="http://schemas.microsoft.com/office/drawing/2014/main" id="{A8A2ED07-C5D6-0EC1-E2C0-CC6EA75135F1}"/>
              </a:ext>
            </a:extLst>
          </p:cNvPr>
          <p:cNvSpPr txBox="1"/>
          <p:nvPr/>
        </p:nvSpPr>
        <p:spPr>
          <a:xfrm>
            <a:off x="5038899" y="4902891"/>
            <a:ext cx="6032619" cy="79868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defTabSz="520751">
              <a:spcAft>
                <a:spcPts val="510"/>
              </a:spcAft>
            </a:pPr>
            <a:r>
              <a:rPr lang="en-US" sz="1530" kern="1200">
                <a:solidFill>
                  <a:schemeClr val="tx1"/>
                </a:solidFill>
                <a:latin typeface="+mn-lt"/>
                <a:ea typeface="+mn-ea"/>
                <a:cs typeface="+mn-cs"/>
              </a:rPr>
              <a:t>So if the banks choose to approach by issuing more loans to avoid churn its feasible to concentrate on female VIPs  followed by individuals as well as they tend to take more loans compared to others</a:t>
            </a:r>
            <a:endParaRPr lang="en-US"/>
          </a:p>
        </p:txBody>
      </p:sp>
      <p:pic>
        <p:nvPicPr>
          <p:cNvPr id="2" name="Picture 9">
            <a:extLst>
              <a:ext uri="{FF2B5EF4-FFF2-40B4-BE49-F238E27FC236}">
                <a16:creationId xmlns:a16="http://schemas.microsoft.com/office/drawing/2014/main" id="{3AFF7416-EA8E-5398-81A3-FF9618416EC8}"/>
              </a:ext>
            </a:extLst>
          </p:cNvPr>
          <p:cNvPicPr>
            <a:picLocks noChangeAspect="1"/>
          </p:cNvPicPr>
          <p:nvPr/>
        </p:nvPicPr>
        <p:blipFill>
          <a:blip r:embed="rId3"/>
          <a:stretch>
            <a:fillRect/>
          </a:stretch>
        </p:blipFill>
        <p:spPr>
          <a:xfrm>
            <a:off x="4748738" y="1060360"/>
            <a:ext cx="2681813" cy="2550048"/>
          </a:xfrm>
          <a:prstGeom prst="rect">
            <a:avLst/>
          </a:prstGeom>
        </p:spPr>
      </p:pic>
    </p:spTree>
    <p:extLst>
      <p:ext uri="{BB962C8B-B14F-4D97-AF65-F5344CB8AC3E}">
        <p14:creationId xmlns:p14="http://schemas.microsoft.com/office/powerpoint/2010/main" val="372935153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C3862298-AF85-4572-BED3-52E573EBD4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7BE265E6-D012-42B3-A7DE-C8FEED40DB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24917" y="3131936"/>
            <a:ext cx="1240640" cy="1240638"/>
          </a:xfrm>
          <a:prstGeom prst="ellipse">
            <a:avLst/>
          </a:prstGeom>
          <a:solidFill>
            <a:schemeClr val="accent6">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6EB9A5AE-0A9C-4EB1-9569-A44D89EFC5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70306" y="4546924"/>
            <a:ext cx="2369988" cy="2311077"/>
          </a:xfrm>
          <a:custGeom>
            <a:avLst/>
            <a:gdLst>
              <a:gd name="connsiteX0" fmla="*/ 0 w 2369988"/>
              <a:gd name="connsiteY0" fmla="*/ 0 h 2311077"/>
              <a:gd name="connsiteX1" fmla="*/ 1128071 w 2369988"/>
              <a:gd name="connsiteY1" fmla="*/ 0 h 2311077"/>
              <a:gd name="connsiteX2" fmla="*/ 1157716 w 2369988"/>
              <a:gd name="connsiteY2" fmla="*/ 128440 h 2311077"/>
              <a:gd name="connsiteX3" fmla="*/ 2316462 w 2369988"/>
              <a:gd name="connsiteY3" fmla="*/ 2257392 h 2311077"/>
              <a:gd name="connsiteX4" fmla="*/ 2369988 w 2369988"/>
              <a:gd name="connsiteY4" fmla="*/ 2311077 h 2311077"/>
              <a:gd name="connsiteX5" fmla="*/ 957894 w 2369988"/>
              <a:gd name="connsiteY5" fmla="*/ 2311077 h 2311077"/>
              <a:gd name="connsiteX6" fmla="*/ 777804 w 2369988"/>
              <a:gd name="connsiteY6" fmla="*/ 2040997 h 2311077"/>
              <a:gd name="connsiteX7" fmla="*/ 19614 w 2369988"/>
              <a:gd name="connsiteY7" fmla="*/ 109827 h 2311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9988" h="2311077">
                <a:moveTo>
                  <a:pt x="0" y="0"/>
                </a:moveTo>
                <a:lnTo>
                  <a:pt x="1128071" y="0"/>
                </a:lnTo>
                <a:lnTo>
                  <a:pt x="1157716" y="128440"/>
                </a:lnTo>
                <a:cubicBezTo>
                  <a:pt x="1365270" y="935139"/>
                  <a:pt x="1769588" y="1662859"/>
                  <a:pt x="2316462" y="2257392"/>
                </a:cubicBezTo>
                <a:lnTo>
                  <a:pt x="2369988" y="2311077"/>
                </a:lnTo>
                <a:lnTo>
                  <a:pt x="957894" y="2311077"/>
                </a:lnTo>
                <a:lnTo>
                  <a:pt x="777804" y="2040997"/>
                </a:lnTo>
                <a:cubicBezTo>
                  <a:pt x="421651" y="1454849"/>
                  <a:pt x="161627" y="803832"/>
                  <a:pt x="19614" y="109827"/>
                </a:cubicBezTo>
                <a:close/>
              </a:path>
            </a:pathLst>
          </a:custGeom>
          <a:solidFill>
            <a:schemeClr val="tx1">
              <a:lumMod val="50000"/>
              <a:lumOff val="50000"/>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95620893-349E-16C5-600D-58B8E56CD9E9}"/>
              </a:ext>
            </a:extLst>
          </p:cNvPr>
          <p:cNvSpPr txBox="1">
            <a:spLocks/>
          </p:cNvSpPr>
          <p:nvPr/>
        </p:nvSpPr>
        <p:spPr>
          <a:xfrm>
            <a:off x="918695" y="905021"/>
            <a:ext cx="3348960" cy="1942852"/>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566928">
              <a:spcAft>
                <a:spcPts val="372"/>
              </a:spcAft>
            </a:pPr>
            <a:r>
              <a:rPr lang="en-US" sz="3600" b="1" kern="1200" dirty="0">
                <a:solidFill>
                  <a:schemeClr val="tx1"/>
                </a:solidFill>
                <a:effectLst>
                  <a:outerShdw blurRad="38100" dist="38100" dir="2700000" algn="tl">
                    <a:srgbClr val="000000">
                      <a:alpha val="43137"/>
                    </a:srgbClr>
                  </a:outerShdw>
                </a:effectLst>
                <a:latin typeface="+mj-lt"/>
                <a:ea typeface="+mj-ea"/>
                <a:cs typeface="+mj-cs"/>
              </a:rPr>
              <a:t>Approach – </a:t>
            </a:r>
          </a:p>
          <a:p>
            <a:pPr defTabSz="566928">
              <a:spcAft>
                <a:spcPts val="372"/>
              </a:spcAft>
            </a:pPr>
            <a:r>
              <a:rPr lang="en-US" sz="3600" b="1" kern="1200" dirty="0">
                <a:solidFill>
                  <a:schemeClr val="tx1"/>
                </a:solidFill>
                <a:effectLst>
                  <a:outerShdw blurRad="38100" dist="38100" dir="2700000" algn="tl">
                    <a:srgbClr val="000000">
                      <a:alpha val="43137"/>
                    </a:srgbClr>
                  </a:outerShdw>
                </a:effectLst>
                <a:latin typeface="+mj-lt"/>
                <a:ea typeface="+mj-ea"/>
                <a:cs typeface="+mj-cs"/>
              </a:rPr>
              <a:t>Based on Duration &amp; </a:t>
            </a:r>
            <a:br>
              <a:rPr lang="en-US" sz="3600" b="1" kern="1200" dirty="0">
                <a:solidFill>
                  <a:schemeClr val="tx1"/>
                </a:solidFill>
                <a:effectLst>
                  <a:outerShdw blurRad="38100" dist="38100" dir="2700000" algn="tl">
                    <a:srgbClr val="000000">
                      <a:alpha val="43137"/>
                    </a:srgbClr>
                  </a:outerShdw>
                </a:effectLst>
                <a:latin typeface="+mj-lt"/>
                <a:ea typeface="+mj-ea"/>
                <a:cs typeface="+mj-cs"/>
              </a:rPr>
            </a:br>
            <a:r>
              <a:rPr lang="en-US" sz="3600" b="1" kern="1200" dirty="0">
                <a:solidFill>
                  <a:schemeClr val="tx1"/>
                </a:solidFill>
                <a:effectLst>
                  <a:outerShdw blurRad="38100" dist="38100" dir="2700000" algn="tl">
                    <a:srgbClr val="000000">
                      <a:alpha val="43137"/>
                    </a:srgbClr>
                  </a:outerShdw>
                </a:effectLst>
                <a:latin typeface="+mj-lt"/>
                <a:ea typeface="+mj-ea"/>
                <a:cs typeface="+mj-cs"/>
              </a:rPr>
              <a:t>No. Of Products</a:t>
            </a:r>
          </a:p>
        </p:txBody>
      </p:sp>
      <p:pic>
        <p:nvPicPr>
          <p:cNvPr id="4" name="Picture 5">
            <a:extLst>
              <a:ext uri="{FF2B5EF4-FFF2-40B4-BE49-F238E27FC236}">
                <a16:creationId xmlns:a16="http://schemas.microsoft.com/office/drawing/2014/main" id="{FCA95453-443F-8C1A-C0E1-12CE7F34239B}"/>
              </a:ext>
            </a:extLst>
          </p:cNvPr>
          <p:cNvPicPr>
            <a:picLocks noChangeAspect="1"/>
          </p:cNvPicPr>
          <p:nvPr/>
        </p:nvPicPr>
        <p:blipFill>
          <a:blip r:embed="rId2"/>
          <a:stretch>
            <a:fillRect/>
          </a:stretch>
        </p:blipFill>
        <p:spPr>
          <a:xfrm>
            <a:off x="6027576" y="608268"/>
            <a:ext cx="4404503" cy="3093359"/>
          </a:xfrm>
          <a:prstGeom prst="rect">
            <a:avLst/>
          </a:prstGeom>
        </p:spPr>
      </p:pic>
      <p:sp>
        <p:nvSpPr>
          <p:cNvPr id="5" name="TextBox 4">
            <a:extLst>
              <a:ext uri="{FF2B5EF4-FFF2-40B4-BE49-F238E27FC236}">
                <a16:creationId xmlns:a16="http://schemas.microsoft.com/office/drawing/2014/main" id="{EA5094DB-2E9F-7D93-913D-83459A218A10}"/>
              </a:ext>
            </a:extLst>
          </p:cNvPr>
          <p:cNvSpPr txBox="1"/>
          <p:nvPr/>
        </p:nvSpPr>
        <p:spPr>
          <a:xfrm>
            <a:off x="6096000" y="3870157"/>
            <a:ext cx="4701480"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defTabSz="306141">
              <a:spcAft>
                <a:spcPts val="372"/>
              </a:spcAft>
            </a:pPr>
            <a:r>
              <a:rPr lang="en-US" sz="1600" b="1" kern="1200" dirty="0">
                <a:solidFill>
                  <a:schemeClr val="tx1"/>
                </a:solidFill>
                <a:latin typeface="+mn-lt"/>
                <a:ea typeface="+mn-ea"/>
                <a:cs typeface="+mn-cs"/>
              </a:rPr>
              <a:t>Relationship between duration and no of products</a:t>
            </a:r>
            <a:endParaRPr lang="en-US" sz="1600" b="1" dirty="0"/>
          </a:p>
        </p:txBody>
      </p:sp>
      <p:sp>
        <p:nvSpPr>
          <p:cNvPr id="6" name="TextBox 5">
            <a:extLst>
              <a:ext uri="{FF2B5EF4-FFF2-40B4-BE49-F238E27FC236}">
                <a16:creationId xmlns:a16="http://schemas.microsoft.com/office/drawing/2014/main" id="{4A17DA83-2DDE-A0FB-C91F-2D4495D43145}"/>
              </a:ext>
            </a:extLst>
          </p:cNvPr>
          <p:cNvSpPr txBox="1"/>
          <p:nvPr/>
        </p:nvSpPr>
        <p:spPr>
          <a:xfrm>
            <a:off x="5062450" y="4607461"/>
            <a:ext cx="6508865" cy="168251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defTabSz="306141">
              <a:spcAft>
                <a:spcPts val="372"/>
              </a:spcAft>
            </a:pPr>
            <a:r>
              <a:rPr lang="en-US" sz="2000" kern="1200" dirty="0">
                <a:solidFill>
                  <a:schemeClr val="tx1"/>
                </a:solidFill>
                <a:latin typeface="+mn-lt"/>
                <a:ea typeface="+mn-ea"/>
                <a:cs typeface="+mn-cs"/>
              </a:rPr>
              <a:t>By the above graph/analysis, we can clearly see that the longer the customer stays with the bank the more products they seem to utilize from the bank and stay more active compared with others</a:t>
            </a:r>
          </a:p>
          <a:p>
            <a:pPr>
              <a:spcAft>
                <a:spcPts val="600"/>
              </a:spcAft>
            </a:pPr>
            <a:endParaRPr lang="en-US" sz="2000" dirty="0"/>
          </a:p>
        </p:txBody>
      </p:sp>
    </p:spTree>
    <p:extLst>
      <p:ext uri="{BB962C8B-B14F-4D97-AF65-F5344CB8AC3E}">
        <p14:creationId xmlns:p14="http://schemas.microsoft.com/office/powerpoint/2010/main" val="143701971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8761DDFE-071F-4200-B0AA-394476C2D2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4121" y="457200"/>
            <a:ext cx="10563758" cy="5943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1CF49B8F-F454-1FDE-74AD-CBDD35297880}"/>
              </a:ext>
            </a:extLst>
          </p:cNvPr>
          <p:cNvSpPr txBox="1">
            <a:spLocks/>
          </p:cNvSpPr>
          <p:nvPr/>
        </p:nvSpPr>
        <p:spPr>
          <a:xfrm>
            <a:off x="1540560" y="931973"/>
            <a:ext cx="4478227" cy="14564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786384">
              <a:spcAft>
                <a:spcPts val="516"/>
              </a:spcAft>
            </a:pPr>
            <a:r>
              <a:rPr lang="en-US" sz="2924" b="1" kern="1200">
                <a:solidFill>
                  <a:schemeClr val="tx1"/>
                </a:solidFill>
                <a:effectLst>
                  <a:outerShdw blurRad="38100" dist="38100" dir="2700000" algn="tl">
                    <a:srgbClr val="000000">
                      <a:alpha val="43137"/>
                    </a:srgbClr>
                  </a:outerShdw>
                </a:effectLst>
                <a:latin typeface="+mj-lt"/>
                <a:ea typeface="+mj-ea"/>
                <a:cs typeface="+mj-cs"/>
              </a:rPr>
              <a:t>Approach – </a:t>
            </a:r>
          </a:p>
          <a:p>
            <a:pPr defTabSz="786384">
              <a:spcAft>
                <a:spcPts val="516"/>
              </a:spcAft>
            </a:pPr>
            <a:r>
              <a:rPr lang="en-US" sz="2924" b="1" kern="1200">
                <a:solidFill>
                  <a:schemeClr val="tx1"/>
                </a:solidFill>
                <a:effectLst>
                  <a:outerShdw blurRad="38100" dist="38100" dir="2700000" algn="tl">
                    <a:srgbClr val="000000">
                      <a:alpha val="43137"/>
                    </a:srgbClr>
                  </a:outerShdw>
                </a:effectLst>
                <a:latin typeface="+mj-lt"/>
                <a:ea typeface="+mj-ea"/>
                <a:cs typeface="+mj-cs"/>
              </a:rPr>
              <a:t>Based on Credit &amp; </a:t>
            </a:r>
            <a:br>
              <a:rPr lang="en-US" sz="2924" b="1" kern="1200">
                <a:solidFill>
                  <a:schemeClr val="tx1"/>
                </a:solidFill>
                <a:effectLst>
                  <a:outerShdw blurRad="38100" dist="38100" dir="2700000" algn="tl">
                    <a:srgbClr val="000000">
                      <a:alpha val="43137"/>
                    </a:srgbClr>
                  </a:outerShdw>
                </a:effectLst>
                <a:latin typeface="+mj-lt"/>
                <a:ea typeface="+mj-ea"/>
                <a:cs typeface="+mj-cs"/>
              </a:rPr>
            </a:br>
            <a:r>
              <a:rPr lang="en-US" sz="2924" b="1" kern="1200">
                <a:solidFill>
                  <a:schemeClr val="tx1"/>
                </a:solidFill>
                <a:effectLst>
                  <a:outerShdw blurRad="38100" dist="38100" dir="2700000" algn="tl">
                    <a:srgbClr val="000000">
                      <a:alpha val="43137"/>
                    </a:srgbClr>
                  </a:outerShdw>
                </a:effectLst>
                <a:latin typeface="+mj-lt"/>
                <a:ea typeface="+mj-ea"/>
                <a:cs typeface="+mj-cs"/>
              </a:rPr>
              <a:t>No. Of products</a:t>
            </a:r>
            <a:endParaRPr lang="en-US" sz="3400"/>
          </a:p>
        </p:txBody>
      </p:sp>
      <p:sp>
        <p:nvSpPr>
          <p:cNvPr id="7" name="TextBox 6">
            <a:extLst>
              <a:ext uri="{FF2B5EF4-FFF2-40B4-BE49-F238E27FC236}">
                <a16:creationId xmlns:a16="http://schemas.microsoft.com/office/drawing/2014/main" id="{757CBDC2-E028-7203-3FF8-2576BEFDC4E0}"/>
              </a:ext>
            </a:extLst>
          </p:cNvPr>
          <p:cNvSpPr txBox="1"/>
          <p:nvPr/>
        </p:nvSpPr>
        <p:spPr>
          <a:xfrm>
            <a:off x="6215169" y="1127854"/>
            <a:ext cx="4488432" cy="1456450"/>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Autofit/>
          </a:bodyPr>
          <a:lstStyle/>
          <a:p>
            <a:pPr indent="-196596" defTabSz="786384">
              <a:lnSpc>
                <a:spcPct val="90000"/>
              </a:lnSpc>
              <a:spcAft>
                <a:spcPts val="516"/>
              </a:spcAft>
              <a:buFont typeface="Arial" panose="020B0604020202020204" pitchFamily="34" charset="0"/>
              <a:buChar char="•"/>
            </a:pPr>
            <a:r>
              <a:rPr lang="en-US" sz="1376" kern="1200">
                <a:solidFill>
                  <a:schemeClr val="tx1"/>
                </a:solidFill>
                <a:latin typeface="+mn-lt"/>
                <a:ea typeface="+mn-ea"/>
                <a:cs typeface="+mn-cs"/>
              </a:rPr>
              <a:t>Looking at the above graph we can see that only 5% of customers have credit cards and most of it is used by VIPs and individuals</a:t>
            </a:r>
          </a:p>
          <a:p>
            <a:pPr indent="-196596" defTabSz="786384">
              <a:lnSpc>
                <a:spcPct val="90000"/>
              </a:lnSpc>
              <a:spcAft>
                <a:spcPts val="516"/>
              </a:spcAft>
              <a:buFont typeface="Arial" panose="020B0604020202020204" pitchFamily="34" charset="0"/>
              <a:buChar char="•"/>
            </a:pPr>
            <a:endParaRPr lang="en-US" sz="1376" kern="1200">
              <a:solidFill>
                <a:schemeClr val="tx1"/>
              </a:solidFill>
              <a:latin typeface="+mn-lt"/>
              <a:ea typeface="+mn-ea"/>
              <a:cs typeface="+mn-cs"/>
            </a:endParaRPr>
          </a:p>
          <a:p>
            <a:pPr indent="-196596" defTabSz="786384">
              <a:lnSpc>
                <a:spcPct val="90000"/>
              </a:lnSpc>
              <a:spcAft>
                <a:spcPts val="516"/>
              </a:spcAft>
              <a:buFont typeface="Arial" panose="020B0604020202020204" pitchFamily="34" charset="0"/>
              <a:buChar char="•"/>
            </a:pPr>
            <a:r>
              <a:rPr lang="en-US" sz="1376" kern="1200">
                <a:solidFill>
                  <a:schemeClr val="tx1"/>
                </a:solidFill>
                <a:latin typeface="+mn-lt"/>
                <a:ea typeface="+mn-ea"/>
                <a:cs typeface="+mn-cs"/>
              </a:rPr>
              <a:t>So if the banks choose to approach by issuing more loans to avoid churn its feasible to concentrate on female VIPs  followed by individuals as well as they tend to take more loans compared to others</a:t>
            </a:r>
          </a:p>
          <a:p>
            <a:pPr indent="-228600">
              <a:lnSpc>
                <a:spcPct val="90000"/>
              </a:lnSpc>
              <a:spcAft>
                <a:spcPts val="600"/>
              </a:spcAft>
              <a:buFont typeface="Arial" panose="020B0604020202020204" pitchFamily="34" charset="0"/>
              <a:buChar char="•"/>
            </a:pPr>
            <a:endParaRPr lang="en-US" sz="1600" dirty="0"/>
          </a:p>
        </p:txBody>
      </p:sp>
      <p:pic>
        <p:nvPicPr>
          <p:cNvPr id="5" name="Picture 5" descr="A pink circle with yellow triangle and black text&#10;&#10;Description automatically generated with low confidence">
            <a:extLst>
              <a:ext uri="{FF2B5EF4-FFF2-40B4-BE49-F238E27FC236}">
                <a16:creationId xmlns:a16="http://schemas.microsoft.com/office/drawing/2014/main" id="{705C5BCB-67ED-6127-1363-5286B5A4DD4A}"/>
              </a:ext>
            </a:extLst>
          </p:cNvPr>
          <p:cNvPicPr>
            <a:picLocks noChangeAspect="1"/>
          </p:cNvPicPr>
          <p:nvPr/>
        </p:nvPicPr>
        <p:blipFill>
          <a:blip r:embed="rId2"/>
          <a:stretch>
            <a:fillRect/>
          </a:stretch>
        </p:blipFill>
        <p:spPr>
          <a:xfrm>
            <a:off x="2088828" y="2556201"/>
            <a:ext cx="3381690" cy="3216327"/>
          </a:xfrm>
          <a:prstGeom prst="rect">
            <a:avLst/>
          </a:prstGeom>
        </p:spPr>
      </p:pic>
      <p:pic>
        <p:nvPicPr>
          <p:cNvPr id="6" name="Picture 6">
            <a:extLst>
              <a:ext uri="{FF2B5EF4-FFF2-40B4-BE49-F238E27FC236}">
                <a16:creationId xmlns:a16="http://schemas.microsoft.com/office/drawing/2014/main" id="{8DBE46FC-F674-D9B2-7E9D-BA098B9AE4C2}"/>
              </a:ext>
            </a:extLst>
          </p:cNvPr>
          <p:cNvPicPr>
            <a:picLocks noChangeAspect="1"/>
          </p:cNvPicPr>
          <p:nvPr/>
        </p:nvPicPr>
        <p:blipFill>
          <a:blip r:embed="rId3"/>
          <a:stretch>
            <a:fillRect/>
          </a:stretch>
        </p:blipFill>
        <p:spPr>
          <a:xfrm>
            <a:off x="6507996" y="2708885"/>
            <a:ext cx="3728844" cy="2805956"/>
          </a:xfrm>
          <a:prstGeom prst="rect">
            <a:avLst/>
          </a:prstGeom>
        </p:spPr>
      </p:pic>
      <p:sp>
        <p:nvSpPr>
          <p:cNvPr id="2" name="TextBox 1">
            <a:extLst>
              <a:ext uri="{FF2B5EF4-FFF2-40B4-BE49-F238E27FC236}">
                <a16:creationId xmlns:a16="http://schemas.microsoft.com/office/drawing/2014/main" id="{85253074-BCC6-2401-CB16-500AC2918C13}"/>
              </a:ext>
            </a:extLst>
          </p:cNvPr>
          <p:cNvSpPr txBox="1"/>
          <p:nvPr/>
        </p:nvSpPr>
        <p:spPr>
          <a:xfrm>
            <a:off x="2657973" y="5566944"/>
            <a:ext cx="2759737" cy="27764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defTabSz="424647">
              <a:spcAft>
                <a:spcPts val="516"/>
              </a:spcAft>
            </a:pPr>
            <a:r>
              <a:rPr lang="en-US" sz="1204" b="1" kern="1200">
                <a:solidFill>
                  <a:schemeClr val="tx1"/>
                </a:solidFill>
                <a:latin typeface="+mn-lt"/>
                <a:ea typeface="+mn-ea"/>
                <a:cs typeface="+mn-cs"/>
              </a:rPr>
              <a:t>Percentage of Credit Cards issued</a:t>
            </a:r>
            <a:endParaRPr lang="en-US" sz="1400" b="1"/>
          </a:p>
        </p:txBody>
      </p:sp>
      <p:sp>
        <p:nvSpPr>
          <p:cNvPr id="3" name="TextBox 2">
            <a:extLst>
              <a:ext uri="{FF2B5EF4-FFF2-40B4-BE49-F238E27FC236}">
                <a16:creationId xmlns:a16="http://schemas.microsoft.com/office/drawing/2014/main" id="{B03E4C97-F799-8D3D-5DE7-806827A6FFE5}"/>
              </a:ext>
            </a:extLst>
          </p:cNvPr>
          <p:cNvSpPr txBox="1"/>
          <p:nvPr/>
        </p:nvSpPr>
        <p:spPr>
          <a:xfrm>
            <a:off x="6814390" y="5506052"/>
            <a:ext cx="3696954" cy="27764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defTabSz="424647">
              <a:spcAft>
                <a:spcPts val="516"/>
              </a:spcAft>
            </a:pPr>
            <a:r>
              <a:rPr lang="en-US" sz="1204" b="1" kern="1200">
                <a:solidFill>
                  <a:schemeClr val="tx1"/>
                </a:solidFill>
                <a:latin typeface="+mn-lt"/>
                <a:ea typeface="+mn-ea"/>
                <a:cs typeface="+mn-cs"/>
              </a:rPr>
              <a:t>Percentage of Credit Cards issued (Segment wise)</a:t>
            </a:r>
            <a:endParaRPr lang="en-US" sz="1400" b="1"/>
          </a:p>
        </p:txBody>
      </p:sp>
    </p:spTree>
    <p:extLst>
      <p:ext uri="{BB962C8B-B14F-4D97-AF65-F5344CB8AC3E}">
        <p14:creationId xmlns:p14="http://schemas.microsoft.com/office/powerpoint/2010/main" val="156698807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Woman standing in her office looking at blueprints">
            <a:extLst>
              <a:ext uri="{FF2B5EF4-FFF2-40B4-BE49-F238E27FC236}">
                <a16:creationId xmlns:a16="http://schemas.microsoft.com/office/drawing/2014/main" id="{6F523839-0F2B-44C9-82BE-A2C19B244510}"/>
              </a:ext>
            </a:extLst>
          </p:cNvPr>
          <p:cNvPicPr>
            <a:picLocks noChangeAspect="1"/>
          </p:cNvPicPr>
          <p:nvPr/>
        </p:nvPicPr>
        <p:blipFill rotWithShape="1">
          <a:blip r:embed="rId3"/>
          <a:srcRect l="34974" r="5491" b="-1"/>
          <a:stretch/>
        </p:blipFill>
        <p:spPr>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12" name="Title 11">
            <a:extLst>
              <a:ext uri="{FF2B5EF4-FFF2-40B4-BE49-F238E27FC236}">
                <a16:creationId xmlns:a16="http://schemas.microsoft.com/office/drawing/2014/main" id="{ADD611FA-6853-D7C8-2934-A9462951C006}"/>
              </a:ext>
            </a:extLst>
          </p:cNvPr>
          <p:cNvSpPr>
            <a:spLocks noGrp="1"/>
          </p:cNvSpPr>
          <p:nvPr>
            <p:ph type="title"/>
          </p:nvPr>
        </p:nvSpPr>
        <p:spPr>
          <a:xfrm>
            <a:off x="6075432" y="215655"/>
            <a:ext cx="6430107" cy="1325563"/>
          </a:xfrm>
        </p:spPr>
        <p:txBody>
          <a:bodyPr>
            <a:normAutofit/>
          </a:bodyPr>
          <a:lstStyle/>
          <a:p>
            <a:r>
              <a:rPr lang="en-GB" sz="2800" b="1" dirty="0">
                <a:latin typeface="+mn-lt"/>
              </a:rPr>
              <a:t>Business Objective Understanding and </a:t>
            </a:r>
            <a:br>
              <a:rPr lang="en-GB" sz="2800" b="1" dirty="0">
                <a:latin typeface="+mn-lt"/>
              </a:rPr>
            </a:br>
            <a:r>
              <a:rPr lang="en-GB" sz="2800" b="1" dirty="0">
                <a:latin typeface="+mn-lt"/>
              </a:rPr>
              <a:t>High-level Approach</a:t>
            </a:r>
            <a:br>
              <a:rPr lang="en-GB" sz="2800" b="1" dirty="0"/>
            </a:br>
            <a:endParaRPr lang="en-IN" sz="2800" b="1" dirty="0"/>
          </a:p>
        </p:txBody>
      </p:sp>
      <p:sp>
        <p:nvSpPr>
          <p:cNvPr id="14" name="Content Placeholder 13">
            <a:extLst>
              <a:ext uri="{FF2B5EF4-FFF2-40B4-BE49-F238E27FC236}">
                <a16:creationId xmlns:a16="http://schemas.microsoft.com/office/drawing/2014/main" id="{6EB923F9-B00D-8DFE-414F-28318C8991AB}"/>
              </a:ext>
            </a:extLst>
          </p:cNvPr>
          <p:cNvSpPr>
            <a:spLocks noGrp="1"/>
          </p:cNvSpPr>
          <p:nvPr>
            <p:ph idx="1"/>
          </p:nvPr>
        </p:nvSpPr>
        <p:spPr>
          <a:xfrm>
            <a:off x="6075432" y="1173530"/>
            <a:ext cx="5864522" cy="5468815"/>
          </a:xfrm>
        </p:spPr>
        <p:txBody>
          <a:bodyPr>
            <a:normAutofit fontScale="92500" lnSpcReduction="10000"/>
          </a:bodyPr>
          <a:lstStyle/>
          <a:p>
            <a:pPr marL="0" indent="0">
              <a:buNone/>
            </a:pPr>
            <a:r>
              <a:rPr lang="en-US" sz="2200" b="1" i="1" dirty="0"/>
              <a:t>Problem Statement:</a:t>
            </a:r>
          </a:p>
          <a:p>
            <a:r>
              <a:rPr lang="en-US" sz="1700" dirty="0"/>
              <a:t>The company needs to understand the status of its existing customers by analyzing the retention rate and avoiding churn based on the transaction behavior of the customer. </a:t>
            </a:r>
          </a:p>
          <a:p>
            <a:pPr marL="0" indent="0">
              <a:buNone/>
            </a:pPr>
            <a:endParaRPr lang="en-US" sz="1600" dirty="0"/>
          </a:p>
          <a:p>
            <a:pPr marL="0" indent="0">
              <a:buNone/>
            </a:pPr>
            <a:r>
              <a:rPr lang="en-US" sz="2200" b="1" i="1" dirty="0"/>
              <a:t>Business Objective:</a:t>
            </a:r>
          </a:p>
          <a:p>
            <a:r>
              <a:rPr lang="en-US" sz="1700" dirty="0"/>
              <a:t>The company is trying to avoid churn by retaining existing customers by analyzing the transaction behavior of the customer.</a:t>
            </a:r>
          </a:p>
          <a:p>
            <a:pPr marL="0" indent="0">
              <a:buNone/>
            </a:pPr>
            <a:endParaRPr lang="en-IN" sz="1600" dirty="0"/>
          </a:p>
          <a:p>
            <a:pPr marL="0" indent="0">
              <a:buNone/>
            </a:pPr>
            <a:r>
              <a:rPr lang="en-US" sz="1900" b="1" i="1" dirty="0"/>
              <a:t>High-Level Approach:</a:t>
            </a:r>
          </a:p>
          <a:p>
            <a:pPr marL="0" indent="0">
              <a:buNone/>
            </a:pPr>
            <a:r>
              <a:rPr lang="en-US" sz="1600" dirty="0"/>
              <a:t>To achieve the business objective and address the problem, the bank can take the following approach: </a:t>
            </a:r>
          </a:p>
          <a:p>
            <a:pPr marL="342900" indent="-342900">
              <a:buFont typeface="+mj-lt"/>
              <a:buAutoNum type="arabicPeriod"/>
            </a:pPr>
            <a:r>
              <a:rPr lang="en-US" sz="1600" dirty="0"/>
              <a:t>Data Collection</a:t>
            </a:r>
          </a:p>
          <a:p>
            <a:pPr marL="342900" indent="-342900">
              <a:buFont typeface="+mj-lt"/>
              <a:buAutoNum type="arabicPeriod"/>
            </a:pPr>
            <a:r>
              <a:rPr lang="en-US" sz="1600" dirty="0"/>
              <a:t>Define Churn</a:t>
            </a:r>
          </a:p>
          <a:p>
            <a:pPr marL="342900" indent="-342900">
              <a:buFont typeface="+mj-lt"/>
              <a:buAutoNum type="arabicPeriod"/>
            </a:pPr>
            <a:r>
              <a:rPr lang="en-US" sz="1600" dirty="0"/>
              <a:t>Identify Inactive to Active Customers</a:t>
            </a:r>
          </a:p>
          <a:p>
            <a:pPr marL="342900" indent="-342900">
              <a:buFont typeface="+mj-lt"/>
              <a:buAutoNum type="arabicPeriod"/>
            </a:pPr>
            <a:r>
              <a:rPr lang="en-US" sz="1600" dirty="0"/>
              <a:t>Segment Customers</a:t>
            </a:r>
          </a:p>
          <a:p>
            <a:pPr marL="342900" indent="-342900">
              <a:buFont typeface="+mj-lt"/>
              <a:buAutoNum type="arabicPeriod"/>
            </a:pPr>
            <a:r>
              <a:rPr lang="en-US" sz="1600" dirty="0"/>
              <a:t>Analyze Transaction Behavior</a:t>
            </a:r>
          </a:p>
          <a:p>
            <a:pPr marL="342900" indent="-342900">
              <a:buFont typeface="+mj-lt"/>
              <a:buAutoNum type="arabicPeriod"/>
            </a:pPr>
            <a:r>
              <a:rPr lang="en-US" sz="1600" dirty="0"/>
              <a:t>Identify Key Indicators</a:t>
            </a:r>
          </a:p>
          <a:p>
            <a:pPr marL="0" indent="0">
              <a:buNone/>
            </a:pPr>
            <a:endParaRPr lang="en-US" sz="1600" dirty="0"/>
          </a:p>
        </p:txBody>
      </p:sp>
    </p:spTree>
    <p:extLst>
      <p:ext uri="{BB962C8B-B14F-4D97-AF65-F5344CB8AC3E}">
        <p14:creationId xmlns:p14="http://schemas.microsoft.com/office/powerpoint/2010/main" val="139689602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
                                            <p:txEl>
                                              <p:pRg st="0" end="0"/>
                                            </p:txEl>
                                          </p:spTgt>
                                        </p:tgtEl>
                                        <p:attrNameLst>
                                          <p:attrName>style.visibility</p:attrName>
                                        </p:attrNameLst>
                                      </p:cBhvr>
                                      <p:to>
                                        <p:strVal val="visible"/>
                                      </p:to>
                                    </p:set>
                                    <p:animEffect transition="in" filter="fade">
                                      <p:cBhvr>
                                        <p:cTn id="12" dur="500"/>
                                        <p:tgtEl>
                                          <p:spTgt spid="14">
                                            <p:txEl>
                                              <p:pRg st="0" end="0"/>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4">
                                            <p:txEl>
                                              <p:pRg st="1" end="1"/>
                                            </p:txEl>
                                          </p:spTgt>
                                        </p:tgtEl>
                                        <p:attrNameLst>
                                          <p:attrName>style.visibility</p:attrName>
                                        </p:attrNameLst>
                                      </p:cBhvr>
                                      <p:to>
                                        <p:strVal val="visible"/>
                                      </p:to>
                                    </p:set>
                                    <p:animEffect transition="in" filter="fade">
                                      <p:cBhvr>
                                        <p:cTn id="15" dur="500"/>
                                        <p:tgtEl>
                                          <p:spTgt spid="14">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4">
                                            <p:txEl>
                                              <p:pRg st="3" end="3"/>
                                            </p:txEl>
                                          </p:spTgt>
                                        </p:tgtEl>
                                        <p:attrNameLst>
                                          <p:attrName>style.visibility</p:attrName>
                                        </p:attrNameLst>
                                      </p:cBhvr>
                                      <p:to>
                                        <p:strVal val="visible"/>
                                      </p:to>
                                    </p:set>
                                    <p:animEffect transition="in" filter="fade">
                                      <p:cBhvr>
                                        <p:cTn id="20" dur="500"/>
                                        <p:tgtEl>
                                          <p:spTgt spid="14">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4">
                                            <p:txEl>
                                              <p:pRg st="4" end="4"/>
                                            </p:txEl>
                                          </p:spTgt>
                                        </p:tgtEl>
                                        <p:attrNameLst>
                                          <p:attrName>style.visibility</p:attrName>
                                        </p:attrNameLst>
                                      </p:cBhvr>
                                      <p:to>
                                        <p:strVal val="visible"/>
                                      </p:to>
                                    </p:set>
                                    <p:animEffect transition="in" filter="fade">
                                      <p:cBhvr>
                                        <p:cTn id="23" dur="500"/>
                                        <p:tgtEl>
                                          <p:spTgt spid="14">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4">
                                            <p:txEl>
                                              <p:pRg st="6" end="6"/>
                                            </p:txEl>
                                          </p:spTgt>
                                        </p:tgtEl>
                                        <p:attrNameLst>
                                          <p:attrName>style.visibility</p:attrName>
                                        </p:attrNameLst>
                                      </p:cBhvr>
                                      <p:to>
                                        <p:strVal val="visible"/>
                                      </p:to>
                                    </p:set>
                                    <p:animEffect transition="in" filter="fade">
                                      <p:cBhvr>
                                        <p:cTn id="28" dur="500"/>
                                        <p:tgtEl>
                                          <p:spTgt spid="14">
                                            <p:txEl>
                                              <p:pRg st="6" end="6"/>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4">
                                            <p:txEl>
                                              <p:pRg st="7" end="7"/>
                                            </p:txEl>
                                          </p:spTgt>
                                        </p:tgtEl>
                                        <p:attrNameLst>
                                          <p:attrName>style.visibility</p:attrName>
                                        </p:attrNameLst>
                                      </p:cBhvr>
                                      <p:to>
                                        <p:strVal val="visible"/>
                                      </p:to>
                                    </p:set>
                                    <p:animEffect transition="in" filter="fade">
                                      <p:cBhvr>
                                        <p:cTn id="31" dur="500"/>
                                        <p:tgtEl>
                                          <p:spTgt spid="14">
                                            <p:txEl>
                                              <p:pRg st="7" end="7"/>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4">
                                            <p:txEl>
                                              <p:pRg st="8" end="8"/>
                                            </p:txEl>
                                          </p:spTgt>
                                        </p:tgtEl>
                                        <p:attrNameLst>
                                          <p:attrName>style.visibility</p:attrName>
                                        </p:attrNameLst>
                                      </p:cBhvr>
                                      <p:to>
                                        <p:strVal val="visible"/>
                                      </p:to>
                                    </p:set>
                                    <p:animEffect transition="in" filter="fade">
                                      <p:cBhvr>
                                        <p:cTn id="34" dur="500"/>
                                        <p:tgtEl>
                                          <p:spTgt spid="14">
                                            <p:txEl>
                                              <p:pRg st="8" end="8"/>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4">
                                            <p:txEl>
                                              <p:pRg st="9" end="9"/>
                                            </p:txEl>
                                          </p:spTgt>
                                        </p:tgtEl>
                                        <p:attrNameLst>
                                          <p:attrName>style.visibility</p:attrName>
                                        </p:attrNameLst>
                                      </p:cBhvr>
                                      <p:to>
                                        <p:strVal val="visible"/>
                                      </p:to>
                                    </p:set>
                                    <p:animEffect transition="in" filter="fade">
                                      <p:cBhvr>
                                        <p:cTn id="37" dur="500"/>
                                        <p:tgtEl>
                                          <p:spTgt spid="14">
                                            <p:txEl>
                                              <p:pRg st="9" end="9"/>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4">
                                            <p:txEl>
                                              <p:pRg st="10" end="10"/>
                                            </p:txEl>
                                          </p:spTgt>
                                        </p:tgtEl>
                                        <p:attrNameLst>
                                          <p:attrName>style.visibility</p:attrName>
                                        </p:attrNameLst>
                                      </p:cBhvr>
                                      <p:to>
                                        <p:strVal val="visible"/>
                                      </p:to>
                                    </p:set>
                                    <p:animEffect transition="in" filter="fade">
                                      <p:cBhvr>
                                        <p:cTn id="40" dur="500"/>
                                        <p:tgtEl>
                                          <p:spTgt spid="14">
                                            <p:txEl>
                                              <p:pRg st="10" end="10"/>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14">
                                            <p:txEl>
                                              <p:pRg st="11" end="11"/>
                                            </p:txEl>
                                          </p:spTgt>
                                        </p:tgtEl>
                                        <p:attrNameLst>
                                          <p:attrName>style.visibility</p:attrName>
                                        </p:attrNameLst>
                                      </p:cBhvr>
                                      <p:to>
                                        <p:strVal val="visible"/>
                                      </p:to>
                                    </p:set>
                                    <p:animEffect transition="in" filter="fade">
                                      <p:cBhvr>
                                        <p:cTn id="45" dur="500"/>
                                        <p:tgtEl>
                                          <p:spTgt spid="14">
                                            <p:txEl>
                                              <p:pRg st="11" end="11"/>
                                            </p:txEl>
                                          </p:spTgt>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4">
                                            <p:txEl>
                                              <p:pRg st="12" end="12"/>
                                            </p:txEl>
                                          </p:spTgt>
                                        </p:tgtEl>
                                        <p:attrNameLst>
                                          <p:attrName>style.visibility</p:attrName>
                                        </p:attrNameLst>
                                      </p:cBhvr>
                                      <p:to>
                                        <p:strVal val="visible"/>
                                      </p:to>
                                    </p:set>
                                    <p:animEffect transition="in" filter="fade">
                                      <p:cBhvr>
                                        <p:cTn id="48" dur="500"/>
                                        <p:tgtEl>
                                          <p:spTgt spid="14">
                                            <p:txEl>
                                              <p:pRg st="12" end="12"/>
                                            </p:txEl>
                                          </p:spTgt>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4">
                                            <p:txEl>
                                              <p:pRg st="13" end="13"/>
                                            </p:txEl>
                                          </p:spTgt>
                                        </p:tgtEl>
                                        <p:attrNameLst>
                                          <p:attrName>style.visibility</p:attrName>
                                        </p:attrNameLst>
                                      </p:cBhvr>
                                      <p:to>
                                        <p:strVal val="visible"/>
                                      </p:to>
                                    </p:set>
                                    <p:animEffect transition="in" filter="fade">
                                      <p:cBhvr>
                                        <p:cTn id="51" dur="500"/>
                                        <p:tgtEl>
                                          <p:spTgt spid="14">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9CFCDAF-46CE-4056-866C-5EE9122FDC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a:extLst>
              <a:ext uri="{FF2B5EF4-FFF2-40B4-BE49-F238E27FC236}">
                <a16:creationId xmlns:a16="http://schemas.microsoft.com/office/drawing/2014/main" id="{9F587EB1-1674-4B8B-88AD-2A81FFFB5F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0">
                <a:schemeClr val="accent1"/>
              </a:gs>
              <a:gs pos="100000">
                <a:schemeClr val="accent2"/>
              </a:gs>
            </a:gsLst>
            <a:lin ang="189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7" name="Picture 6">
            <a:extLst>
              <a:ext uri="{FF2B5EF4-FFF2-40B4-BE49-F238E27FC236}">
                <a16:creationId xmlns:a16="http://schemas.microsoft.com/office/drawing/2014/main" id="{C71C519D-01E6-39C4-88C4-4E4090C5A8CA}"/>
              </a:ext>
            </a:extLst>
          </p:cNvPr>
          <p:cNvPicPr>
            <a:picLocks noChangeAspect="1"/>
          </p:cNvPicPr>
          <p:nvPr/>
        </p:nvPicPr>
        <p:blipFill rotWithShape="1">
          <a:blip r:embed="rId2">
            <a:duotone>
              <a:schemeClr val="accent1">
                <a:shade val="45000"/>
                <a:satMod val="135000"/>
              </a:schemeClr>
              <a:prstClr val="white"/>
            </a:duotone>
            <a:alphaModFix amt="35000"/>
          </a:blip>
          <a:srcRect t="17075" b="205"/>
          <a:stretch/>
        </p:blipFill>
        <p:spPr>
          <a:xfrm>
            <a:off x="20" y="10"/>
            <a:ext cx="12191981" cy="6857989"/>
          </a:xfrm>
          <a:prstGeom prst="rect">
            <a:avLst/>
          </a:prstGeom>
        </p:spPr>
      </p:pic>
      <p:sp>
        <p:nvSpPr>
          <p:cNvPr id="3" name="Title 1">
            <a:extLst>
              <a:ext uri="{FF2B5EF4-FFF2-40B4-BE49-F238E27FC236}">
                <a16:creationId xmlns:a16="http://schemas.microsoft.com/office/drawing/2014/main" id="{31B2E30C-EEBD-0787-2129-663E00505E5E}"/>
              </a:ext>
            </a:extLst>
          </p:cNvPr>
          <p:cNvSpPr txBox="1">
            <a:spLocks/>
          </p:cNvSpPr>
          <p:nvPr/>
        </p:nvSpPr>
        <p:spPr>
          <a:xfrm>
            <a:off x="914931" y="374827"/>
            <a:ext cx="5257801" cy="128070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8000" b="1" u="sng" dirty="0">
                <a:solidFill>
                  <a:srgbClr val="FFFFFF"/>
                </a:solidFill>
              </a:rPr>
              <a:t>Conclusion:</a:t>
            </a:r>
          </a:p>
        </p:txBody>
      </p:sp>
      <p:cxnSp>
        <p:nvCxnSpPr>
          <p:cNvPr id="15" name="Straight Connector 14">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23622" y="373056"/>
            <a:ext cx="0" cy="6476066"/>
          </a:xfrm>
          <a:prstGeom prst="line">
            <a:avLst/>
          </a:prstGeom>
          <a:ln w="25400" cap="sq">
            <a:solidFill>
              <a:srgbClr val="FFFFFF"/>
            </a:solidFill>
            <a:bevel/>
          </a:ln>
        </p:spPr>
        <p:style>
          <a:lnRef idx="1">
            <a:schemeClr val="accent1"/>
          </a:lnRef>
          <a:fillRef idx="0">
            <a:schemeClr val="accent1"/>
          </a:fillRef>
          <a:effectRef idx="0">
            <a:schemeClr val="accent1"/>
          </a:effectRef>
          <a:fontRef idx="minor">
            <a:schemeClr val="tx1"/>
          </a:fontRef>
        </p:style>
      </p:cxnSp>
      <p:sp>
        <p:nvSpPr>
          <p:cNvPr id="17"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2814" y="74031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rgbClr val="FFFFFF"/>
          </a:solidFill>
          <a:ln w="60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1594" y="969611"/>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rgbClr val="FFFFFF"/>
          </a:solidFill>
          <a:ln w="4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07274" y="1484755"/>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rgbClr val="FFFFFF"/>
          </a:solidFill>
          <a:ln w="61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6D8884BE-FF71-CAFF-34DC-7F89F496A8B4}"/>
              </a:ext>
            </a:extLst>
          </p:cNvPr>
          <p:cNvSpPr txBox="1"/>
          <p:nvPr/>
        </p:nvSpPr>
        <p:spPr>
          <a:xfrm>
            <a:off x="911422" y="3960981"/>
            <a:ext cx="9534330" cy="1035961"/>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marL="342900" indent="-342900">
              <a:lnSpc>
                <a:spcPct val="90000"/>
              </a:lnSpc>
              <a:spcAft>
                <a:spcPts val="600"/>
              </a:spcAft>
              <a:buFont typeface="Arial" panose="020B0604020202020204" pitchFamily="34" charset="0"/>
              <a:buChar char="•"/>
            </a:pPr>
            <a:r>
              <a:rPr lang="en-US" sz="2000" dirty="0">
                <a:solidFill>
                  <a:srgbClr val="FFFFFF"/>
                </a:solidFill>
              </a:rPr>
              <a:t>Out of the approaches we have analyzed the bank could choose the most feasible option to improve its current retention state</a:t>
            </a:r>
            <a:endParaRPr lang="en-US" sz="2000" dirty="0">
              <a:solidFill>
                <a:srgbClr val="FFFFFF"/>
              </a:solidFill>
              <a:cs typeface="Calibri"/>
            </a:endParaRPr>
          </a:p>
        </p:txBody>
      </p:sp>
      <p:sp>
        <p:nvSpPr>
          <p:cNvPr id="6" name="TextBox 5">
            <a:extLst>
              <a:ext uri="{FF2B5EF4-FFF2-40B4-BE49-F238E27FC236}">
                <a16:creationId xmlns:a16="http://schemas.microsoft.com/office/drawing/2014/main" id="{B64B9099-6119-709D-A74C-73C5A7170106}"/>
              </a:ext>
            </a:extLst>
          </p:cNvPr>
          <p:cNvSpPr txBox="1"/>
          <p:nvPr/>
        </p:nvSpPr>
        <p:spPr>
          <a:xfrm>
            <a:off x="910529" y="1827793"/>
            <a:ext cx="10820944"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spcAft>
                <a:spcPts val="600"/>
              </a:spcAft>
              <a:buFont typeface="Arial"/>
              <a:buChar char="•"/>
            </a:pPr>
            <a:r>
              <a:rPr lang="en-US" sz="2000" dirty="0">
                <a:solidFill>
                  <a:schemeClr val="bg1"/>
                </a:solidFill>
                <a:latin typeface="Helvetica Neue"/>
              </a:rPr>
              <a:t>We finally conclude that if the bank wants to retain the customers from their existing segments the bank  should concentrate on the Female individuals whose average age is 45 with highest duration with the bank as they seem to be most active and stable customers</a:t>
            </a:r>
            <a:endParaRPr lang="en-US" sz="2000" dirty="0">
              <a:solidFill>
                <a:schemeClr val="bg1"/>
              </a:solidFill>
              <a:latin typeface="Helvetica Neue"/>
              <a:cs typeface="Calibri"/>
            </a:endParaRPr>
          </a:p>
        </p:txBody>
      </p:sp>
      <p:sp>
        <p:nvSpPr>
          <p:cNvPr id="8" name="TextBox 7">
            <a:extLst>
              <a:ext uri="{FF2B5EF4-FFF2-40B4-BE49-F238E27FC236}">
                <a16:creationId xmlns:a16="http://schemas.microsoft.com/office/drawing/2014/main" id="{97BADEEF-CA71-68C3-D92E-82996A23EA3E}"/>
              </a:ext>
            </a:extLst>
          </p:cNvPr>
          <p:cNvSpPr txBox="1"/>
          <p:nvPr/>
        </p:nvSpPr>
        <p:spPr>
          <a:xfrm>
            <a:off x="906684" y="3173392"/>
            <a:ext cx="9938792"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2000" dirty="0">
                <a:solidFill>
                  <a:schemeClr val="bg1"/>
                </a:solidFill>
                <a:latin typeface="Helvetica Neue"/>
                <a:cs typeface="Calibri"/>
              </a:rPr>
              <a:t>If</a:t>
            </a:r>
            <a:r>
              <a:rPr lang="en-US" sz="2000" dirty="0">
                <a:solidFill>
                  <a:schemeClr val="bg1"/>
                </a:solidFill>
                <a:latin typeface="Helvetica Neue"/>
              </a:rPr>
              <a:t> the bank wants to avoid churn it should get rid of the most inactive users that is college graduates who don’t seem to utilize any product from the bank</a:t>
            </a:r>
            <a:endParaRPr lang="en-US" dirty="0">
              <a:solidFill>
                <a:schemeClr val="bg1"/>
              </a:solidFill>
              <a:cs typeface="Calibri" panose="020F0502020204030204"/>
            </a:endParaRPr>
          </a:p>
        </p:txBody>
      </p:sp>
    </p:spTree>
    <p:extLst>
      <p:ext uri="{BB962C8B-B14F-4D97-AF65-F5344CB8AC3E}">
        <p14:creationId xmlns:p14="http://schemas.microsoft.com/office/powerpoint/2010/main" val="315262001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xEl>
                                              <p:pRg st="0" end="0"/>
                                            </p:txEl>
                                          </p:spTgt>
                                        </p:tgtEl>
                                        <p:attrNameLst>
                                          <p:attrName>style.visibility</p:attrName>
                                        </p:attrNameLst>
                                      </p:cBhvr>
                                      <p:to>
                                        <p:strVal val="visible"/>
                                      </p:to>
                                    </p:set>
                                    <p:animEffect transition="in" filter="fade">
                                      <p:cBhvr>
                                        <p:cTn id="10" dur="500"/>
                                        <p:tgtEl>
                                          <p:spTgt spid="8">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
                                            <p:txEl>
                                              <p:pRg st="0" end="0"/>
                                            </p:txEl>
                                          </p:spTgt>
                                        </p:tgtEl>
                                        <p:attrNameLst>
                                          <p:attrName>style.visibility</p:attrName>
                                        </p:attrNameLst>
                                      </p:cBhvr>
                                      <p:to>
                                        <p:strVal val="visible"/>
                                      </p:to>
                                    </p:set>
                                    <p:animEffect transition="in" filter="fade">
                                      <p:cBhvr>
                                        <p:cTn id="13" dur="5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6" grpId="0" build="p"/>
      <p:bldP spid="8"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Placeholder 31" descr="hand clapping">
            <a:extLst>
              <a:ext uri="{FF2B5EF4-FFF2-40B4-BE49-F238E27FC236}">
                <a16:creationId xmlns:a16="http://schemas.microsoft.com/office/drawing/2014/main" id="{AAB6EE12-FEF8-FB41-A909-0DA61D7725C7}"/>
              </a:ext>
            </a:extLst>
          </p:cNvPr>
          <p:cNvPicPr>
            <a:picLocks noGrp="1" noChangeAspect="1"/>
          </p:cNvPicPr>
          <p:nvPr>
            <p:ph type="pic" sz="quarter" idx="10"/>
          </p:nvPr>
        </p:nvPicPr>
        <p:blipFill>
          <a:blip r:embed="rId2" cstate="screen">
            <a:extLst>
              <a:ext uri="{28A0092B-C50C-407E-A947-70E740481C1C}">
                <a14:useLocalDpi xmlns:a14="http://schemas.microsoft.com/office/drawing/2010/main"/>
              </a:ext>
            </a:extLst>
          </a:blip>
          <a:srcRect/>
          <a:stretch>
            <a:fillRect/>
          </a:stretch>
        </p:blipFill>
        <p:spPr/>
      </p:pic>
      <p:sp>
        <p:nvSpPr>
          <p:cNvPr id="14" name="Title 13">
            <a:extLst>
              <a:ext uri="{FF2B5EF4-FFF2-40B4-BE49-F238E27FC236}">
                <a16:creationId xmlns:a16="http://schemas.microsoft.com/office/drawing/2014/main" id="{6C38D7A9-9299-4108-BB08-026F4B9CAE7B}"/>
              </a:ext>
            </a:extLst>
          </p:cNvPr>
          <p:cNvSpPr>
            <a:spLocks noGrp="1"/>
          </p:cNvSpPr>
          <p:nvPr>
            <p:ph type="ctrTitle"/>
          </p:nvPr>
        </p:nvSpPr>
        <p:spPr>
          <a:xfrm>
            <a:off x="8701226" y="288140"/>
            <a:ext cx="3191764" cy="1013684"/>
          </a:xfrm>
        </p:spPr>
        <p:txBody>
          <a:bodyPr/>
          <a:lstStyle/>
          <a:p>
            <a:pPr algn="l"/>
            <a:r>
              <a:rPr lang="en-US" dirty="0"/>
              <a:t>Thank You</a:t>
            </a:r>
          </a:p>
        </p:txBody>
      </p:sp>
      <p:sp>
        <p:nvSpPr>
          <p:cNvPr id="4" name="Text Placeholder 3">
            <a:extLst>
              <a:ext uri="{FF2B5EF4-FFF2-40B4-BE49-F238E27FC236}">
                <a16:creationId xmlns:a16="http://schemas.microsoft.com/office/drawing/2014/main" id="{60828E04-9C2A-4859-8050-C2DF67A249CB}"/>
              </a:ext>
            </a:extLst>
          </p:cNvPr>
          <p:cNvSpPr>
            <a:spLocks noGrp="1"/>
          </p:cNvSpPr>
          <p:nvPr>
            <p:ph type="body" sz="quarter" idx="15"/>
          </p:nvPr>
        </p:nvSpPr>
        <p:spPr>
          <a:xfrm>
            <a:off x="8841937" y="1457083"/>
            <a:ext cx="2910342" cy="316800"/>
          </a:xfrm>
          <a:solidFill>
            <a:schemeClr val="tx1">
              <a:lumMod val="75000"/>
              <a:lumOff val="25000"/>
            </a:schemeClr>
          </a:solidFill>
        </p:spPr>
        <p:txBody>
          <a:bodyPr>
            <a:normAutofit fontScale="62500" lnSpcReduction="20000"/>
          </a:bodyPr>
          <a:lstStyle/>
          <a:p>
            <a:r>
              <a:rPr lang="en-US" i="1" dirty="0"/>
              <a:t>Amit </a:t>
            </a:r>
            <a:r>
              <a:rPr lang="en-US" i="1" dirty="0" err="1"/>
              <a:t>Mansukhani</a:t>
            </a:r>
            <a:endParaRPr lang="en-US" i="1" dirty="0"/>
          </a:p>
        </p:txBody>
      </p:sp>
      <p:pic>
        <p:nvPicPr>
          <p:cNvPr id="8" name="Graphic 7" descr="User" title="Icon - Presenter Name">
            <a:extLst>
              <a:ext uri="{FF2B5EF4-FFF2-40B4-BE49-F238E27FC236}">
                <a16:creationId xmlns:a16="http://schemas.microsoft.com/office/drawing/2014/main" id="{111541C4-DB03-4E53-994D-499C7D73C4DF}"/>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869232" y="1506033"/>
            <a:ext cx="218900" cy="218900"/>
          </a:xfrm>
          <a:prstGeom prst="rect">
            <a:avLst/>
          </a:prstGeom>
        </p:spPr>
      </p:pic>
      <p:sp>
        <p:nvSpPr>
          <p:cNvPr id="5" name="Text Placeholder 4">
            <a:extLst>
              <a:ext uri="{FF2B5EF4-FFF2-40B4-BE49-F238E27FC236}">
                <a16:creationId xmlns:a16="http://schemas.microsoft.com/office/drawing/2014/main" id="{11265965-2271-4C1C-BD0A-6F85F80FF9A6}"/>
              </a:ext>
            </a:extLst>
          </p:cNvPr>
          <p:cNvSpPr>
            <a:spLocks noGrp="1"/>
          </p:cNvSpPr>
          <p:nvPr>
            <p:ph type="body" sz="quarter" idx="16"/>
          </p:nvPr>
        </p:nvSpPr>
        <p:spPr>
          <a:xfrm>
            <a:off x="8841937" y="1806100"/>
            <a:ext cx="2910342" cy="316800"/>
          </a:xfrm>
          <a:solidFill>
            <a:schemeClr val="tx1">
              <a:lumMod val="75000"/>
              <a:lumOff val="25000"/>
            </a:schemeClr>
          </a:solidFill>
        </p:spPr>
        <p:txBody>
          <a:bodyPr>
            <a:normAutofit fontScale="62500" lnSpcReduction="20000"/>
          </a:bodyPr>
          <a:lstStyle/>
          <a:p>
            <a:r>
              <a:rPr lang="en-US" i="1" dirty="0"/>
              <a:t>Narmada Kumar</a:t>
            </a:r>
          </a:p>
        </p:txBody>
      </p:sp>
      <p:sp>
        <p:nvSpPr>
          <p:cNvPr id="6" name="Text Placeholder 5">
            <a:extLst>
              <a:ext uri="{FF2B5EF4-FFF2-40B4-BE49-F238E27FC236}">
                <a16:creationId xmlns:a16="http://schemas.microsoft.com/office/drawing/2014/main" id="{50A3BCC3-A277-4C0B-9EBA-EB53990D8EBD}"/>
              </a:ext>
            </a:extLst>
          </p:cNvPr>
          <p:cNvSpPr>
            <a:spLocks noGrp="1"/>
          </p:cNvSpPr>
          <p:nvPr>
            <p:ph type="body" sz="quarter" idx="17"/>
          </p:nvPr>
        </p:nvSpPr>
        <p:spPr>
          <a:xfrm>
            <a:off x="8841937" y="2155117"/>
            <a:ext cx="2910342" cy="316800"/>
          </a:xfrm>
          <a:solidFill>
            <a:schemeClr val="tx1">
              <a:lumMod val="75000"/>
              <a:lumOff val="25000"/>
            </a:schemeClr>
          </a:solidFill>
        </p:spPr>
        <p:txBody>
          <a:bodyPr>
            <a:normAutofit fontScale="62500" lnSpcReduction="20000"/>
          </a:bodyPr>
          <a:lstStyle/>
          <a:p>
            <a:r>
              <a:rPr lang="en-US" i="1" dirty="0"/>
              <a:t>Sai Rakesh</a:t>
            </a:r>
          </a:p>
        </p:txBody>
      </p:sp>
      <p:sp>
        <p:nvSpPr>
          <p:cNvPr id="16" name="Text Placeholder 15">
            <a:extLst>
              <a:ext uri="{FF2B5EF4-FFF2-40B4-BE49-F238E27FC236}">
                <a16:creationId xmlns:a16="http://schemas.microsoft.com/office/drawing/2014/main" id="{FD8A1232-50A8-4535-AAF9-7F4180EAA0DD}"/>
              </a:ext>
            </a:extLst>
          </p:cNvPr>
          <p:cNvSpPr>
            <a:spLocks noGrp="1"/>
          </p:cNvSpPr>
          <p:nvPr>
            <p:ph type="body" sz="quarter" idx="18"/>
          </p:nvPr>
        </p:nvSpPr>
        <p:spPr>
          <a:xfrm>
            <a:off x="8841937" y="2504134"/>
            <a:ext cx="2910342" cy="316800"/>
          </a:xfrm>
          <a:solidFill>
            <a:schemeClr val="tx1">
              <a:lumMod val="75000"/>
              <a:lumOff val="25000"/>
            </a:schemeClr>
          </a:solidFill>
        </p:spPr>
        <p:txBody>
          <a:bodyPr>
            <a:normAutofit fontScale="62500" lnSpcReduction="20000"/>
          </a:bodyPr>
          <a:lstStyle/>
          <a:p>
            <a:r>
              <a:rPr lang="en-US" i="1" dirty="0"/>
              <a:t>Shaik Arif</a:t>
            </a:r>
          </a:p>
        </p:txBody>
      </p:sp>
      <p:sp>
        <p:nvSpPr>
          <p:cNvPr id="2" name="Text Placeholder 15">
            <a:extLst>
              <a:ext uri="{FF2B5EF4-FFF2-40B4-BE49-F238E27FC236}">
                <a16:creationId xmlns:a16="http://schemas.microsoft.com/office/drawing/2014/main" id="{A6A73B7D-0F2E-F566-0758-4D0B67F1E206}"/>
              </a:ext>
            </a:extLst>
          </p:cNvPr>
          <p:cNvSpPr txBox="1">
            <a:spLocks/>
          </p:cNvSpPr>
          <p:nvPr/>
        </p:nvSpPr>
        <p:spPr>
          <a:xfrm>
            <a:off x="8841937" y="2896351"/>
            <a:ext cx="2910342" cy="316800"/>
          </a:xfrm>
          <a:prstGeom prst="rect">
            <a:avLst/>
          </a:prstGeom>
          <a:solidFill>
            <a:schemeClr val="tx1">
              <a:lumMod val="75000"/>
              <a:lumOff val="25000"/>
            </a:schemeClr>
          </a:solidFill>
        </p:spPr>
        <p:txBody>
          <a:bodyPr vert="horz" lIns="91440" tIns="45720" rIns="72000" bIns="45720" rtlCol="0" anchor="ctr">
            <a:normAutofit fontScale="62500" lnSpcReduction="20000"/>
          </a:bodyPr>
          <a:lstStyle>
            <a:lvl1pPr marL="0" indent="0" algn="r" defTabSz="914400" rtl="0" eaLnBrk="1" latinLnBrk="0" hangingPunct="1">
              <a:lnSpc>
                <a:spcPct val="90000"/>
              </a:lnSpc>
              <a:spcBef>
                <a:spcPts val="1000"/>
              </a:spcBef>
              <a:buFont typeface="Arial" panose="020B0604020202020204" pitchFamily="34" charset="0"/>
              <a:buNone/>
              <a:defRPr sz="2800" kern="1200">
                <a:solidFill>
                  <a:schemeClr val="bg1"/>
                </a:solidFill>
                <a:latin typeface="+mn-lt"/>
                <a:ea typeface="+mn-ea"/>
                <a:cs typeface="+mn-cs"/>
              </a:defRPr>
            </a:lvl1pPr>
            <a:lvl2pPr marL="2667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542925"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809625"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076325"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i="1" dirty="0" err="1"/>
              <a:t>Divya.L</a:t>
            </a:r>
            <a:endParaRPr lang="en-US" i="1" dirty="0"/>
          </a:p>
        </p:txBody>
      </p:sp>
      <p:sp>
        <p:nvSpPr>
          <p:cNvPr id="3" name="Text Placeholder 15">
            <a:extLst>
              <a:ext uri="{FF2B5EF4-FFF2-40B4-BE49-F238E27FC236}">
                <a16:creationId xmlns:a16="http://schemas.microsoft.com/office/drawing/2014/main" id="{6FEEF372-959C-EE0C-3A7C-EC012E807D33}"/>
              </a:ext>
            </a:extLst>
          </p:cNvPr>
          <p:cNvSpPr txBox="1">
            <a:spLocks/>
          </p:cNvSpPr>
          <p:nvPr/>
        </p:nvSpPr>
        <p:spPr>
          <a:xfrm>
            <a:off x="8841937" y="3302648"/>
            <a:ext cx="2910342" cy="316800"/>
          </a:xfrm>
          <a:prstGeom prst="rect">
            <a:avLst/>
          </a:prstGeom>
          <a:solidFill>
            <a:schemeClr val="tx1">
              <a:lumMod val="75000"/>
              <a:lumOff val="25000"/>
            </a:schemeClr>
          </a:solidFill>
        </p:spPr>
        <p:txBody>
          <a:bodyPr vert="horz" lIns="91440" tIns="45720" rIns="72000" bIns="45720" rtlCol="0" anchor="ctr">
            <a:normAutofit fontScale="62500" lnSpcReduction="20000"/>
          </a:bodyPr>
          <a:lstStyle>
            <a:lvl1pPr marL="0" indent="0" algn="r" defTabSz="914400" rtl="0" eaLnBrk="1" latinLnBrk="0" hangingPunct="1">
              <a:lnSpc>
                <a:spcPct val="90000"/>
              </a:lnSpc>
              <a:spcBef>
                <a:spcPts val="1000"/>
              </a:spcBef>
              <a:buFont typeface="Arial" panose="020B0604020202020204" pitchFamily="34" charset="0"/>
              <a:buNone/>
              <a:defRPr sz="2800" kern="1200">
                <a:solidFill>
                  <a:schemeClr val="bg1"/>
                </a:solidFill>
                <a:latin typeface="+mn-lt"/>
                <a:ea typeface="+mn-ea"/>
                <a:cs typeface="+mn-cs"/>
              </a:defRPr>
            </a:lvl1pPr>
            <a:lvl2pPr marL="2667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542925"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809625"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076325"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i="1" dirty="0"/>
              <a:t>Ankita</a:t>
            </a:r>
          </a:p>
        </p:txBody>
      </p:sp>
      <p:sp>
        <p:nvSpPr>
          <p:cNvPr id="7" name="Text Placeholder 15">
            <a:extLst>
              <a:ext uri="{FF2B5EF4-FFF2-40B4-BE49-F238E27FC236}">
                <a16:creationId xmlns:a16="http://schemas.microsoft.com/office/drawing/2014/main" id="{C63927F3-A032-9F27-37D2-79A82222E684}"/>
              </a:ext>
            </a:extLst>
          </p:cNvPr>
          <p:cNvSpPr txBox="1">
            <a:spLocks/>
          </p:cNvSpPr>
          <p:nvPr/>
        </p:nvSpPr>
        <p:spPr>
          <a:xfrm>
            <a:off x="8841937" y="3708945"/>
            <a:ext cx="2910342" cy="316800"/>
          </a:xfrm>
          <a:prstGeom prst="rect">
            <a:avLst/>
          </a:prstGeom>
          <a:solidFill>
            <a:schemeClr val="tx1">
              <a:lumMod val="75000"/>
              <a:lumOff val="25000"/>
            </a:schemeClr>
          </a:solidFill>
        </p:spPr>
        <p:txBody>
          <a:bodyPr vert="horz" lIns="91440" tIns="45720" rIns="72000" bIns="45720" rtlCol="0" anchor="ctr">
            <a:normAutofit fontScale="62500" lnSpcReduction="20000"/>
          </a:bodyPr>
          <a:lstStyle>
            <a:lvl1pPr marL="0" indent="0" algn="r" defTabSz="914400" rtl="0" eaLnBrk="1" latinLnBrk="0" hangingPunct="1">
              <a:lnSpc>
                <a:spcPct val="90000"/>
              </a:lnSpc>
              <a:spcBef>
                <a:spcPts val="1000"/>
              </a:spcBef>
              <a:buFont typeface="Arial" panose="020B0604020202020204" pitchFamily="34" charset="0"/>
              <a:buNone/>
              <a:defRPr sz="2800" kern="1200">
                <a:solidFill>
                  <a:schemeClr val="bg1"/>
                </a:solidFill>
                <a:latin typeface="+mn-lt"/>
                <a:ea typeface="+mn-ea"/>
                <a:cs typeface="+mn-cs"/>
              </a:defRPr>
            </a:lvl1pPr>
            <a:lvl2pPr marL="2667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542925"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809625"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076325"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i="1" dirty="0"/>
              <a:t>Bhawana Gupta</a:t>
            </a:r>
          </a:p>
        </p:txBody>
      </p:sp>
      <p:pic>
        <p:nvPicPr>
          <p:cNvPr id="13" name="Graphic 12" descr="User" title="Icon - Presenter Name">
            <a:extLst>
              <a:ext uri="{FF2B5EF4-FFF2-40B4-BE49-F238E27FC236}">
                <a16:creationId xmlns:a16="http://schemas.microsoft.com/office/drawing/2014/main" id="{2F9FD0AF-5230-7E09-3B30-DD6F6602E5FE}"/>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870693" y="1855050"/>
            <a:ext cx="218900" cy="218900"/>
          </a:xfrm>
          <a:prstGeom prst="rect">
            <a:avLst/>
          </a:prstGeom>
        </p:spPr>
      </p:pic>
      <p:pic>
        <p:nvPicPr>
          <p:cNvPr id="15" name="Graphic 14" descr="User" title="Icon - Presenter Name">
            <a:extLst>
              <a:ext uri="{FF2B5EF4-FFF2-40B4-BE49-F238E27FC236}">
                <a16:creationId xmlns:a16="http://schemas.microsoft.com/office/drawing/2014/main" id="{573AC758-81E3-D3E0-5171-10CDC876E2AE}"/>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870693" y="3351598"/>
            <a:ext cx="218900" cy="218900"/>
          </a:xfrm>
          <a:prstGeom prst="rect">
            <a:avLst/>
          </a:prstGeom>
        </p:spPr>
      </p:pic>
      <p:pic>
        <p:nvPicPr>
          <p:cNvPr id="17" name="Graphic 16" descr="User" title="Icon - Presenter Name">
            <a:extLst>
              <a:ext uri="{FF2B5EF4-FFF2-40B4-BE49-F238E27FC236}">
                <a16:creationId xmlns:a16="http://schemas.microsoft.com/office/drawing/2014/main" id="{EFA89382-D4C9-5A13-A5A9-7081DCABFFBF}"/>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869232" y="2948950"/>
            <a:ext cx="218900" cy="218900"/>
          </a:xfrm>
          <a:prstGeom prst="rect">
            <a:avLst/>
          </a:prstGeom>
        </p:spPr>
      </p:pic>
      <p:pic>
        <p:nvPicPr>
          <p:cNvPr id="18" name="Graphic 17" descr="User" title="Icon - Presenter Name">
            <a:extLst>
              <a:ext uri="{FF2B5EF4-FFF2-40B4-BE49-F238E27FC236}">
                <a16:creationId xmlns:a16="http://schemas.microsoft.com/office/drawing/2014/main" id="{EE661296-5C70-AF09-4F3C-216F7BBA0724}"/>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869232" y="2553084"/>
            <a:ext cx="218900" cy="218900"/>
          </a:xfrm>
          <a:prstGeom prst="rect">
            <a:avLst/>
          </a:prstGeom>
        </p:spPr>
      </p:pic>
      <p:pic>
        <p:nvPicPr>
          <p:cNvPr id="19" name="Graphic 18" descr="User" title="Icon - Presenter Name">
            <a:extLst>
              <a:ext uri="{FF2B5EF4-FFF2-40B4-BE49-F238E27FC236}">
                <a16:creationId xmlns:a16="http://schemas.microsoft.com/office/drawing/2014/main" id="{05E61DB6-17F5-8069-2E07-CAF8FE8D8D38}"/>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869232" y="2166718"/>
            <a:ext cx="218900" cy="218900"/>
          </a:xfrm>
          <a:prstGeom prst="rect">
            <a:avLst/>
          </a:prstGeom>
        </p:spPr>
      </p:pic>
      <p:pic>
        <p:nvPicPr>
          <p:cNvPr id="20" name="Graphic 19" descr="User" title="Icon - Presenter Name">
            <a:extLst>
              <a:ext uri="{FF2B5EF4-FFF2-40B4-BE49-F238E27FC236}">
                <a16:creationId xmlns:a16="http://schemas.microsoft.com/office/drawing/2014/main" id="{A59ABE05-99D5-3F89-A7D6-CF742D9E5947}"/>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869232" y="3757895"/>
            <a:ext cx="218900" cy="218900"/>
          </a:xfrm>
          <a:prstGeom prst="rect">
            <a:avLst/>
          </a:prstGeom>
        </p:spPr>
      </p:pic>
    </p:spTree>
    <p:extLst>
      <p:ext uri="{BB962C8B-B14F-4D97-AF65-F5344CB8AC3E}">
        <p14:creationId xmlns:p14="http://schemas.microsoft.com/office/powerpoint/2010/main" val="415367830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E02239D2-A05D-4A1C-9F06-FBA7FC730E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1342F9F-C9BC-F9C8-ED89-CD53A97614E4}"/>
              </a:ext>
            </a:extLst>
          </p:cNvPr>
          <p:cNvSpPr>
            <a:spLocks noGrp="1"/>
          </p:cNvSpPr>
          <p:nvPr>
            <p:ph type="title"/>
          </p:nvPr>
        </p:nvSpPr>
        <p:spPr>
          <a:xfrm>
            <a:off x="2019300" y="585207"/>
            <a:ext cx="8985250" cy="656798"/>
          </a:xfrm>
        </p:spPr>
        <p:txBody>
          <a:bodyPr anchor="t">
            <a:normAutofit/>
          </a:bodyPr>
          <a:lstStyle/>
          <a:p>
            <a:r>
              <a:rPr lang="en-US" sz="4000" b="1" dirty="0">
                <a:latin typeface="+mn-lt"/>
              </a:rPr>
              <a:t>Detailed High-Level Approach</a:t>
            </a:r>
            <a:endParaRPr lang="en-IN" sz="4000" b="1" dirty="0">
              <a:latin typeface="+mn-lt"/>
            </a:endParaRPr>
          </a:p>
        </p:txBody>
      </p:sp>
      <p:sp>
        <p:nvSpPr>
          <p:cNvPr id="3" name="Content Placeholder 2">
            <a:extLst>
              <a:ext uri="{FF2B5EF4-FFF2-40B4-BE49-F238E27FC236}">
                <a16:creationId xmlns:a16="http://schemas.microsoft.com/office/drawing/2014/main" id="{A8BA3FF1-1902-13C4-1B0F-DDE04ACDA7AD}"/>
              </a:ext>
            </a:extLst>
          </p:cNvPr>
          <p:cNvSpPr>
            <a:spLocks noGrp="1"/>
          </p:cNvSpPr>
          <p:nvPr>
            <p:ph idx="1"/>
          </p:nvPr>
        </p:nvSpPr>
        <p:spPr>
          <a:xfrm>
            <a:off x="1009650" y="1629295"/>
            <a:ext cx="9994900" cy="4868219"/>
          </a:xfrm>
        </p:spPr>
        <p:txBody>
          <a:bodyPr>
            <a:noAutofit/>
          </a:bodyPr>
          <a:lstStyle/>
          <a:p>
            <a:pPr rtl="0" fontAlgn="base"/>
            <a:r>
              <a:rPr lang="en-US" sz="1400" b="1" i="0" dirty="0">
                <a:effectLst/>
              </a:rPr>
              <a:t>Data Collection: </a:t>
            </a:r>
            <a:r>
              <a:rPr lang="en-US" sz="1400" b="0" i="0" dirty="0">
                <a:effectLst/>
              </a:rPr>
              <a:t>Gather customer transaction data and relevant customer information such as account activity, transaction frequency, transaction amounts, and other relevant variables that may impact churn.</a:t>
            </a:r>
            <a:r>
              <a:rPr lang="en-GB" sz="1400" b="0" i="0" dirty="0">
                <a:effectLst/>
              </a:rPr>
              <a:t> </a:t>
            </a:r>
          </a:p>
          <a:p>
            <a:pPr rtl="0" fontAlgn="base"/>
            <a:r>
              <a:rPr lang="en-US" sz="1400" b="1" i="0" dirty="0">
                <a:effectLst/>
              </a:rPr>
              <a:t>Define Churn: </a:t>
            </a:r>
            <a:r>
              <a:rPr lang="en-US" sz="1400" b="0" i="0" dirty="0">
                <a:effectLst/>
              </a:rPr>
              <a:t>Develop a clear definition of churn for the bank, which may be based on a specific period of inactivity or a decrease in transaction frequency. This will help in identifying customers who have turned from active to inactive.</a:t>
            </a:r>
            <a:r>
              <a:rPr lang="en-GB" sz="1400" b="0" i="0" dirty="0">
                <a:effectLst/>
              </a:rPr>
              <a:t> </a:t>
            </a:r>
          </a:p>
          <a:p>
            <a:pPr rtl="0" fontAlgn="base"/>
            <a:r>
              <a:rPr lang="en-US" sz="1400" b="1" i="0" dirty="0">
                <a:effectLst/>
              </a:rPr>
              <a:t>Identify Inactive to Active Customers: </a:t>
            </a:r>
            <a:r>
              <a:rPr lang="en-US" sz="1400" b="0" i="0" dirty="0">
                <a:effectLst/>
              </a:rPr>
              <a:t>Analyze the customer data to identify customers who have turned from inactive to active. This can be done by setting criteria for reactivation, such as an increase in transaction frequency or reaching a specific threshold of activity.</a:t>
            </a:r>
            <a:r>
              <a:rPr lang="en-GB" sz="1400" b="0" i="0" dirty="0">
                <a:effectLst/>
              </a:rPr>
              <a:t> </a:t>
            </a:r>
          </a:p>
          <a:p>
            <a:pPr fontAlgn="base"/>
            <a:r>
              <a:rPr lang="en-US" sz="1400" b="1" i="0" dirty="0"/>
              <a:t>Segment Customers: </a:t>
            </a:r>
            <a:r>
              <a:rPr lang="en-US" sz="1400" b="0" i="0" dirty="0">
                <a:effectLst/>
              </a:rPr>
              <a:t>Divide the customer base into two segments: those who turned from active to inactive and those who turned from inactive to active over a period of six months. This will allow for a comparison between the two groups to identify any key differences or patterns.</a:t>
            </a:r>
            <a:r>
              <a:rPr lang="en-GB" sz="1400" b="0" i="0" dirty="0">
                <a:effectLst/>
              </a:rPr>
              <a:t> </a:t>
            </a:r>
          </a:p>
          <a:p>
            <a:pPr rtl="0" fontAlgn="base"/>
            <a:r>
              <a:rPr lang="en-US" sz="1400" b="1" i="0" dirty="0">
                <a:effectLst/>
              </a:rPr>
              <a:t>Analyze Transaction Behavior: </a:t>
            </a:r>
            <a:r>
              <a:rPr lang="en-US" sz="1400" b="0" i="0" dirty="0">
                <a:effectLst/>
              </a:rPr>
              <a:t>Conduct a thorough analysis of the transaction behavior of customers in each segment. Look for patterns, trends, and statistical differences in transaction frequency, transaction amounts, types of transactions, and any other relevant variables</a:t>
            </a:r>
          </a:p>
          <a:p>
            <a:pPr rtl="0" fontAlgn="base"/>
            <a:r>
              <a:rPr lang="en-US" sz="1400" b="1" i="0" dirty="0">
                <a:effectLst/>
              </a:rPr>
              <a:t>Identify Key Indicators: </a:t>
            </a:r>
            <a:r>
              <a:rPr lang="en-US" sz="1400" b="0" i="0" dirty="0">
                <a:effectLst/>
              </a:rPr>
              <a:t>Determine the key indicators that differentiate between active-to-inactive and inactive-to-active customers. These indicators could include specific transaction patterns, changes in financial behavior, demographic factors, or other variables that may influence churn.</a:t>
            </a:r>
            <a:r>
              <a:rPr lang="en-GB" sz="1400" b="0" i="0" dirty="0">
                <a:effectLst/>
              </a:rPr>
              <a:t> </a:t>
            </a:r>
          </a:p>
        </p:txBody>
      </p:sp>
      <p:pic>
        <p:nvPicPr>
          <p:cNvPr id="4" name="Graphic 3" descr="Credit card">
            <a:extLst>
              <a:ext uri="{FF2B5EF4-FFF2-40B4-BE49-F238E27FC236}">
                <a16:creationId xmlns:a16="http://schemas.microsoft.com/office/drawing/2014/main" id="{6EE0E7D6-AB7A-8E39-3839-BB67AD434FC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39825" y="538956"/>
            <a:ext cx="749300" cy="749300"/>
          </a:xfrm>
          <a:prstGeom prst="rect">
            <a:avLst/>
          </a:prstGeom>
        </p:spPr>
      </p:pic>
    </p:spTree>
    <p:extLst>
      <p:ext uri="{BB962C8B-B14F-4D97-AF65-F5344CB8AC3E}">
        <p14:creationId xmlns:p14="http://schemas.microsoft.com/office/powerpoint/2010/main" val="34627356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grpId="0" nodeType="click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animEffect transition="in" filter="fade">
                                      <p:cBhvr>
                                        <p:cTn id="15" dur="1000"/>
                                        <p:tgtEl>
                                          <p:spTgt spid="3">
                                            <p:txEl>
                                              <p:pRg st="0" end="0"/>
                                            </p:txEl>
                                          </p:spTgt>
                                        </p:tgtEl>
                                      </p:cBhvr>
                                    </p:animEffect>
                                    <p:anim calcmode="lin" valueType="num">
                                      <p:cBhvr>
                                        <p:cTn id="16"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7"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grpId="0" nodeType="clickEffect">
                                  <p:stCondLst>
                                    <p:cond delay="0"/>
                                  </p:stCondLst>
                                  <p:childTnLst>
                                    <p:set>
                                      <p:cBhvr>
                                        <p:cTn id="21" dur="1" fill="hold">
                                          <p:stCondLst>
                                            <p:cond delay="0"/>
                                          </p:stCondLst>
                                        </p:cTn>
                                        <p:tgtEl>
                                          <p:spTgt spid="3">
                                            <p:txEl>
                                              <p:pRg st="1" end="1"/>
                                            </p:txEl>
                                          </p:spTgt>
                                        </p:tgtEl>
                                        <p:attrNameLst>
                                          <p:attrName>style.visibility</p:attrName>
                                        </p:attrNameLst>
                                      </p:cBhvr>
                                      <p:to>
                                        <p:strVal val="visible"/>
                                      </p:to>
                                    </p:set>
                                    <p:animEffect transition="in" filter="fade">
                                      <p:cBhvr>
                                        <p:cTn id="22" dur="1000"/>
                                        <p:tgtEl>
                                          <p:spTgt spid="3">
                                            <p:txEl>
                                              <p:pRg st="1" end="1"/>
                                            </p:txEl>
                                          </p:spTgt>
                                        </p:tgtEl>
                                      </p:cBhvr>
                                    </p:animEffect>
                                    <p:anim calcmode="lin" valueType="num">
                                      <p:cBhvr>
                                        <p:cTn id="23"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4"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3">
                                            <p:txEl>
                                              <p:pRg st="2" end="2"/>
                                            </p:txEl>
                                          </p:spTgt>
                                        </p:tgtEl>
                                        <p:attrNameLst>
                                          <p:attrName>style.visibility</p:attrName>
                                        </p:attrNameLst>
                                      </p:cBhvr>
                                      <p:to>
                                        <p:strVal val="visible"/>
                                      </p:to>
                                    </p:set>
                                    <p:animEffect transition="in" filter="fade">
                                      <p:cBhvr>
                                        <p:cTn id="29" dur="1000"/>
                                        <p:tgtEl>
                                          <p:spTgt spid="3">
                                            <p:txEl>
                                              <p:pRg st="2" end="2"/>
                                            </p:txEl>
                                          </p:spTgt>
                                        </p:tgtEl>
                                      </p:cBhvr>
                                    </p:animEffect>
                                    <p:anim calcmode="lin" valueType="num">
                                      <p:cBhvr>
                                        <p:cTn id="30"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31"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grpId="0" nodeType="clickEffect">
                                  <p:stCondLst>
                                    <p:cond delay="0"/>
                                  </p:stCondLst>
                                  <p:childTnLst>
                                    <p:set>
                                      <p:cBhvr>
                                        <p:cTn id="35" dur="1" fill="hold">
                                          <p:stCondLst>
                                            <p:cond delay="0"/>
                                          </p:stCondLst>
                                        </p:cTn>
                                        <p:tgtEl>
                                          <p:spTgt spid="3">
                                            <p:txEl>
                                              <p:pRg st="3" end="3"/>
                                            </p:txEl>
                                          </p:spTgt>
                                        </p:tgtEl>
                                        <p:attrNameLst>
                                          <p:attrName>style.visibility</p:attrName>
                                        </p:attrNameLst>
                                      </p:cBhvr>
                                      <p:to>
                                        <p:strVal val="visible"/>
                                      </p:to>
                                    </p:set>
                                    <p:animEffect transition="in" filter="fade">
                                      <p:cBhvr>
                                        <p:cTn id="36" dur="1000"/>
                                        <p:tgtEl>
                                          <p:spTgt spid="3">
                                            <p:txEl>
                                              <p:pRg st="3" end="3"/>
                                            </p:txEl>
                                          </p:spTgt>
                                        </p:tgtEl>
                                      </p:cBhvr>
                                    </p:animEffect>
                                    <p:anim calcmode="lin" valueType="num">
                                      <p:cBhvr>
                                        <p:cTn id="37"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8"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grpId="0" nodeType="clickEffect">
                                  <p:stCondLst>
                                    <p:cond delay="0"/>
                                  </p:stCondLst>
                                  <p:childTnLst>
                                    <p:set>
                                      <p:cBhvr>
                                        <p:cTn id="42" dur="1" fill="hold">
                                          <p:stCondLst>
                                            <p:cond delay="0"/>
                                          </p:stCondLst>
                                        </p:cTn>
                                        <p:tgtEl>
                                          <p:spTgt spid="3">
                                            <p:txEl>
                                              <p:pRg st="4" end="4"/>
                                            </p:txEl>
                                          </p:spTgt>
                                        </p:tgtEl>
                                        <p:attrNameLst>
                                          <p:attrName>style.visibility</p:attrName>
                                        </p:attrNameLst>
                                      </p:cBhvr>
                                      <p:to>
                                        <p:strVal val="visible"/>
                                      </p:to>
                                    </p:set>
                                    <p:animEffect transition="in" filter="fade">
                                      <p:cBhvr>
                                        <p:cTn id="43" dur="1000"/>
                                        <p:tgtEl>
                                          <p:spTgt spid="3">
                                            <p:txEl>
                                              <p:pRg st="4" end="4"/>
                                            </p:txEl>
                                          </p:spTgt>
                                        </p:tgtEl>
                                      </p:cBhvr>
                                    </p:animEffect>
                                    <p:anim calcmode="lin" valueType="num">
                                      <p:cBhvr>
                                        <p:cTn id="44"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45"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42" presetClass="entr" presetSubtype="0" fill="hold" grpId="0" nodeType="clickEffect">
                                  <p:stCondLst>
                                    <p:cond delay="0"/>
                                  </p:stCondLst>
                                  <p:childTnLst>
                                    <p:set>
                                      <p:cBhvr>
                                        <p:cTn id="49" dur="1" fill="hold">
                                          <p:stCondLst>
                                            <p:cond delay="0"/>
                                          </p:stCondLst>
                                        </p:cTn>
                                        <p:tgtEl>
                                          <p:spTgt spid="3">
                                            <p:txEl>
                                              <p:pRg st="5" end="5"/>
                                            </p:txEl>
                                          </p:spTgt>
                                        </p:tgtEl>
                                        <p:attrNameLst>
                                          <p:attrName>style.visibility</p:attrName>
                                        </p:attrNameLst>
                                      </p:cBhvr>
                                      <p:to>
                                        <p:strVal val="visible"/>
                                      </p:to>
                                    </p:set>
                                    <p:animEffect transition="in" filter="fade">
                                      <p:cBhvr>
                                        <p:cTn id="50" dur="1000"/>
                                        <p:tgtEl>
                                          <p:spTgt spid="3">
                                            <p:txEl>
                                              <p:pRg st="5" end="5"/>
                                            </p:txEl>
                                          </p:spTgt>
                                        </p:tgtEl>
                                      </p:cBhvr>
                                    </p:animEffect>
                                    <p:anim calcmode="lin" valueType="num">
                                      <p:cBhvr>
                                        <p:cTn id="51"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52"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657F69E0-C4B0-4BEC-A689-4F8D877F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3" descr="Upwards trending chart on a screen">
            <a:extLst>
              <a:ext uri="{FF2B5EF4-FFF2-40B4-BE49-F238E27FC236}">
                <a16:creationId xmlns:a16="http://schemas.microsoft.com/office/drawing/2014/main" id="{19226F77-1D3D-BAAF-7F41-27300A7A8627}"/>
              </a:ext>
            </a:extLst>
          </p:cNvPr>
          <p:cNvPicPr>
            <a:picLocks noChangeAspect="1"/>
          </p:cNvPicPr>
          <p:nvPr/>
        </p:nvPicPr>
        <p:blipFill rotWithShape="1">
          <a:blip r:embed="rId2">
            <a:alphaModFix amt="50000"/>
          </a:blip>
          <a:srcRect t="12372" r="-1" b="3337"/>
          <a:stretch/>
        </p:blipFill>
        <p:spPr>
          <a:xfrm>
            <a:off x="20" y="10"/>
            <a:ext cx="12188930" cy="6857990"/>
          </a:xfrm>
          <a:prstGeom prst="rect">
            <a:avLst/>
          </a:prstGeom>
        </p:spPr>
      </p:pic>
      <p:sp>
        <p:nvSpPr>
          <p:cNvPr id="2" name="Title 1">
            <a:extLst>
              <a:ext uri="{FF2B5EF4-FFF2-40B4-BE49-F238E27FC236}">
                <a16:creationId xmlns:a16="http://schemas.microsoft.com/office/drawing/2014/main" id="{A2393E6B-9BA8-9165-E40A-1759CDF4492F}"/>
              </a:ext>
            </a:extLst>
          </p:cNvPr>
          <p:cNvSpPr>
            <a:spLocks noGrp="1"/>
          </p:cNvSpPr>
          <p:nvPr>
            <p:ph type="title"/>
          </p:nvPr>
        </p:nvSpPr>
        <p:spPr>
          <a:xfrm>
            <a:off x="1524000" y="1122363"/>
            <a:ext cx="9144000" cy="3063240"/>
          </a:xfrm>
        </p:spPr>
        <p:txBody>
          <a:bodyPr vert="horz" lIns="91440" tIns="45720" rIns="91440" bIns="45720" rtlCol="0" anchor="b">
            <a:normAutofit/>
          </a:bodyPr>
          <a:lstStyle/>
          <a:p>
            <a:pPr algn="ctr"/>
            <a:r>
              <a:rPr lang="en-US" sz="6600" b="1" dirty="0">
                <a:solidFill>
                  <a:srgbClr val="FFFFFF"/>
                </a:solidFill>
                <a:effectLst>
                  <a:outerShdw blurRad="38100" dist="38100" dir="2700000" algn="tl">
                    <a:srgbClr val="000000">
                      <a:alpha val="43137"/>
                    </a:srgbClr>
                  </a:outerShdw>
                </a:effectLst>
              </a:rPr>
              <a:t>Data Health Review</a:t>
            </a:r>
          </a:p>
        </p:txBody>
      </p:sp>
      <p:sp>
        <p:nvSpPr>
          <p:cNvPr id="23" name="sketchy line">
            <a:extLst>
              <a:ext uri="{FF2B5EF4-FFF2-40B4-BE49-F238E27FC236}">
                <a16:creationId xmlns:a16="http://schemas.microsoft.com/office/drawing/2014/main" id="{9F6380B4-6A1C-481E-8408-B4E6C75B9B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368623"/>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rgbClr val="FFFFFF">
              <a:alpha val="75000"/>
            </a:srgbClr>
          </a:solidFill>
          <a:ln w="44450" cap="rnd">
            <a:solidFill>
              <a:srgbClr val="FFFFFF">
                <a:alpha val="75000"/>
              </a:srgb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18502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A black and white photo of a city&#10;&#10;Description automatically generated"/>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19" name="Rectangle 18">
            <a:extLst>
              <a:ext uri="{C183D7F6-B498-43B3-948B-1728B52AA6E4}">
                <adec:decorative xmlns:adec="http://schemas.microsoft.com/office/drawing/2017/decorative" val="1"/>
              </a:ext>
            </a:extLst>
          </p:cNvPr>
          <p:cNvSpPr/>
          <p:nvPr/>
        </p:nvSpPr>
        <p:spPr>
          <a:xfrm>
            <a:off x="0" y="0"/>
            <a:ext cx="12192000" cy="6858000"/>
          </a:xfrm>
          <a:prstGeom prst="rect">
            <a:avLst/>
          </a:prstGeom>
          <a:gradFill flip="none" rotWithShape="0">
            <a:gsLst>
              <a:gs pos="100000">
                <a:srgbClr val="1F2229">
                  <a:alpha val="60000"/>
                </a:srgbClr>
              </a:gs>
              <a:gs pos="20000">
                <a:srgbClr val="1F2229">
                  <a:alpha val="91765"/>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hidden="1">
            <a:extLst>
              <a:ext uri="{FF2B5EF4-FFF2-40B4-BE49-F238E27FC236}">
                <a16:creationId xmlns:a16="http://schemas.microsoft.com/office/drawing/2014/main" id="{80AA5C56-EC57-4914-8118-68854697E0F3}"/>
              </a:ext>
            </a:extLst>
          </p:cNvPr>
          <p:cNvSpPr>
            <a:spLocks noGrp="1"/>
          </p:cNvSpPr>
          <p:nvPr>
            <p:ph type="title"/>
          </p:nvPr>
        </p:nvSpPr>
        <p:spPr/>
        <p:txBody>
          <a:bodyPr/>
          <a:lstStyle/>
          <a:p>
            <a:r>
              <a:rPr lang="en-US" dirty="0"/>
              <a:t>Slide 1</a:t>
            </a:r>
          </a:p>
        </p:txBody>
      </p:sp>
      <p:sp>
        <p:nvSpPr>
          <p:cNvPr id="4" name="TextBox 3">
            <a:extLst>
              <a:ext uri="{FF2B5EF4-FFF2-40B4-BE49-F238E27FC236}">
                <a16:creationId xmlns:a16="http://schemas.microsoft.com/office/drawing/2014/main" id="{242D8189-91EA-F52D-6534-2513BA0345A8}"/>
              </a:ext>
            </a:extLst>
          </p:cNvPr>
          <p:cNvSpPr txBox="1"/>
          <p:nvPr/>
        </p:nvSpPr>
        <p:spPr>
          <a:xfrm>
            <a:off x="659423" y="316495"/>
            <a:ext cx="7877907" cy="646331"/>
          </a:xfrm>
          <a:prstGeom prst="rect">
            <a:avLst/>
          </a:prstGeom>
          <a:noFill/>
        </p:spPr>
        <p:txBody>
          <a:bodyPr wrap="square" rtlCol="0">
            <a:spAutoFit/>
          </a:bodyPr>
          <a:lstStyle/>
          <a:p>
            <a:r>
              <a:rPr lang="en-US" sz="3600" b="1" u="sng" dirty="0">
                <a:solidFill>
                  <a:schemeClr val="bg1"/>
                </a:solidFill>
                <a:effectLst>
                  <a:outerShdw blurRad="38100" dist="38100" dir="2700000" algn="tl">
                    <a:srgbClr val="000000">
                      <a:alpha val="43137"/>
                    </a:srgbClr>
                  </a:outerShdw>
                </a:effectLst>
              </a:rPr>
              <a:t>Data Set Details:</a:t>
            </a:r>
            <a:endParaRPr lang="en-IN" sz="3600" b="1" u="sng" dirty="0">
              <a:solidFill>
                <a:schemeClr val="bg1"/>
              </a:solidFill>
              <a:effectLst>
                <a:outerShdw blurRad="38100" dist="38100" dir="2700000" algn="tl">
                  <a:srgbClr val="000000">
                    <a:alpha val="43137"/>
                  </a:srgbClr>
                </a:outerShdw>
              </a:effectLst>
            </a:endParaRPr>
          </a:p>
        </p:txBody>
      </p:sp>
      <p:pic>
        <p:nvPicPr>
          <p:cNvPr id="6" name="Picture 5" descr="A screenshot of a computer&#10;&#10;Description automatically generated with low confidence">
            <a:extLst>
              <a:ext uri="{FF2B5EF4-FFF2-40B4-BE49-F238E27FC236}">
                <a16:creationId xmlns:a16="http://schemas.microsoft.com/office/drawing/2014/main" id="{EDE88C7F-81A0-81EE-6E18-F6209B384A76}"/>
              </a:ext>
            </a:extLst>
          </p:cNvPr>
          <p:cNvPicPr>
            <a:picLocks noChangeAspect="1"/>
          </p:cNvPicPr>
          <p:nvPr/>
        </p:nvPicPr>
        <p:blipFill rotWithShape="1">
          <a:blip r:embed="rId3">
            <a:extLst>
              <a:ext uri="{28A0092B-C50C-407E-A947-70E740481C1C}">
                <a14:useLocalDpi xmlns:a14="http://schemas.microsoft.com/office/drawing/2010/main" val="0"/>
              </a:ext>
            </a:extLst>
          </a:blip>
          <a:srcRect l="3327" r="1182"/>
          <a:stretch/>
        </p:blipFill>
        <p:spPr>
          <a:xfrm>
            <a:off x="1214065" y="3207315"/>
            <a:ext cx="9517669" cy="3425940"/>
          </a:xfrm>
          <a:prstGeom prst="rect">
            <a:avLst/>
          </a:prstGeom>
          <a:effectLst>
            <a:glow rad="228600">
              <a:schemeClr val="accent4">
                <a:satMod val="175000"/>
                <a:alpha val="40000"/>
              </a:schemeClr>
            </a:glow>
          </a:effectLst>
        </p:spPr>
      </p:pic>
      <p:graphicFrame>
        <p:nvGraphicFramePr>
          <p:cNvPr id="8" name="Diagram 7">
            <a:extLst>
              <a:ext uri="{FF2B5EF4-FFF2-40B4-BE49-F238E27FC236}">
                <a16:creationId xmlns:a16="http://schemas.microsoft.com/office/drawing/2014/main" id="{E1B91A35-30BF-573A-D98C-49F20A10209A}"/>
              </a:ext>
            </a:extLst>
          </p:cNvPr>
          <p:cNvGraphicFramePr/>
          <p:nvPr>
            <p:extLst>
              <p:ext uri="{D42A27DB-BD31-4B8C-83A1-F6EECF244321}">
                <p14:modId xmlns:p14="http://schemas.microsoft.com/office/powerpoint/2010/main" val="1840369738"/>
              </p:ext>
            </p:extLst>
          </p:nvPr>
        </p:nvGraphicFramePr>
        <p:xfrm>
          <a:off x="1660479" y="814648"/>
          <a:ext cx="8183856" cy="239266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73508289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graphicEl>
                                              <a:dgm id="{81EC339B-2F41-426B-9471-C7ED25ED0267}"/>
                                            </p:graphicEl>
                                          </p:spTgt>
                                        </p:tgtEl>
                                        <p:attrNameLst>
                                          <p:attrName>style.visibility</p:attrName>
                                        </p:attrNameLst>
                                      </p:cBhvr>
                                      <p:to>
                                        <p:strVal val="visible"/>
                                      </p:to>
                                    </p:set>
                                    <p:animEffect transition="in" filter="fade">
                                      <p:cBhvr>
                                        <p:cTn id="7" dur="500"/>
                                        <p:tgtEl>
                                          <p:spTgt spid="8">
                                            <p:graphicEl>
                                              <a:dgm id="{81EC339B-2F41-426B-9471-C7ED25ED0267}"/>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graphicEl>
                                              <a:dgm id="{CEC6D1AA-C2B3-489F-8178-EAC7A1E3C84C}"/>
                                            </p:graphicEl>
                                          </p:spTgt>
                                        </p:tgtEl>
                                        <p:attrNameLst>
                                          <p:attrName>style.visibility</p:attrName>
                                        </p:attrNameLst>
                                      </p:cBhvr>
                                      <p:to>
                                        <p:strVal val="visible"/>
                                      </p:to>
                                    </p:set>
                                    <p:animEffect transition="in" filter="fade">
                                      <p:cBhvr>
                                        <p:cTn id="10" dur="500"/>
                                        <p:tgtEl>
                                          <p:spTgt spid="8">
                                            <p:graphicEl>
                                              <a:dgm id="{CEC6D1AA-C2B3-489F-8178-EAC7A1E3C84C}"/>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graphicEl>
                                              <a:dgm id="{C88A8338-CB9B-411F-ABD2-4D297FF49281}"/>
                                            </p:graphicEl>
                                          </p:spTgt>
                                        </p:tgtEl>
                                        <p:attrNameLst>
                                          <p:attrName>style.visibility</p:attrName>
                                        </p:attrNameLst>
                                      </p:cBhvr>
                                      <p:to>
                                        <p:strVal val="visible"/>
                                      </p:to>
                                    </p:set>
                                    <p:animEffect transition="in" filter="fade">
                                      <p:cBhvr>
                                        <p:cTn id="15" dur="500"/>
                                        <p:tgtEl>
                                          <p:spTgt spid="8">
                                            <p:graphicEl>
                                              <a:dgm id="{C88A8338-CB9B-411F-ABD2-4D297FF49281}"/>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
                                            <p:graphicEl>
                                              <a:dgm id="{43742624-CB76-4196-84C1-89C807094EDB}"/>
                                            </p:graphicEl>
                                          </p:spTgt>
                                        </p:tgtEl>
                                        <p:attrNameLst>
                                          <p:attrName>style.visibility</p:attrName>
                                        </p:attrNameLst>
                                      </p:cBhvr>
                                      <p:to>
                                        <p:strVal val="visible"/>
                                      </p:to>
                                    </p:set>
                                    <p:animEffect transition="in" filter="fade">
                                      <p:cBhvr>
                                        <p:cTn id="18" dur="500"/>
                                        <p:tgtEl>
                                          <p:spTgt spid="8">
                                            <p:graphicEl>
                                              <a:dgm id="{43742624-CB76-4196-84C1-89C807094EDB}"/>
                                            </p:graphic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8">
                                            <p:graphicEl>
                                              <a:dgm id="{8F4DA26F-E460-4617-91E4-EF6BF4D9BE24}"/>
                                            </p:graphicEl>
                                          </p:spTgt>
                                        </p:tgtEl>
                                        <p:attrNameLst>
                                          <p:attrName>style.visibility</p:attrName>
                                        </p:attrNameLst>
                                      </p:cBhvr>
                                      <p:to>
                                        <p:strVal val="visible"/>
                                      </p:to>
                                    </p:set>
                                    <p:animEffect transition="in" filter="fade">
                                      <p:cBhvr>
                                        <p:cTn id="23" dur="500"/>
                                        <p:tgtEl>
                                          <p:spTgt spid="8">
                                            <p:graphicEl>
                                              <a:dgm id="{8F4DA26F-E460-4617-91E4-EF6BF4D9BE24}"/>
                                            </p:graphic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8">
                                            <p:graphicEl>
                                              <a:dgm id="{320FBAEE-811F-40AD-A595-7313057128F4}"/>
                                            </p:graphicEl>
                                          </p:spTgt>
                                        </p:tgtEl>
                                        <p:attrNameLst>
                                          <p:attrName>style.visibility</p:attrName>
                                        </p:attrNameLst>
                                      </p:cBhvr>
                                      <p:to>
                                        <p:strVal val="visible"/>
                                      </p:to>
                                    </p:set>
                                    <p:animEffect transition="in" filter="fade">
                                      <p:cBhvr>
                                        <p:cTn id="26" dur="500"/>
                                        <p:tgtEl>
                                          <p:spTgt spid="8">
                                            <p:graphicEl>
                                              <a:dgm id="{320FBAEE-811F-40AD-A595-7313057128F4}"/>
                                            </p:graphic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8">
                                            <p:graphicEl>
                                              <a:dgm id="{4DA24D78-294D-45B5-BAA8-A60ADFBD70E4}"/>
                                            </p:graphicEl>
                                          </p:spTgt>
                                        </p:tgtEl>
                                        <p:attrNameLst>
                                          <p:attrName>style.visibility</p:attrName>
                                        </p:attrNameLst>
                                      </p:cBhvr>
                                      <p:to>
                                        <p:strVal val="visible"/>
                                      </p:to>
                                    </p:set>
                                    <p:animEffect transition="in" filter="fade">
                                      <p:cBhvr>
                                        <p:cTn id="31" dur="500"/>
                                        <p:tgtEl>
                                          <p:spTgt spid="8">
                                            <p:graphicEl>
                                              <a:dgm id="{4DA24D78-294D-45B5-BAA8-A60ADFBD70E4}"/>
                                            </p:graphic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8">
                                            <p:graphicEl>
                                              <a:dgm id="{9FEC7267-08FA-4FAD-B85A-5D6F69E4E0D5}"/>
                                            </p:graphicEl>
                                          </p:spTgt>
                                        </p:tgtEl>
                                        <p:attrNameLst>
                                          <p:attrName>style.visibility</p:attrName>
                                        </p:attrNameLst>
                                      </p:cBhvr>
                                      <p:to>
                                        <p:strVal val="visible"/>
                                      </p:to>
                                    </p:set>
                                    <p:animEffect transition="in" filter="fade">
                                      <p:cBhvr>
                                        <p:cTn id="34" dur="500"/>
                                        <p:tgtEl>
                                          <p:spTgt spid="8">
                                            <p:graphicEl>
                                              <a:dgm id="{9FEC7267-08FA-4FAD-B85A-5D6F69E4E0D5}"/>
                                            </p:graphic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8">
                                            <p:graphicEl>
                                              <a:dgm id="{0F22FAB9-12C4-4DFF-B295-AC6595256A77}"/>
                                            </p:graphicEl>
                                          </p:spTgt>
                                        </p:tgtEl>
                                        <p:attrNameLst>
                                          <p:attrName>style.visibility</p:attrName>
                                        </p:attrNameLst>
                                      </p:cBhvr>
                                      <p:to>
                                        <p:strVal val="visible"/>
                                      </p:to>
                                    </p:set>
                                    <p:animEffect transition="in" filter="fade">
                                      <p:cBhvr>
                                        <p:cTn id="39" dur="500"/>
                                        <p:tgtEl>
                                          <p:spTgt spid="8">
                                            <p:graphicEl>
                                              <a:dgm id="{0F22FAB9-12C4-4DFF-B295-AC6595256A77}"/>
                                            </p:graphic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8">
                                            <p:graphicEl>
                                              <a:dgm id="{969F59EE-A7EF-459A-94AC-5DAC0A358DC7}"/>
                                            </p:graphicEl>
                                          </p:spTgt>
                                        </p:tgtEl>
                                        <p:attrNameLst>
                                          <p:attrName>style.visibility</p:attrName>
                                        </p:attrNameLst>
                                      </p:cBhvr>
                                      <p:to>
                                        <p:strVal val="visible"/>
                                      </p:to>
                                    </p:set>
                                    <p:animEffect transition="in" filter="fade">
                                      <p:cBhvr>
                                        <p:cTn id="42" dur="500"/>
                                        <p:tgtEl>
                                          <p:spTgt spid="8">
                                            <p:graphicEl>
                                              <a:dgm id="{969F59EE-A7EF-459A-94AC-5DAC0A358DC7}"/>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p:bldSub>
          <a:bldDgm bld="one"/>
        </p:bldSub>
      </p:bldGraphic>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FA654-7DF5-3EE6-8EDF-AE6A23A35862}"/>
              </a:ext>
            </a:extLst>
          </p:cNvPr>
          <p:cNvSpPr>
            <a:spLocks noGrp="1"/>
          </p:cNvSpPr>
          <p:nvPr>
            <p:ph type="title"/>
          </p:nvPr>
        </p:nvSpPr>
        <p:spPr>
          <a:xfrm>
            <a:off x="838200" y="182989"/>
            <a:ext cx="10515600" cy="996095"/>
          </a:xfrm>
        </p:spPr>
        <p:txBody>
          <a:bodyPr>
            <a:normAutofit/>
          </a:bodyPr>
          <a:lstStyle/>
          <a:p>
            <a:r>
              <a:rPr lang="en-US" sz="3600" b="1" dirty="0">
                <a:effectLst>
                  <a:outerShdw blurRad="38100" dist="38100" dir="2700000" algn="tl">
                    <a:srgbClr val="000000">
                      <a:alpha val="43137"/>
                    </a:srgbClr>
                  </a:outerShdw>
                </a:effectLst>
              </a:rPr>
              <a:t>Data Cleaning :</a:t>
            </a:r>
            <a:endParaRPr lang="en-IN" sz="3600" b="1" dirty="0">
              <a:effectLst>
                <a:outerShdw blurRad="38100" dist="38100" dir="2700000" algn="tl">
                  <a:srgbClr val="000000">
                    <a:alpha val="43137"/>
                  </a:srgbClr>
                </a:outerShdw>
              </a:effectLst>
            </a:endParaRPr>
          </a:p>
        </p:txBody>
      </p:sp>
      <p:sp>
        <p:nvSpPr>
          <p:cNvPr id="4" name="TextBox 3">
            <a:extLst>
              <a:ext uri="{FF2B5EF4-FFF2-40B4-BE49-F238E27FC236}">
                <a16:creationId xmlns:a16="http://schemas.microsoft.com/office/drawing/2014/main" id="{21E6D35C-8315-F720-EF2D-594853C7DC84}"/>
              </a:ext>
            </a:extLst>
          </p:cNvPr>
          <p:cNvSpPr txBox="1"/>
          <p:nvPr/>
        </p:nvSpPr>
        <p:spPr>
          <a:xfrm>
            <a:off x="676105" y="1029377"/>
            <a:ext cx="10515600" cy="646331"/>
          </a:xfrm>
          <a:prstGeom prst="rect">
            <a:avLst/>
          </a:prstGeom>
          <a:noFill/>
        </p:spPr>
        <p:txBody>
          <a:bodyPr wrap="square" rtlCol="0">
            <a:spAutoFit/>
          </a:bodyPr>
          <a:lstStyle/>
          <a:p>
            <a:r>
              <a:rPr lang="en-US" i="0" dirty="0">
                <a:solidFill>
                  <a:srgbClr val="212121"/>
                </a:solidFill>
                <a:effectLst/>
                <a:latin typeface="Roboto" panose="02000000000000000000" pitchFamily="2" charset="0"/>
              </a:rPr>
              <a:t>As '</a:t>
            </a:r>
            <a:r>
              <a:rPr lang="en-US" i="0" dirty="0" err="1">
                <a:solidFill>
                  <a:srgbClr val="212121"/>
                </a:solidFill>
                <a:effectLst/>
                <a:latin typeface="Roboto" panose="02000000000000000000" pitchFamily="2" charset="0"/>
              </a:rPr>
              <a:t>active_inactive_start</a:t>
            </a:r>
            <a:r>
              <a:rPr lang="en-US" i="0" dirty="0">
                <a:solidFill>
                  <a:srgbClr val="212121"/>
                </a:solidFill>
                <a:effectLst/>
                <a:latin typeface="Roboto" panose="02000000000000000000" pitchFamily="2" charset="0"/>
              </a:rPr>
              <a:t>' is an object data type, we replace the values with 1 for 'A' and 0 for 'I'</a:t>
            </a:r>
          </a:p>
          <a:p>
            <a:endParaRPr lang="en-IN" dirty="0"/>
          </a:p>
        </p:txBody>
      </p:sp>
      <p:pic>
        <p:nvPicPr>
          <p:cNvPr id="10" name="Content Placeholder 9">
            <a:extLst>
              <a:ext uri="{FF2B5EF4-FFF2-40B4-BE49-F238E27FC236}">
                <a16:creationId xmlns:a16="http://schemas.microsoft.com/office/drawing/2014/main" id="{156B6E73-081F-FE28-D6DA-31E97B22031A}"/>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676105" y="1482344"/>
            <a:ext cx="11011590" cy="3433486"/>
          </a:xfrm>
          <a:ln>
            <a:solidFill>
              <a:schemeClr val="bg1"/>
            </a:solidFill>
          </a:ln>
          <a:effectLst/>
        </p:spPr>
      </p:pic>
      <p:sp>
        <p:nvSpPr>
          <p:cNvPr id="13" name="TextBox 12">
            <a:extLst>
              <a:ext uri="{FF2B5EF4-FFF2-40B4-BE49-F238E27FC236}">
                <a16:creationId xmlns:a16="http://schemas.microsoft.com/office/drawing/2014/main" id="{E7381A45-3DA0-DE9A-0B0C-57317D1E68F5}"/>
              </a:ext>
            </a:extLst>
          </p:cNvPr>
          <p:cNvSpPr txBox="1"/>
          <p:nvPr/>
        </p:nvSpPr>
        <p:spPr>
          <a:xfrm>
            <a:off x="676105" y="5262747"/>
            <a:ext cx="8827478" cy="738664"/>
          </a:xfrm>
          <a:prstGeom prst="rect">
            <a:avLst/>
          </a:prstGeom>
          <a:noFill/>
        </p:spPr>
        <p:txBody>
          <a:bodyPr wrap="square" rtlCol="0">
            <a:spAutoFit/>
          </a:bodyPr>
          <a:lstStyle/>
          <a:p>
            <a:r>
              <a:rPr lang="en-US" sz="2400" b="1" dirty="0">
                <a:solidFill>
                  <a:srgbClr val="00B0F0"/>
                </a:solidFill>
                <a:effectLst/>
                <a:latin typeface="Cambria" panose="02040503050406030204" pitchFamily="18" charset="0"/>
                <a:ea typeface="Cambria" panose="02040503050406030204" pitchFamily="18" charset="0"/>
              </a:rPr>
              <a:t>The data does not have any missing values or null values.</a:t>
            </a:r>
          </a:p>
          <a:p>
            <a:endParaRPr lang="en-IN" dirty="0">
              <a:solidFill>
                <a:srgbClr val="00B0F0"/>
              </a:solidFill>
              <a:latin typeface="Cambria" panose="02040503050406030204" pitchFamily="18" charset="0"/>
              <a:ea typeface="Cambria" panose="02040503050406030204" pitchFamily="18" charset="0"/>
            </a:endParaRPr>
          </a:p>
        </p:txBody>
      </p:sp>
      <p:pic>
        <p:nvPicPr>
          <p:cNvPr id="5" name="Graphic 4" descr="Mop and bucket with solid fill">
            <a:extLst>
              <a:ext uri="{FF2B5EF4-FFF2-40B4-BE49-F238E27FC236}">
                <a16:creationId xmlns:a16="http://schemas.microsoft.com/office/drawing/2014/main" id="{49DD92C0-9A92-CDB4-2A2D-C5B40F85585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67392" y="295063"/>
            <a:ext cx="570808" cy="570808"/>
          </a:xfrm>
          <a:prstGeom prst="rect">
            <a:avLst/>
          </a:prstGeom>
        </p:spPr>
      </p:pic>
    </p:spTree>
    <p:extLst>
      <p:ext uri="{BB962C8B-B14F-4D97-AF65-F5344CB8AC3E}">
        <p14:creationId xmlns:p14="http://schemas.microsoft.com/office/powerpoint/2010/main" val="238524192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E4AE12A8-B0E6-EA32-3380-79F1623642D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80255" y="2416471"/>
            <a:ext cx="5515745" cy="4163006"/>
          </a:xfrm>
        </p:spPr>
      </p:pic>
      <p:sp>
        <p:nvSpPr>
          <p:cNvPr id="4" name="Title 1">
            <a:extLst>
              <a:ext uri="{FF2B5EF4-FFF2-40B4-BE49-F238E27FC236}">
                <a16:creationId xmlns:a16="http://schemas.microsoft.com/office/drawing/2014/main" id="{672A7B7F-4E3E-1049-A71A-259A01149046}"/>
              </a:ext>
            </a:extLst>
          </p:cNvPr>
          <p:cNvSpPr>
            <a:spLocks noGrp="1"/>
          </p:cNvSpPr>
          <p:nvPr>
            <p:ph type="title"/>
          </p:nvPr>
        </p:nvSpPr>
        <p:spPr>
          <a:xfrm>
            <a:off x="432155" y="346364"/>
            <a:ext cx="10515600" cy="1094143"/>
          </a:xfrm>
        </p:spPr>
        <p:txBody>
          <a:bodyPr>
            <a:normAutofit/>
          </a:bodyPr>
          <a:lstStyle/>
          <a:p>
            <a:r>
              <a:rPr lang="en-US" sz="3600" b="1" dirty="0">
                <a:effectLst>
                  <a:outerShdw blurRad="38100" dist="38100" dir="2700000" algn="tl">
                    <a:srgbClr val="000000">
                      <a:alpha val="43137"/>
                    </a:srgbClr>
                  </a:outerShdw>
                </a:effectLst>
              </a:rPr>
              <a:t>Detected Outliers:</a:t>
            </a:r>
            <a:endParaRPr lang="en-IN" sz="3600" b="1" dirty="0">
              <a:effectLst>
                <a:outerShdw blurRad="38100" dist="38100" dir="2700000" algn="tl">
                  <a:srgbClr val="000000">
                    <a:alpha val="43137"/>
                  </a:srgbClr>
                </a:outerShdw>
              </a:effectLst>
            </a:endParaRPr>
          </a:p>
        </p:txBody>
      </p:sp>
      <p:sp>
        <p:nvSpPr>
          <p:cNvPr id="7" name="TextBox 6">
            <a:extLst>
              <a:ext uri="{FF2B5EF4-FFF2-40B4-BE49-F238E27FC236}">
                <a16:creationId xmlns:a16="http://schemas.microsoft.com/office/drawing/2014/main" id="{F76E5F7C-959B-3226-2405-9C3D4C8469CE}"/>
              </a:ext>
            </a:extLst>
          </p:cNvPr>
          <p:cNvSpPr txBox="1"/>
          <p:nvPr/>
        </p:nvSpPr>
        <p:spPr>
          <a:xfrm>
            <a:off x="3983181" y="621321"/>
            <a:ext cx="6507481" cy="646331"/>
          </a:xfrm>
          <a:prstGeom prst="rect">
            <a:avLst/>
          </a:prstGeom>
          <a:noFill/>
        </p:spPr>
        <p:txBody>
          <a:bodyPr wrap="square" rtlCol="0">
            <a:spAutoFit/>
          </a:bodyPr>
          <a:lstStyle/>
          <a:p>
            <a:r>
              <a:rPr lang="en-US" dirty="0"/>
              <a:t>We could see, here the column "Age" has extreme values (outliers), which should be cleaned.</a:t>
            </a:r>
            <a:endParaRPr lang="en-IN" dirty="0"/>
          </a:p>
        </p:txBody>
      </p:sp>
      <p:sp>
        <p:nvSpPr>
          <p:cNvPr id="8" name="Rectangle 7">
            <a:extLst>
              <a:ext uri="{FF2B5EF4-FFF2-40B4-BE49-F238E27FC236}">
                <a16:creationId xmlns:a16="http://schemas.microsoft.com/office/drawing/2014/main" id="{343E86FC-7A79-A181-D7E1-27BD43FE0E8E}"/>
              </a:ext>
            </a:extLst>
          </p:cNvPr>
          <p:cNvSpPr/>
          <p:nvPr/>
        </p:nvSpPr>
        <p:spPr>
          <a:xfrm>
            <a:off x="1592621" y="2054086"/>
            <a:ext cx="3356223" cy="584775"/>
          </a:xfrm>
          <a:prstGeom prst="rect">
            <a:avLst/>
          </a:prstGeom>
          <a:noFill/>
        </p:spPr>
        <p:txBody>
          <a:bodyPr wrap="square" lIns="91440" tIns="45720" rIns="91440" bIns="45720">
            <a:spAutoFit/>
          </a:bodyPr>
          <a:lstStyle/>
          <a:p>
            <a:pPr algn="ctr"/>
            <a:r>
              <a:rPr lang="en-US" sz="3200" b="1" cap="none" spc="0" dirty="0">
                <a:ln w="6600">
                  <a:solidFill>
                    <a:schemeClr val="accent2"/>
                  </a:solidFill>
                  <a:prstDash val="solid"/>
                </a:ln>
                <a:solidFill>
                  <a:srgbClr val="FFFFFF"/>
                </a:solidFill>
                <a:effectLst>
                  <a:outerShdw dist="38100" dir="2700000" algn="tl" rotWithShape="0">
                    <a:schemeClr val="accent2"/>
                  </a:outerShdw>
                </a:effectLst>
              </a:rPr>
              <a:t>Box Plot</a:t>
            </a:r>
          </a:p>
        </p:txBody>
      </p:sp>
      <p:sp>
        <p:nvSpPr>
          <p:cNvPr id="9" name="TextBox 8">
            <a:extLst>
              <a:ext uri="{FF2B5EF4-FFF2-40B4-BE49-F238E27FC236}">
                <a16:creationId xmlns:a16="http://schemas.microsoft.com/office/drawing/2014/main" id="{027F5792-25FC-2958-7208-A85D968276C7}"/>
              </a:ext>
            </a:extLst>
          </p:cNvPr>
          <p:cNvSpPr txBox="1"/>
          <p:nvPr/>
        </p:nvSpPr>
        <p:spPr>
          <a:xfrm>
            <a:off x="7236921" y="2809119"/>
            <a:ext cx="3837709" cy="2862322"/>
          </a:xfrm>
          <a:prstGeom prst="rect">
            <a:avLst/>
          </a:prstGeom>
          <a:noFill/>
        </p:spPr>
        <p:txBody>
          <a:bodyPr wrap="square" rtlCol="0">
            <a:spAutoFit/>
          </a:bodyPr>
          <a:lstStyle/>
          <a:p>
            <a:r>
              <a:rPr lang="en-US" b="1" dirty="0">
                <a:latin typeface="Abadi" panose="020B0604020104020204" pitchFamily="34" charset="0"/>
              </a:rPr>
              <a:t>Min Age: 2</a:t>
            </a:r>
          </a:p>
          <a:p>
            <a:r>
              <a:rPr lang="en-US" b="1" dirty="0">
                <a:latin typeface="Abadi" panose="020B0604020104020204" pitchFamily="34" charset="0"/>
              </a:rPr>
              <a:t>Max Age: 112</a:t>
            </a:r>
          </a:p>
          <a:p>
            <a:r>
              <a:rPr lang="en-US" dirty="0" err="1">
                <a:latin typeface="Abadi" panose="020B0604020104020204" pitchFamily="34" charset="0"/>
              </a:rPr>
              <a:t>Age_Median</a:t>
            </a:r>
            <a:r>
              <a:rPr lang="en-US" dirty="0">
                <a:latin typeface="Abadi" panose="020B0604020104020204" pitchFamily="34" charset="0"/>
              </a:rPr>
              <a:t>: 40</a:t>
            </a:r>
          </a:p>
          <a:p>
            <a:endParaRPr lang="en-US" dirty="0">
              <a:latin typeface="Abadi" panose="020B0604020104020204" pitchFamily="34" charset="0"/>
            </a:endParaRPr>
          </a:p>
          <a:p>
            <a:r>
              <a:rPr lang="en-US" dirty="0">
                <a:latin typeface="Abadi" panose="020B0604020104020204" pitchFamily="34" charset="0"/>
              </a:rPr>
              <a:t>Percentage of outliers = 1.3 %</a:t>
            </a:r>
          </a:p>
          <a:p>
            <a:r>
              <a:rPr lang="en-US" dirty="0">
                <a:latin typeface="Abadi" panose="020B0604020104020204" pitchFamily="34" charset="0"/>
              </a:rPr>
              <a:t>Skewness = 0.7034</a:t>
            </a:r>
          </a:p>
          <a:p>
            <a:endParaRPr lang="en-US" dirty="0">
              <a:latin typeface="Abadi" panose="020B0604020104020204" pitchFamily="34" charset="0"/>
            </a:endParaRPr>
          </a:p>
          <a:p>
            <a:r>
              <a:rPr lang="en-US" dirty="0">
                <a:latin typeface="Abadi" panose="020B0604020104020204" pitchFamily="34" charset="0"/>
              </a:rPr>
              <a:t>Skewness between 0.5 to 1 could be considered as the data is positively skewed</a:t>
            </a:r>
            <a:endParaRPr lang="en-IN" dirty="0">
              <a:latin typeface="Abadi" panose="020B0604020104020204" pitchFamily="34" charset="0"/>
            </a:endParaRPr>
          </a:p>
        </p:txBody>
      </p:sp>
    </p:spTree>
    <p:extLst>
      <p:ext uri="{BB962C8B-B14F-4D97-AF65-F5344CB8AC3E}">
        <p14:creationId xmlns:p14="http://schemas.microsoft.com/office/powerpoint/2010/main" val="375100019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13">
            <a:extLst>
              <a:ext uri="{FF2B5EF4-FFF2-40B4-BE49-F238E27FC236}">
                <a16:creationId xmlns:a16="http://schemas.microsoft.com/office/drawing/2014/main" id="{2A11688B-0A27-4E86-8D55-76F71ADF29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15">
            <a:extLst>
              <a:ext uri="{FF2B5EF4-FFF2-40B4-BE49-F238E27FC236}">
                <a16:creationId xmlns:a16="http://schemas.microsoft.com/office/drawing/2014/main" id="{C84A868B-654E-447C-8D9C-0F9328308CA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7" name="Rectangle 16">
              <a:extLst>
                <a:ext uri="{FF2B5EF4-FFF2-40B4-BE49-F238E27FC236}">
                  <a16:creationId xmlns:a16="http://schemas.microsoft.com/office/drawing/2014/main" id="{4E43F5E5-7E34-4029-B18F-CAED020868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17">
              <a:extLst>
                <a:ext uri="{FF2B5EF4-FFF2-40B4-BE49-F238E27FC236}">
                  <a16:creationId xmlns:a16="http://schemas.microsoft.com/office/drawing/2014/main" id="{B59931FA-11DF-4781-8AAD-FEE88674F7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4">
                <a:lumMod val="75000"/>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9" name="Rectangle 19">
            <a:extLst>
              <a:ext uri="{FF2B5EF4-FFF2-40B4-BE49-F238E27FC236}">
                <a16:creationId xmlns:a16="http://schemas.microsoft.com/office/drawing/2014/main" id="{40F88E6C-5782-452A-8C4F-9D2C2EAC84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3" cy="31416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 name="Title 1">
            <a:extLst>
              <a:ext uri="{FF2B5EF4-FFF2-40B4-BE49-F238E27FC236}">
                <a16:creationId xmlns:a16="http://schemas.microsoft.com/office/drawing/2014/main" id="{69504635-1581-0C53-B35A-0D60714DA720}"/>
              </a:ext>
            </a:extLst>
          </p:cNvPr>
          <p:cNvSpPr>
            <a:spLocks noGrp="1"/>
          </p:cNvSpPr>
          <p:nvPr>
            <p:ph type="title"/>
          </p:nvPr>
        </p:nvSpPr>
        <p:spPr>
          <a:xfrm>
            <a:off x="524336" y="304462"/>
            <a:ext cx="11090274" cy="1325563"/>
          </a:xfrm>
        </p:spPr>
        <p:txBody>
          <a:bodyPr>
            <a:normAutofit/>
          </a:bodyPr>
          <a:lstStyle/>
          <a:p>
            <a:r>
              <a:rPr lang="en-US" sz="3700" b="1" dirty="0">
                <a:effectLst>
                  <a:outerShdw blurRad="38100" dist="38100" dir="2700000" algn="tl">
                    <a:srgbClr val="000000">
                      <a:alpha val="43137"/>
                    </a:srgbClr>
                  </a:outerShdw>
                </a:effectLst>
                <a:latin typeface="Calibri" panose="020F0502020204030204" pitchFamily="34" charset="0"/>
                <a:ea typeface="Times New Roman" panose="02020603050405020304" pitchFamily="18" charset="0"/>
                <a:cs typeface="Times New Roman" panose="02020603050405020304" pitchFamily="18" charset="0"/>
              </a:rPr>
              <a:t>Statistical summary of Numeric &amp; Categorical variables </a:t>
            </a:r>
            <a:endParaRPr lang="en-IN" sz="3700" b="1" dirty="0">
              <a:effectLst>
                <a:outerShdw blurRad="38100" dist="38100" dir="2700000" algn="tl">
                  <a:srgbClr val="000000">
                    <a:alpha val="43137"/>
                  </a:srgbClr>
                </a:outerShdw>
              </a:effectLst>
            </a:endParaRPr>
          </a:p>
        </p:txBody>
      </p:sp>
      <p:pic>
        <p:nvPicPr>
          <p:cNvPr id="5" name="Picture 4">
            <a:extLst>
              <a:ext uri="{FF2B5EF4-FFF2-40B4-BE49-F238E27FC236}">
                <a16:creationId xmlns:a16="http://schemas.microsoft.com/office/drawing/2014/main" id="{E3B1E90D-3885-D310-FDA4-E9C7FFEBC91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64687" y="3462665"/>
            <a:ext cx="8265653" cy="2401778"/>
          </a:xfrm>
          <a:prstGeom prst="rect">
            <a:avLst/>
          </a:prstGeom>
          <a:ln>
            <a:solidFill>
              <a:srgbClr val="FFFF00"/>
            </a:solidFill>
          </a:ln>
          <a:effectLst>
            <a:glow rad="63500">
              <a:schemeClr val="accent4">
                <a:satMod val="175000"/>
                <a:alpha val="40000"/>
              </a:schemeClr>
            </a:glow>
          </a:effectLst>
        </p:spPr>
      </p:pic>
      <p:sp>
        <p:nvSpPr>
          <p:cNvPr id="6" name="TextBox 5">
            <a:extLst>
              <a:ext uri="{FF2B5EF4-FFF2-40B4-BE49-F238E27FC236}">
                <a16:creationId xmlns:a16="http://schemas.microsoft.com/office/drawing/2014/main" id="{9A2A0E26-8CA7-C7ED-8379-6706421A35DC}"/>
              </a:ext>
            </a:extLst>
          </p:cNvPr>
          <p:cNvSpPr txBox="1"/>
          <p:nvPr/>
        </p:nvSpPr>
        <p:spPr>
          <a:xfrm>
            <a:off x="2188705" y="6103344"/>
            <a:ext cx="5808195" cy="610936"/>
          </a:xfrm>
          <a:prstGeom prst="rect">
            <a:avLst/>
          </a:prstGeom>
          <a:noFill/>
        </p:spPr>
        <p:txBody>
          <a:bodyPr wrap="square" rtlCol="0">
            <a:spAutoFit/>
          </a:bodyPr>
          <a:lstStyle/>
          <a:p>
            <a:pPr defTabSz="960120">
              <a:spcAft>
                <a:spcPts val="600"/>
              </a:spcAft>
            </a:pPr>
            <a:r>
              <a:rPr lang="en-US" sz="1470" b="1" kern="1200" dirty="0">
                <a:solidFill>
                  <a:srgbClr val="212121"/>
                </a:solidFill>
                <a:latin typeface="Roboto" panose="02000000000000000000" pitchFamily="2" charset="0"/>
                <a:ea typeface="+mn-ea"/>
                <a:cs typeface="+mn-cs"/>
              </a:rPr>
              <a:t>Checking for summary of the numerical variables</a:t>
            </a:r>
          </a:p>
          <a:p>
            <a:pPr>
              <a:spcAft>
                <a:spcPts val="600"/>
              </a:spcAft>
            </a:pPr>
            <a:endParaRPr lang="en-IN" sz="1400" b="1" dirty="0"/>
          </a:p>
        </p:txBody>
      </p:sp>
      <p:pic>
        <p:nvPicPr>
          <p:cNvPr id="8" name="Picture 7">
            <a:extLst>
              <a:ext uri="{FF2B5EF4-FFF2-40B4-BE49-F238E27FC236}">
                <a16:creationId xmlns:a16="http://schemas.microsoft.com/office/drawing/2014/main" id="{9B5C43E2-1005-F296-62B6-50CEFF9E5BF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892379" y="3429000"/>
            <a:ext cx="2937581" cy="2435443"/>
          </a:xfrm>
          <a:prstGeom prst="rect">
            <a:avLst/>
          </a:prstGeom>
          <a:ln>
            <a:solidFill>
              <a:srgbClr val="FFFF00"/>
            </a:solidFill>
          </a:ln>
          <a:effectLst>
            <a:glow rad="63500">
              <a:schemeClr val="accent4">
                <a:satMod val="175000"/>
                <a:alpha val="40000"/>
              </a:schemeClr>
            </a:glow>
          </a:effectLst>
        </p:spPr>
      </p:pic>
      <p:sp>
        <p:nvSpPr>
          <p:cNvPr id="9" name="TextBox 8">
            <a:extLst>
              <a:ext uri="{FF2B5EF4-FFF2-40B4-BE49-F238E27FC236}">
                <a16:creationId xmlns:a16="http://schemas.microsoft.com/office/drawing/2014/main" id="{CF0B7734-FCAB-6264-8E8C-42C74628F4CE}"/>
              </a:ext>
            </a:extLst>
          </p:cNvPr>
          <p:cNvSpPr txBox="1"/>
          <p:nvPr/>
        </p:nvSpPr>
        <p:spPr>
          <a:xfrm>
            <a:off x="8560618" y="6036353"/>
            <a:ext cx="3545099" cy="837152"/>
          </a:xfrm>
          <a:prstGeom prst="rect">
            <a:avLst/>
          </a:prstGeom>
          <a:noFill/>
        </p:spPr>
        <p:txBody>
          <a:bodyPr wrap="square" rtlCol="0">
            <a:spAutoFit/>
          </a:bodyPr>
          <a:lstStyle/>
          <a:p>
            <a:pPr algn="ctr" defTabSz="960120">
              <a:spcAft>
                <a:spcPts val="600"/>
              </a:spcAft>
            </a:pPr>
            <a:r>
              <a:rPr lang="en-US" sz="1470" b="1" kern="1200" dirty="0">
                <a:solidFill>
                  <a:srgbClr val="212121"/>
                </a:solidFill>
                <a:latin typeface="Roboto" panose="02000000000000000000" pitchFamily="2" charset="0"/>
                <a:ea typeface="+mn-ea"/>
                <a:cs typeface="+mn-cs"/>
              </a:rPr>
              <a:t>Checking for summary of the categorical variables</a:t>
            </a:r>
          </a:p>
          <a:p>
            <a:pPr>
              <a:spcAft>
                <a:spcPts val="600"/>
              </a:spcAft>
            </a:pPr>
            <a:endParaRPr lang="en-IN" sz="1400" b="1" dirty="0"/>
          </a:p>
        </p:txBody>
      </p:sp>
      <p:sp>
        <p:nvSpPr>
          <p:cNvPr id="3" name="TextBox 2">
            <a:extLst>
              <a:ext uri="{FF2B5EF4-FFF2-40B4-BE49-F238E27FC236}">
                <a16:creationId xmlns:a16="http://schemas.microsoft.com/office/drawing/2014/main" id="{B2CB70B5-1BF6-9B5B-D71A-AA0E2693CAB7}"/>
              </a:ext>
            </a:extLst>
          </p:cNvPr>
          <p:cNvSpPr txBox="1"/>
          <p:nvPr/>
        </p:nvSpPr>
        <p:spPr>
          <a:xfrm>
            <a:off x="604786" y="1529724"/>
            <a:ext cx="3607724" cy="646331"/>
          </a:xfrm>
          <a:prstGeom prst="rect">
            <a:avLst/>
          </a:prstGeom>
          <a:noFill/>
        </p:spPr>
        <p:txBody>
          <a:bodyPr wrap="square" rtlCol="0">
            <a:spAutoFit/>
          </a:bodyPr>
          <a:lstStyle/>
          <a:p>
            <a:r>
              <a:rPr lang="en-US" b="1" dirty="0"/>
              <a:t>The lower limit of the Age is </a:t>
            </a:r>
            <a:r>
              <a:rPr lang="en-US" b="1" dirty="0">
                <a:solidFill>
                  <a:srgbClr val="00B0F0"/>
                </a:solidFill>
              </a:rPr>
              <a:t>14</a:t>
            </a:r>
            <a:br>
              <a:rPr lang="en-US" b="1" dirty="0"/>
            </a:br>
            <a:r>
              <a:rPr lang="en-US" b="1" dirty="0"/>
              <a:t>The Upper limit of the Age is </a:t>
            </a:r>
            <a:r>
              <a:rPr lang="en-US" b="1" dirty="0">
                <a:solidFill>
                  <a:srgbClr val="00B0F0"/>
                </a:solidFill>
              </a:rPr>
              <a:t>90</a:t>
            </a:r>
            <a:endParaRPr lang="en-IN" b="1" dirty="0">
              <a:solidFill>
                <a:srgbClr val="00B0F0"/>
              </a:solidFill>
            </a:endParaRPr>
          </a:p>
        </p:txBody>
      </p:sp>
      <p:sp>
        <p:nvSpPr>
          <p:cNvPr id="7" name="TextBox 6">
            <a:extLst>
              <a:ext uri="{FF2B5EF4-FFF2-40B4-BE49-F238E27FC236}">
                <a16:creationId xmlns:a16="http://schemas.microsoft.com/office/drawing/2014/main" id="{F69F550C-537D-AE53-1618-382148F6FBA1}"/>
              </a:ext>
            </a:extLst>
          </p:cNvPr>
          <p:cNvSpPr txBox="1"/>
          <p:nvPr/>
        </p:nvSpPr>
        <p:spPr>
          <a:xfrm>
            <a:off x="916857" y="2414588"/>
            <a:ext cx="2543695" cy="646331"/>
          </a:xfrm>
          <a:prstGeom prst="rect">
            <a:avLst/>
          </a:prstGeom>
          <a:noFill/>
        </p:spPr>
        <p:txBody>
          <a:bodyPr wrap="square" rtlCol="0">
            <a:spAutoFit/>
          </a:bodyPr>
          <a:lstStyle/>
          <a:p>
            <a:r>
              <a:rPr lang="en-US" i="1" dirty="0">
                <a:solidFill>
                  <a:srgbClr val="FF0000"/>
                </a:solidFill>
              </a:rPr>
              <a:t>Imputed data points </a:t>
            </a:r>
            <a:br>
              <a:rPr lang="en-US" i="1" dirty="0">
                <a:solidFill>
                  <a:srgbClr val="FF0000"/>
                </a:solidFill>
              </a:rPr>
            </a:br>
            <a:r>
              <a:rPr lang="en-US" i="1" dirty="0">
                <a:solidFill>
                  <a:srgbClr val="FF0000"/>
                </a:solidFill>
              </a:rPr>
              <a:t>&lt;14 and &gt;90 --&gt; Median</a:t>
            </a:r>
            <a:endParaRPr lang="en-IN" i="1" dirty="0">
              <a:solidFill>
                <a:srgbClr val="FF0000"/>
              </a:solidFill>
            </a:endParaRPr>
          </a:p>
        </p:txBody>
      </p:sp>
      <p:sp>
        <p:nvSpPr>
          <p:cNvPr id="10" name="TextBox 9">
            <a:extLst>
              <a:ext uri="{FF2B5EF4-FFF2-40B4-BE49-F238E27FC236}">
                <a16:creationId xmlns:a16="http://schemas.microsoft.com/office/drawing/2014/main" id="{81F27027-33A0-CF08-BAB3-F978B37A91FD}"/>
              </a:ext>
            </a:extLst>
          </p:cNvPr>
          <p:cNvSpPr txBox="1"/>
          <p:nvPr/>
        </p:nvSpPr>
        <p:spPr>
          <a:xfrm>
            <a:off x="4921135" y="1565614"/>
            <a:ext cx="6572227" cy="707886"/>
          </a:xfrm>
          <a:prstGeom prst="rect">
            <a:avLst/>
          </a:prstGeom>
          <a:noFill/>
        </p:spPr>
        <p:txBody>
          <a:bodyPr wrap="square" rtlCol="0">
            <a:spAutoFit/>
          </a:bodyPr>
          <a:lstStyle/>
          <a:p>
            <a:r>
              <a:rPr lang="en-US" sz="2000" dirty="0"/>
              <a:t>The upper limit of Gross Income is 1 Crore. </a:t>
            </a:r>
            <a:br>
              <a:rPr lang="en-US" sz="2000" dirty="0"/>
            </a:br>
            <a:r>
              <a:rPr lang="en-US" sz="2000" dirty="0"/>
              <a:t>Data consists of 7 rows, so we have eliminated those rows</a:t>
            </a:r>
            <a:endParaRPr lang="en-IN" sz="2000" dirty="0"/>
          </a:p>
        </p:txBody>
      </p:sp>
    </p:spTree>
    <p:extLst>
      <p:ext uri="{BB962C8B-B14F-4D97-AF65-F5344CB8AC3E}">
        <p14:creationId xmlns:p14="http://schemas.microsoft.com/office/powerpoint/2010/main" val="330837407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1797</TotalTime>
  <Words>2519</Words>
  <Application>Microsoft Office PowerPoint</Application>
  <PresentationFormat>Widescreen</PresentationFormat>
  <Paragraphs>368</Paragraphs>
  <Slides>31</Slides>
  <Notes>5</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31</vt:i4>
      </vt:variant>
    </vt:vector>
  </HeadingPairs>
  <TitlesOfParts>
    <vt:vector size="44" baseType="lpstr">
      <vt:lpstr>Abadi</vt:lpstr>
      <vt:lpstr>Arial</vt:lpstr>
      <vt:lpstr>Bahnschrift SemiBold SemiConden</vt:lpstr>
      <vt:lpstr>Calibri</vt:lpstr>
      <vt:lpstr>Calibri Light</vt:lpstr>
      <vt:lpstr>Cambria</vt:lpstr>
      <vt:lpstr>Century Gothic</vt:lpstr>
      <vt:lpstr>Courier New</vt:lpstr>
      <vt:lpstr>Georgia</vt:lpstr>
      <vt:lpstr>Helvetica Neue</vt:lpstr>
      <vt:lpstr>Roboto</vt:lpstr>
      <vt:lpstr>Times New Roman</vt:lpstr>
      <vt:lpstr>Office Theme</vt:lpstr>
      <vt:lpstr>Customer Retention Case Study</vt:lpstr>
      <vt:lpstr>Planning the Process</vt:lpstr>
      <vt:lpstr>Business Objective Understanding and  High-level Approach </vt:lpstr>
      <vt:lpstr>Detailed High-Level Approach</vt:lpstr>
      <vt:lpstr>Data Health Review</vt:lpstr>
      <vt:lpstr>Slide 1</vt:lpstr>
      <vt:lpstr>Data Cleaning :</vt:lpstr>
      <vt:lpstr>Detected Outliers:</vt:lpstr>
      <vt:lpstr>Statistical summary of Numeric &amp; Categorical variables </vt:lpstr>
      <vt:lpstr>Exploratory Data Analysis</vt:lpstr>
      <vt:lpstr>Sample 9</vt:lpstr>
      <vt:lpstr>Univariate for Categorical &amp; Numerical Variables </vt:lpstr>
      <vt:lpstr>Slide 2</vt:lpstr>
      <vt:lpstr>Bivariate Distribution based on the Segments </vt:lpstr>
      <vt:lpstr>Multivariate Analysis Distribution</vt:lpstr>
      <vt:lpstr>KPI/ Metric based questions</vt:lpstr>
      <vt:lpstr>1. What % of customers were active before the 6 months period?  What was this % at the end of 6 months period?</vt:lpstr>
      <vt:lpstr>Slide 7</vt:lpstr>
      <vt:lpstr>PowerPoint Presentation</vt:lpstr>
      <vt:lpstr>4. For Female and Male customers, perform a similar comparison on the below metrics and report any significant difference: </vt:lpstr>
      <vt:lpstr>5. For customers of different segments (Graduates, Individuals, VIPs) perform a similar comparison on the below metrics and report any significant difference: </vt:lpstr>
      <vt:lpstr> 6. For each of the segments (Graduates, Individuals, VIP),  find out the % of customers who:   I. Who remained active  II. Who remained inactive  III. Who became inactive  IV. Who became active  </vt:lpstr>
      <vt:lpstr>Sample 4</vt:lpstr>
      <vt:lpstr>Business Problem :</vt:lpstr>
      <vt:lpstr>Activity status of customers- Segment-wise comparison/analysis</vt:lpstr>
      <vt:lpstr>Analysis   Based on Segment, Age, and Gender</vt:lpstr>
      <vt:lpstr>PowerPoint Presentation</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Architecture Design</dc:title>
  <dc:creator>Rakesh Kothapalli</dc:creator>
  <cp:lastModifiedBy>Rakesh Kothapalli</cp:lastModifiedBy>
  <cp:revision>56</cp:revision>
  <dcterms:created xsi:type="dcterms:W3CDTF">2023-05-24T17:11:49Z</dcterms:created>
  <dcterms:modified xsi:type="dcterms:W3CDTF">2023-05-27T07:22:25Z</dcterms:modified>
</cp:coreProperties>
</file>